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 id="2147483652" r:id="rId3"/>
  </p:sldMasterIdLst>
  <p:notesMasterIdLst>
    <p:notesMasterId r:id="rId28"/>
  </p:notesMasterIdLst>
  <p:handoutMasterIdLst>
    <p:handoutMasterId r:id="rId29"/>
  </p:handoutMasterIdLst>
  <p:sldIdLst>
    <p:sldId id="670" r:id="rId4"/>
    <p:sldId id="667" r:id="rId5"/>
    <p:sldId id="668" r:id="rId6"/>
    <p:sldId id="669" r:id="rId7"/>
    <p:sldId id="672" r:id="rId8"/>
    <p:sldId id="675" r:id="rId9"/>
    <p:sldId id="676" r:id="rId10"/>
    <p:sldId id="677" r:id="rId11"/>
    <p:sldId id="673" r:id="rId12"/>
    <p:sldId id="674" r:id="rId13"/>
    <p:sldId id="671" r:id="rId14"/>
    <p:sldId id="653" r:id="rId15"/>
    <p:sldId id="662" r:id="rId16"/>
    <p:sldId id="656" r:id="rId17"/>
    <p:sldId id="657" r:id="rId18"/>
    <p:sldId id="654" r:id="rId19"/>
    <p:sldId id="655" r:id="rId20"/>
    <p:sldId id="658" r:id="rId21"/>
    <p:sldId id="659" r:id="rId22"/>
    <p:sldId id="660" r:id="rId23"/>
    <p:sldId id="661" r:id="rId24"/>
    <p:sldId id="663" r:id="rId25"/>
    <p:sldId id="664" r:id="rId26"/>
    <p:sldId id="665" r:id="rId27"/>
  </p:sldIdLst>
  <p:sldSz cx="12192000" cy="6858000"/>
  <p:notesSz cx="6794500" cy="9906000"/>
  <p:embeddedFontLst>
    <p:embeddedFont>
      <p:font typeface="楷体" panose="02010609060101010101" pitchFamily="49" charset="-122"/>
      <p:regular r:id="rId30"/>
    </p:embeddedFont>
    <p:embeddedFont>
      <p:font typeface="微软雅黑" panose="020B0503020204020204" pitchFamily="34" charset="-122"/>
      <p:regular r:id="rId31"/>
      <p:bold r:id="rId32"/>
    </p:embeddedFont>
    <p:embeddedFont>
      <p:font typeface="Calibri" panose="020F0502020204030204" pitchFamily="34" charset="0"/>
      <p:regular r:id="rId33"/>
      <p:bold r:id="rId34"/>
      <p:italic r:id="rId35"/>
      <p:boldItalic r:id="rId36"/>
    </p:embeddedFont>
    <p:embeddedFont>
      <p:font typeface="黑体" panose="02010609060101010101" pitchFamily="49" charset="-122"/>
      <p:regular r:id="rId37"/>
    </p:embeddedFont>
    <p:embeddedFont>
      <p:font typeface="汉仪大宋简" panose="02010609000101010101" pitchFamily="49" charset="-122"/>
      <p:regular r:id="rId38"/>
    </p:embeddedFont>
    <p:embeddedFont>
      <p:font typeface="汉仪粗宋简" panose="02010609000101010101" pitchFamily="49" charset="-122"/>
      <p:regular r:id="rId39"/>
    </p:embeddedFont>
    <p:embeddedFont>
      <p:font typeface="隶书" panose="02010509060101010101" pitchFamily="49" charset="-122"/>
      <p:regular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3" userDrawn="1">
          <p15:clr>
            <a:srgbClr val="A4A3A4"/>
          </p15:clr>
        </p15:guide>
        <p15:guide id="2" pos="3838" userDrawn="1">
          <p15:clr>
            <a:srgbClr val="A4A3A4"/>
          </p15:clr>
        </p15:guide>
        <p15:guide id="3" pos="397" userDrawn="1">
          <p15:clr>
            <a:srgbClr val="A4A3A4"/>
          </p15:clr>
        </p15:guide>
        <p15:guide id="4" orient="horz" pos="1559" userDrawn="1">
          <p15:clr>
            <a:srgbClr val="A4A3A4"/>
          </p15:clr>
        </p15:guide>
        <p15:guide id="5" orient="horz" pos="3045" userDrawn="1">
          <p15:clr>
            <a:srgbClr val="A4A3A4"/>
          </p15:clr>
        </p15:guide>
        <p15:guide id="6" pos="7192" userDrawn="1">
          <p15:clr>
            <a:srgbClr val="A4A3A4"/>
          </p15:clr>
        </p15:guide>
        <p15:guide id="7" orient="horz" pos="898" userDrawn="1">
          <p15:clr>
            <a:srgbClr val="A4A3A4"/>
          </p15:clr>
        </p15:guide>
        <p15:guide id="8" orient="horz" pos="359" userDrawn="1">
          <p15:clr>
            <a:srgbClr val="A4A3A4"/>
          </p15:clr>
        </p15:guide>
        <p15:guide id="9" pos="960" userDrawn="1">
          <p15:clr>
            <a:srgbClr val="A4A3A4"/>
          </p15:clr>
        </p15:guide>
        <p15:guide id="10" pos="6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rui" initials="d" lastIdx="1" clrIdx="0"/>
  <p:cmAuthor id="2" name="泽超 赵" initials="泽赵" lastIdx="1" clrIdx="1">
    <p:extLst>
      <p:ext uri="{19B8F6BF-5375-455C-9EA6-DF929625EA0E}">
        <p15:presenceInfo xmlns:p15="http://schemas.microsoft.com/office/powerpoint/2012/main" userId="5ca754b3bbf93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B62537"/>
    <a:srgbClr val="FFFFFF"/>
    <a:srgbClr val="B10C12"/>
    <a:srgbClr val="F29600"/>
    <a:srgbClr val="DA251D"/>
    <a:srgbClr val="004EA2"/>
    <a:srgbClr val="F2F2F2"/>
    <a:srgbClr val="96B963"/>
    <a:srgbClr val="7E8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5" autoAdjust="0"/>
    <p:restoredTop sz="91020" autoAdjust="0"/>
  </p:normalViewPr>
  <p:slideViewPr>
    <p:cSldViewPr snapToGrid="0" showGuides="1">
      <p:cViewPr varScale="1">
        <p:scale>
          <a:sx n="105" d="100"/>
          <a:sy n="105" d="100"/>
        </p:scale>
        <p:origin x="900" y="96"/>
      </p:cViewPr>
      <p:guideLst>
        <p:guide orient="horz" pos="2383"/>
        <p:guide pos="3838"/>
        <p:guide pos="397"/>
        <p:guide orient="horz" pos="1559"/>
        <p:guide orient="horz" pos="3045"/>
        <p:guide pos="7192"/>
        <p:guide orient="horz" pos="898"/>
        <p:guide orient="horz" pos="359"/>
        <p:guide pos="960"/>
        <p:guide pos="67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FE9E9-AEA1-4237-8B3C-DDD1D93EDC4E}" type="doc">
      <dgm:prSet loTypeId="urn:microsoft.com/office/officeart/2005/8/layout/process1" loCatId="process" qsTypeId="urn:microsoft.com/office/officeart/2005/8/quickstyle/simple3" qsCatId="simple" csTypeId="urn:microsoft.com/office/officeart/2005/8/colors/accent1_1" csCatId="accent1" phldr="1"/>
      <dgm:spPr/>
      <dgm:t>
        <a:bodyPr/>
        <a:lstStyle/>
        <a:p>
          <a:endParaRPr lang="zh-CN" altLang="en-US"/>
        </a:p>
      </dgm:t>
    </dgm:pt>
    <dgm:pt modelId="{73119769-778F-417B-BA85-75D19B6D887E}">
      <dgm:prSet custT="1"/>
      <dgm:spPr>
        <a:ln>
          <a:solidFill>
            <a:srgbClr val="990000"/>
          </a:solidFill>
        </a:ln>
      </dgm:spPr>
      <dgm:t>
        <a:bodyPr/>
        <a:lstStyle/>
        <a:p>
          <a:pPr marL="87313" indent="0" algn="l"/>
          <a:r>
            <a:rPr lang="zh-CN" sz="1200" dirty="0">
              <a:latin typeface="微软雅黑" panose="020B0503020204020204" pitchFamily="34" charset="-122"/>
              <a:ea typeface="微软雅黑" panose="020B0503020204020204" pitchFamily="34" charset="-122"/>
            </a:rPr>
            <a:t>加强“十项准则”深化教育，弘扬教育家精神，指导教师按照</a:t>
          </a:r>
          <a:r>
            <a:rPr lang="zh-CN" altLang="en-US" sz="1200" dirty="0">
              <a:latin typeface="微软雅黑" panose="020B0503020204020204" pitchFamily="34" charset="-122"/>
              <a:ea typeface="微软雅黑" panose="020B0503020204020204" pitchFamily="34" charset="-122"/>
            </a:rPr>
            <a:t>教师按照“四有”好老师、四个引路人、四个相统一、大先生等新时代好老师标准及“十项准则”具体要求开展自评自省，充分发挥考核工作的教育引导功能。</a:t>
          </a:r>
          <a:endParaRPr lang="zh-CN" sz="1200" dirty="0">
            <a:latin typeface="微软雅黑" panose="020B0503020204020204" pitchFamily="34" charset="-122"/>
            <a:ea typeface="微软雅黑" panose="020B0503020204020204" pitchFamily="34" charset="-122"/>
          </a:endParaRPr>
        </a:p>
      </dgm:t>
    </dgm:pt>
    <dgm:pt modelId="{904716A6-F356-4DF5-AB0E-68E08D1326BF}" type="parTrans" cxnId="{CB7DE05A-1B03-4ABD-B00C-9232C6B71744}">
      <dgm:prSet/>
      <dgm:spPr/>
      <dgm:t>
        <a:bodyPr/>
        <a:lstStyle/>
        <a:p>
          <a:endParaRPr lang="zh-CN" altLang="en-US"/>
        </a:p>
      </dgm:t>
    </dgm:pt>
    <dgm:pt modelId="{E57D2AE3-4233-44C2-8AE6-A2753C078563}" type="sibTrans" cxnId="{CB7DE05A-1B03-4ABD-B00C-9232C6B71744}">
      <dgm:prSet/>
      <dgm:spPr>
        <a:solidFill>
          <a:srgbClr val="990000"/>
        </a:solidFill>
      </dgm:spPr>
      <dgm:t>
        <a:bodyPr/>
        <a:lstStyle/>
        <a:p>
          <a:endParaRPr lang="zh-CN" altLang="en-US"/>
        </a:p>
      </dgm:t>
    </dgm:pt>
    <dgm:pt modelId="{EC580FC4-8970-40A6-BDEF-1F257F49C5EA}">
      <dgm:prSet custT="1"/>
      <dgm:spPr>
        <a:ln>
          <a:solidFill>
            <a:srgbClr val="990000"/>
          </a:solidFill>
        </a:ln>
      </dgm:spPr>
      <dgm:t>
        <a:bodyPr/>
        <a:lstStyle/>
        <a:p>
          <a:pPr algn="l"/>
          <a:r>
            <a:rPr lang="zh-CN" sz="1200" dirty="0">
              <a:latin typeface="微软雅黑" panose="020B0503020204020204" pitchFamily="34" charset="-122"/>
              <a:ea typeface="微软雅黑" panose="020B0503020204020204" pitchFamily="34" charset="-122"/>
            </a:rPr>
            <a:t>考核对象范围内的科级及以上干部填写</a:t>
          </a:r>
          <a:r>
            <a:rPr lang="en-US" sz="1200" dirty="0">
              <a:latin typeface="微软雅黑" panose="020B0503020204020204" pitchFamily="34" charset="-122"/>
              <a:ea typeface="微软雅黑" panose="020B0503020204020204" pitchFamily="34" charset="-122"/>
            </a:rPr>
            <a:t>《</a:t>
          </a:r>
          <a:r>
            <a:rPr lang="zh-CN" sz="1200" dirty="0">
              <a:latin typeface="微软雅黑" panose="020B0503020204020204" pitchFamily="34" charset="-122"/>
              <a:ea typeface="微软雅黑" panose="020B0503020204020204" pitchFamily="34" charset="-122"/>
            </a:rPr>
            <a:t>东北大学</a:t>
          </a:r>
          <a:r>
            <a:rPr lang="en-US" sz="1200" dirty="0">
              <a:latin typeface="微软雅黑" panose="020B0503020204020204" pitchFamily="34" charset="-122"/>
              <a:ea typeface="微软雅黑" panose="020B0503020204020204" pitchFamily="34" charset="-122"/>
            </a:rPr>
            <a:t>2024</a:t>
          </a:r>
          <a:r>
            <a:rPr lang="zh-CN" sz="1200" dirty="0">
              <a:latin typeface="微软雅黑" panose="020B0503020204020204" pitchFamily="34" charset="-122"/>
              <a:ea typeface="微软雅黑" panose="020B0503020204020204" pitchFamily="34" charset="-122"/>
            </a:rPr>
            <a:t>年师德年度考核登记表</a:t>
          </a:r>
          <a:r>
            <a:rPr lang="en-US" sz="1200" dirty="0">
              <a:latin typeface="微软雅黑" panose="020B0503020204020204" pitchFamily="34" charset="-122"/>
              <a:ea typeface="微软雅黑" panose="020B0503020204020204" pitchFamily="34" charset="-122"/>
            </a:rPr>
            <a:t>》</a:t>
          </a:r>
          <a:r>
            <a:rPr lang="zh-CN" sz="1200" dirty="0">
              <a:latin typeface="微软雅黑" panose="020B0503020204020204" pitchFamily="34" charset="-122"/>
              <a:ea typeface="微软雅黑" panose="020B0503020204020204" pitchFamily="34" charset="-122"/>
            </a:rPr>
            <a:t>，其他考核对象在人力资源系统（</a:t>
          </a:r>
          <a:r>
            <a:rPr lang="en-US" sz="1200" dirty="0">
              <a:latin typeface="微软雅黑" panose="020B0503020204020204" pitchFamily="34" charset="-122"/>
              <a:ea typeface="微软雅黑" panose="020B0503020204020204" pitchFamily="34" charset="-122"/>
            </a:rPr>
            <a:t> http://hr.neu.edu.cn</a:t>
          </a:r>
          <a:r>
            <a:rPr lang="zh-CN" sz="1200" dirty="0">
              <a:latin typeface="微软雅黑" panose="020B0503020204020204" pitchFamily="34" charset="-122"/>
              <a:ea typeface="微软雅黑" panose="020B0503020204020204" pitchFamily="34" charset="-122"/>
            </a:rPr>
            <a:t>）填报</a:t>
          </a:r>
          <a:r>
            <a:rPr lang="zh-CN" sz="1600" dirty="0">
              <a:latin typeface="+mn-lt"/>
            </a:rPr>
            <a:t>。</a:t>
          </a:r>
        </a:p>
      </dgm:t>
    </dgm:pt>
    <dgm:pt modelId="{EF7B66D4-F1D7-4819-9EDA-33F07704D0D4}" type="parTrans" cxnId="{AC6110F2-1A45-4754-9E98-E1E4BB474C36}">
      <dgm:prSet/>
      <dgm:spPr/>
      <dgm:t>
        <a:bodyPr/>
        <a:lstStyle/>
        <a:p>
          <a:endParaRPr lang="zh-CN" altLang="en-US"/>
        </a:p>
      </dgm:t>
    </dgm:pt>
    <dgm:pt modelId="{B05FB7FA-39AD-48CC-9B64-B770BE30EBEE}" type="sibTrans" cxnId="{AC6110F2-1A45-4754-9E98-E1E4BB474C36}">
      <dgm:prSet/>
      <dgm:spPr>
        <a:solidFill>
          <a:srgbClr val="990000"/>
        </a:solidFill>
      </dgm:spPr>
      <dgm:t>
        <a:bodyPr/>
        <a:lstStyle/>
        <a:p>
          <a:endParaRPr lang="zh-CN" altLang="en-US" dirty="0"/>
        </a:p>
      </dgm:t>
    </dgm:pt>
    <dgm:pt modelId="{16A4181F-7E53-42AC-94C1-3EEED5B8509E}">
      <dgm:prSet custT="1"/>
      <dgm:spPr>
        <a:ln>
          <a:solidFill>
            <a:srgbClr val="990000"/>
          </a:solidFill>
        </a:ln>
      </dgm:spPr>
      <dgm:t>
        <a:bodyPr/>
        <a:lstStyle/>
        <a:p>
          <a:pPr marL="0" indent="0" algn="l"/>
          <a:r>
            <a:rPr lang="zh-CN" sz="1200" dirty="0">
              <a:latin typeface="微软雅黑" panose="020B0503020204020204" pitchFamily="34" charset="-122"/>
              <a:ea typeface="微软雅黑" panose="020B0503020204020204" pitchFamily="34" charset="-122"/>
            </a:rPr>
            <a:t>各部门师德考核工作小组制定考核工作方案，发挥</a:t>
          </a:r>
          <a:r>
            <a:rPr lang="zh-CN" altLang="en-US" sz="1200" dirty="0">
              <a:latin typeface="微软雅黑" panose="020B0503020204020204" pitchFamily="34" charset="-122"/>
              <a:ea typeface="微软雅黑" panose="020B0503020204020204" pitchFamily="34" charset="-122"/>
            </a:rPr>
            <a:t>各教师党支部、教学科研基层组织重要作用，结合师德年度考核重点内容与个人自评情况</a:t>
          </a:r>
          <a:r>
            <a:rPr lang="zh-CN" sz="1200" dirty="0">
              <a:latin typeface="微软雅黑" panose="020B0503020204020204" pitchFamily="34" charset="-122"/>
              <a:ea typeface="微软雅黑" panose="020B0503020204020204" pitchFamily="34" charset="-122"/>
            </a:rPr>
            <a:t>给出考核结果档次。档次分为优秀、合格、基本合格、不合格。</a:t>
          </a:r>
        </a:p>
      </dgm:t>
    </dgm:pt>
    <dgm:pt modelId="{22D2C8A8-A4FF-4EEF-854B-150557034D8E}" type="parTrans" cxnId="{B04D464E-C1BE-4878-9EB8-69AEE51BEC4D}">
      <dgm:prSet/>
      <dgm:spPr/>
      <dgm:t>
        <a:bodyPr/>
        <a:lstStyle/>
        <a:p>
          <a:endParaRPr lang="zh-CN" altLang="en-US"/>
        </a:p>
      </dgm:t>
    </dgm:pt>
    <dgm:pt modelId="{A1E7D6CC-7756-4B49-88F4-5EDD55E79E5E}" type="sibTrans" cxnId="{B04D464E-C1BE-4878-9EB8-69AEE51BEC4D}">
      <dgm:prSet/>
      <dgm:spPr>
        <a:solidFill>
          <a:srgbClr val="990000"/>
        </a:solidFill>
      </dgm:spPr>
      <dgm:t>
        <a:bodyPr/>
        <a:lstStyle/>
        <a:p>
          <a:endParaRPr lang="zh-CN" altLang="en-US"/>
        </a:p>
      </dgm:t>
    </dgm:pt>
    <dgm:pt modelId="{D843B0AD-E227-4A34-B1ED-A55FC3A2AE32}">
      <dgm:prSet custT="1"/>
      <dgm:spPr>
        <a:ln>
          <a:solidFill>
            <a:srgbClr val="990000"/>
          </a:solidFill>
        </a:ln>
      </dgm:spPr>
      <dgm:t>
        <a:bodyPr/>
        <a:lstStyle/>
        <a:p>
          <a:pPr algn="l"/>
          <a:r>
            <a:rPr lang="zh-CN" altLang="en-US" sz="1200" dirty="0">
              <a:latin typeface="微软雅黑" panose="020B0503020204020204" pitchFamily="34" charset="-122"/>
              <a:ea typeface="微软雅黑" panose="020B0503020204020204" pitchFamily="34" charset="-122"/>
            </a:rPr>
            <a:t>学校对各部门考核结果进行核查和审定，确定师德年度考核结果。</a:t>
          </a:r>
        </a:p>
      </dgm:t>
    </dgm:pt>
    <dgm:pt modelId="{38E690BF-6FF4-4127-8B74-BF05EA01BE28}" type="parTrans" cxnId="{481003B6-E6B2-4E9A-91D3-C988BA6DC9F4}">
      <dgm:prSet/>
      <dgm:spPr/>
      <dgm:t>
        <a:bodyPr/>
        <a:lstStyle/>
        <a:p>
          <a:endParaRPr lang="zh-CN" altLang="en-US"/>
        </a:p>
      </dgm:t>
    </dgm:pt>
    <dgm:pt modelId="{BDA8C843-1871-4688-B20A-515ACA7BDB8A}" type="sibTrans" cxnId="{481003B6-E6B2-4E9A-91D3-C988BA6DC9F4}">
      <dgm:prSet/>
      <dgm:spPr/>
      <dgm:t>
        <a:bodyPr/>
        <a:lstStyle/>
        <a:p>
          <a:endParaRPr lang="zh-CN" altLang="en-US"/>
        </a:p>
      </dgm:t>
    </dgm:pt>
    <dgm:pt modelId="{A8B9DC11-C43E-481B-AC40-020A9FBDC3F1}" type="pres">
      <dgm:prSet presAssocID="{B7CFE9E9-AEA1-4237-8B3C-DDD1D93EDC4E}" presName="Name0" presStyleCnt="0">
        <dgm:presLayoutVars>
          <dgm:dir/>
          <dgm:resizeHandles val="exact"/>
        </dgm:presLayoutVars>
      </dgm:prSet>
      <dgm:spPr/>
      <dgm:t>
        <a:bodyPr/>
        <a:lstStyle/>
        <a:p>
          <a:endParaRPr lang="zh-CN" altLang="en-US"/>
        </a:p>
      </dgm:t>
    </dgm:pt>
    <dgm:pt modelId="{85B2891C-2A50-4A5F-9A89-E5E2FF322721}" type="pres">
      <dgm:prSet presAssocID="{73119769-778F-417B-BA85-75D19B6D887E}" presName="node" presStyleLbl="node1" presStyleIdx="0" presStyleCnt="4" custLinFactNeighborX="-12740" custLinFactNeighborY="-761">
        <dgm:presLayoutVars>
          <dgm:bulletEnabled val="1"/>
        </dgm:presLayoutVars>
      </dgm:prSet>
      <dgm:spPr/>
      <dgm:t>
        <a:bodyPr/>
        <a:lstStyle/>
        <a:p>
          <a:endParaRPr lang="zh-CN" altLang="en-US"/>
        </a:p>
      </dgm:t>
    </dgm:pt>
    <dgm:pt modelId="{6B3D0D62-316A-48AC-A408-8D36EAF0C517}" type="pres">
      <dgm:prSet presAssocID="{E57D2AE3-4233-44C2-8AE6-A2753C078563}" presName="sibTrans" presStyleLbl="sibTrans2D1" presStyleIdx="0" presStyleCnt="3"/>
      <dgm:spPr/>
      <dgm:t>
        <a:bodyPr/>
        <a:lstStyle/>
        <a:p>
          <a:endParaRPr lang="zh-CN" altLang="en-US"/>
        </a:p>
      </dgm:t>
    </dgm:pt>
    <dgm:pt modelId="{AA764F15-899D-42B0-B2CE-349F5EC698B6}" type="pres">
      <dgm:prSet presAssocID="{E57D2AE3-4233-44C2-8AE6-A2753C078563}" presName="connectorText" presStyleLbl="sibTrans2D1" presStyleIdx="0" presStyleCnt="3"/>
      <dgm:spPr/>
      <dgm:t>
        <a:bodyPr/>
        <a:lstStyle/>
        <a:p>
          <a:endParaRPr lang="zh-CN" altLang="en-US"/>
        </a:p>
      </dgm:t>
    </dgm:pt>
    <dgm:pt modelId="{B2384290-4B1D-4276-B372-4A019C95D4B9}" type="pres">
      <dgm:prSet presAssocID="{EC580FC4-8970-40A6-BDEF-1F257F49C5EA}" presName="node" presStyleLbl="node1" presStyleIdx="1" presStyleCnt="4">
        <dgm:presLayoutVars>
          <dgm:bulletEnabled val="1"/>
        </dgm:presLayoutVars>
      </dgm:prSet>
      <dgm:spPr/>
      <dgm:t>
        <a:bodyPr/>
        <a:lstStyle/>
        <a:p>
          <a:endParaRPr lang="zh-CN" altLang="en-US"/>
        </a:p>
      </dgm:t>
    </dgm:pt>
    <dgm:pt modelId="{D6E41388-1E31-40EF-BD45-7D12B40E25CA}" type="pres">
      <dgm:prSet presAssocID="{B05FB7FA-39AD-48CC-9B64-B770BE30EBEE}" presName="sibTrans" presStyleLbl="sibTrans2D1" presStyleIdx="1" presStyleCnt="3"/>
      <dgm:spPr/>
      <dgm:t>
        <a:bodyPr/>
        <a:lstStyle/>
        <a:p>
          <a:endParaRPr lang="zh-CN" altLang="en-US"/>
        </a:p>
      </dgm:t>
    </dgm:pt>
    <dgm:pt modelId="{AEA03E8E-0C36-41D4-AE15-8B00ACB4033E}" type="pres">
      <dgm:prSet presAssocID="{B05FB7FA-39AD-48CC-9B64-B770BE30EBEE}" presName="connectorText" presStyleLbl="sibTrans2D1" presStyleIdx="1" presStyleCnt="3"/>
      <dgm:spPr/>
      <dgm:t>
        <a:bodyPr/>
        <a:lstStyle/>
        <a:p>
          <a:endParaRPr lang="zh-CN" altLang="en-US"/>
        </a:p>
      </dgm:t>
    </dgm:pt>
    <dgm:pt modelId="{6607672D-7559-48EE-9C63-91E73717DEDB}" type="pres">
      <dgm:prSet presAssocID="{16A4181F-7E53-42AC-94C1-3EEED5B8509E}" presName="node" presStyleLbl="node1" presStyleIdx="2" presStyleCnt="4">
        <dgm:presLayoutVars>
          <dgm:bulletEnabled val="1"/>
        </dgm:presLayoutVars>
      </dgm:prSet>
      <dgm:spPr/>
      <dgm:t>
        <a:bodyPr/>
        <a:lstStyle/>
        <a:p>
          <a:endParaRPr lang="zh-CN" altLang="en-US"/>
        </a:p>
      </dgm:t>
    </dgm:pt>
    <dgm:pt modelId="{91586B17-73F9-42A5-9558-F188CA481F64}" type="pres">
      <dgm:prSet presAssocID="{A1E7D6CC-7756-4B49-88F4-5EDD55E79E5E}" presName="sibTrans" presStyleLbl="sibTrans2D1" presStyleIdx="2" presStyleCnt="3"/>
      <dgm:spPr/>
      <dgm:t>
        <a:bodyPr/>
        <a:lstStyle/>
        <a:p>
          <a:endParaRPr lang="zh-CN" altLang="en-US"/>
        </a:p>
      </dgm:t>
    </dgm:pt>
    <dgm:pt modelId="{F83DF92D-BBF3-4F4D-A91C-E922F5FA8DCB}" type="pres">
      <dgm:prSet presAssocID="{A1E7D6CC-7756-4B49-88F4-5EDD55E79E5E}" presName="connectorText" presStyleLbl="sibTrans2D1" presStyleIdx="2" presStyleCnt="3"/>
      <dgm:spPr/>
      <dgm:t>
        <a:bodyPr/>
        <a:lstStyle/>
        <a:p>
          <a:endParaRPr lang="zh-CN" altLang="en-US"/>
        </a:p>
      </dgm:t>
    </dgm:pt>
    <dgm:pt modelId="{8EF805C1-5D64-4B78-9802-615B413671A0}" type="pres">
      <dgm:prSet presAssocID="{D843B0AD-E227-4A34-B1ED-A55FC3A2AE32}" presName="node" presStyleLbl="node1" presStyleIdx="3" presStyleCnt="4">
        <dgm:presLayoutVars>
          <dgm:bulletEnabled val="1"/>
        </dgm:presLayoutVars>
      </dgm:prSet>
      <dgm:spPr/>
      <dgm:t>
        <a:bodyPr/>
        <a:lstStyle/>
        <a:p>
          <a:endParaRPr lang="zh-CN" altLang="en-US"/>
        </a:p>
      </dgm:t>
    </dgm:pt>
  </dgm:ptLst>
  <dgm:cxnLst>
    <dgm:cxn modelId="{760D3B96-44A5-4229-A2D1-122D3F9A6928}" type="presOf" srcId="{16A4181F-7E53-42AC-94C1-3EEED5B8509E}" destId="{6607672D-7559-48EE-9C63-91E73717DEDB}" srcOrd="0" destOrd="0" presId="urn:microsoft.com/office/officeart/2005/8/layout/process1"/>
    <dgm:cxn modelId="{411ADAFB-0FF6-42BD-AD60-AAD5879F37F9}" type="presOf" srcId="{D843B0AD-E227-4A34-B1ED-A55FC3A2AE32}" destId="{8EF805C1-5D64-4B78-9802-615B413671A0}" srcOrd="0" destOrd="0" presId="urn:microsoft.com/office/officeart/2005/8/layout/process1"/>
    <dgm:cxn modelId="{3A6DB403-03A7-484E-8BFD-04E9FB68B45C}" type="presOf" srcId="{B05FB7FA-39AD-48CC-9B64-B770BE30EBEE}" destId="{AEA03E8E-0C36-41D4-AE15-8B00ACB4033E}" srcOrd="1" destOrd="0" presId="urn:microsoft.com/office/officeart/2005/8/layout/process1"/>
    <dgm:cxn modelId="{481003B6-E6B2-4E9A-91D3-C988BA6DC9F4}" srcId="{B7CFE9E9-AEA1-4237-8B3C-DDD1D93EDC4E}" destId="{D843B0AD-E227-4A34-B1ED-A55FC3A2AE32}" srcOrd="3" destOrd="0" parTransId="{38E690BF-6FF4-4127-8B74-BF05EA01BE28}" sibTransId="{BDA8C843-1871-4688-B20A-515ACA7BDB8A}"/>
    <dgm:cxn modelId="{83A6FEA9-8086-4B0D-9079-E6C1A7C118A3}" type="presOf" srcId="{EC580FC4-8970-40A6-BDEF-1F257F49C5EA}" destId="{B2384290-4B1D-4276-B372-4A019C95D4B9}" srcOrd="0" destOrd="0" presId="urn:microsoft.com/office/officeart/2005/8/layout/process1"/>
    <dgm:cxn modelId="{BEA4A733-566B-4919-943D-56B0D5E8C6F7}" type="presOf" srcId="{A1E7D6CC-7756-4B49-88F4-5EDD55E79E5E}" destId="{91586B17-73F9-42A5-9558-F188CA481F64}" srcOrd="0" destOrd="0" presId="urn:microsoft.com/office/officeart/2005/8/layout/process1"/>
    <dgm:cxn modelId="{3EF8D148-B9F8-4891-93C9-8BECACB82D40}" type="presOf" srcId="{B05FB7FA-39AD-48CC-9B64-B770BE30EBEE}" destId="{D6E41388-1E31-40EF-BD45-7D12B40E25CA}" srcOrd="0" destOrd="0" presId="urn:microsoft.com/office/officeart/2005/8/layout/process1"/>
    <dgm:cxn modelId="{CB7DE05A-1B03-4ABD-B00C-9232C6B71744}" srcId="{B7CFE9E9-AEA1-4237-8B3C-DDD1D93EDC4E}" destId="{73119769-778F-417B-BA85-75D19B6D887E}" srcOrd="0" destOrd="0" parTransId="{904716A6-F356-4DF5-AB0E-68E08D1326BF}" sibTransId="{E57D2AE3-4233-44C2-8AE6-A2753C078563}"/>
    <dgm:cxn modelId="{79C26E09-C888-4AC4-BA99-ACB638C612C5}" type="presOf" srcId="{E57D2AE3-4233-44C2-8AE6-A2753C078563}" destId="{AA764F15-899D-42B0-B2CE-349F5EC698B6}" srcOrd="1" destOrd="0" presId="urn:microsoft.com/office/officeart/2005/8/layout/process1"/>
    <dgm:cxn modelId="{DF6D0C6D-66B9-4881-8783-7D5A1A05F4BC}" type="presOf" srcId="{A1E7D6CC-7756-4B49-88F4-5EDD55E79E5E}" destId="{F83DF92D-BBF3-4F4D-A91C-E922F5FA8DCB}" srcOrd="1" destOrd="0" presId="urn:microsoft.com/office/officeart/2005/8/layout/process1"/>
    <dgm:cxn modelId="{3A45FE4E-418F-41D8-956B-505DD9FBDAB3}" type="presOf" srcId="{B7CFE9E9-AEA1-4237-8B3C-DDD1D93EDC4E}" destId="{A8B9DC11-C43E-481B-AC40-020A9FBDC3F1}" srcOrd="0" destOrd="0" presId="urn:microsoft.com/office/officeart/2005/8/layout/process1"/>
    <dgm:cxn modelId="{7167AD67-36BC-448A-8655-62344BE7B645}" type="presOf" srcId="{E57D2AE3-4233-44C2-8AE6-A2753C078563}" destId="{6B3D0D62-316A-48AC-A408-8D36EAF0C517}" srcOrd="0" destOrd="0" presId="urn:microsoft.com/office/officeart/2005/8/layout/process1"/>
    <dgm:cxn modelId="{AC6110F2-1A45-4754-9E98-E1E4BB474C36}" srcId="{B7CFE9E9-AEA1-4237-8B3C-DDD1D93EDC4E}" destId="{EC580FC4-8970-40A6-BDEF-1F257F49C5EA}" srcOrd="1" destOrd="0" parTransId="{EF7B66D4-F1D7-4819-9EDA-33F07704D0D4}" sibTransId="{B05FB7FA-39AD-48CC-9B64-B770BE30EBEE}"/>
    <dgm:cxn modelId="{B04D464E-C1BE-4878-9EB8-69AEE51BEC4D}" srcId="{B7CFE9E9-AEA1-4237-8B3C-DDD1D93EDC4E}" destId="{16A4181F-7E53-42AC-94C1-3EEED5B8509E}" srcOrd="2" destOrd="0" parTransId="{22D2C8A8-A4FF-4EEF-854B-150557034D8E}" sibTransId="{A1E7D6CC-7756-4B49-88F4-5EDD55E79E5E}"/>
    <dgm:cxn modelId="{78E7437E-A73E-4AC0-A6E8-482157044903}" type="presOf" srcId="{73119769-778F-417B-BA85-75D19B6D887E}" destId="{85B2891C-2A50-4A5F-9A89-E5E2FF322721}" srcOrd="0" destOrd="0" presId="urn:microsoft.com/office/officeart/2005/8/layout/process1"/>
    <dgm:cxn modelId="{1ED127B5-E926-4C91-B1D6-429803F6EC26}" type="presParOf" srcId="{A8B9DC11-C43E-481B-AC40-020A9FBDC3F1}" destId="{85B2891C-2A50-4A5F-9A89-E5E2FF322721}" srcOrd="0" destOrd="0" presId="urn:microsoft.com/office/officeart/2005/8/layout/process1"/>
    <dgm:cxn modelId="{21FA7392-465D-401E-AFFA-5446C01C0904}" type="presParOf" srcId="{A8B9DC11-C43E-481B-AC40-020A9FBDC3F1}" destId="{6B3D0D62-316A-48AC-A408-8D36EAF0C517}" srcOrd="1" destOrd="0" presId="urn:microsoft.com/office/officeart/2005/8/layout/process1"/>
    <dgm:cxn modelId="{A1DD8069-0BF4-443F-8F8A-70FD4E9F3449}" type="presParOf" srcId="{6B3D0D62-316A-48AC-A408-8D36EAF0C517}" destId="{AA764F15-899D-42B0-B2CE-349F5EC698B6}" srcOrd="0" destOrd="0" presId="urn:microsoft.com/office/officeart/2005/8/layout/process1"/>
    <dgm:cxn modelId="{6E55905C-B019-4548-8ED9-7D438BF4CFA1}" type="presParOf" srcId="{A8B9DC11-C43E-481B-AC40-020A9FBDC3F1}" destId="{B2384290-4B1D-4276-B372-4A019C95D4B9}" srcOrd="2" destOrd="0" presId="urn:microsoft.com/office/officeart/2005/8/layout/process1"/>
    <dgm:cxn modelId="{39A01232-03CC-4C31-A24A-F48D03858029}" type="presParOf" srcId="{A8B9DC11-C43E-481B-AC40-020A9FBDC3F1}" destId="{D6E41388-1E31-40EF-BD45-7D12B40E25CA}" srcOrd="3" destOrd="0" presId="urn:microsoft.com/office/officeart/2005/8/layout/process1"/>
    <dgm:cxn modelId="{9D4C0672-D06C-4216-AE27-FF4455DF49F9}" type="presParOf" srcId="{D6E41388-1E31-40EF-BD45-7D12B40E25CA}" destId="{AEA03E8E-0C36-41D4-AE15-8B00ACB4033E}" srcOrd="0" destOrd="0" presId="urn:microsoft.com/office/officeart/2005/8/layout/process1"/>
    <dgm:cxn modelId="{F9718BD4-F30C-41C8-98C5-7B554E332346}" type="presParOf" srcId="{A8B9DC11-C43E-481B-AC40-020A9FBDC3F1}" destId="{6607672D-7559-48EE-9C63-91E73717DEDB}" srcOrd="4" destOrd="0" presId="urn:microsoft.com/office/officeart/2005/8/layout/process1"/>
    <dgm:cxn modelId="{53B5E80E-71E9-479C-97DE-A1C6A2691301}" type="presParOf" srcId="{A8B9DC11-C43E-481B-AC40-020A9FBDC3F1}" destId="{91586B17-73F9-42A5-9558-F188CA481F64}" srcOrd="5" destOrd="0" presId="urn:microsoft.com/office/officeart/2005/8/layout/process1"/>
    <dgm:cxn modelId="{D2BCE404-2828-4CA8-8637-9C50D81BD3E8}" type="presParOf" srcId="{91586B17-73F9-42A5-9558-F188CA481F64}" destId="{F83DF92D-BBF3-4F4D-A91C-E922F5FA8DCB}" srcOrd="0" destOrd="0" presId="urn:microsoft.com/office/officeart/2005/8/layout/process1"/>
    <dgm:cxn modelId="{EE840768-EC1A-4FDB-A843-139A52BF2926}" type="presParOf" srcId="{A8B9DC11-C43E-481B-AC40-020A9FBDC3F1}" destId="{8EF805C1-5D64-4B78-9802-615B413671A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891C-2A50-4A5F-9A89-E5E2FF322721}">
      <dsp:nvSpPr>
        <dsp:cNvPr id="0" name=""/>
        <dsp:cNvSpPr/>
      </dsp:nvSpPr>
      <dsp:spPr>
        <a:xfrm>
          <a:off x="0" y="1114226"/>
          <a:ext cx="1858834" cy="257913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99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87313" lvl="0" indent="0" algn="l" defTabSz="533400">
            <a:lnSpc>
              <a:spcPct val="90000"/>
            </a:lnSpc>
            <a:spcBef>
              <a:spcPct val="0"/>
            </a:spcBef>
            <a:spcAft>
              <a:spcPct val="35000"/>
            </a:spcAft>
          </a:pPr>
          <a:r>
            <a:rPr lang="zh-CN" sz="1200" kern="1200" dirty="0">
              <a:latin typeface="微软雅黑" panose="020B0503020204020204" pitchFamily="34" charset="-122"/>
              <a:ea typeface="微软雅黑" panose="020B0503020204020204" pitchFamily="34" charset="-122"/>
            </a:rPr>
            <a:t>加强“十项准则”深化教育，弘扬教育家精神，指导教师按照</a:t>
          </a:r>
          <a:r>
            <a:rPr lang="zh-CN" altLang="en-US" sz="1200" kern="1200" dirty="0">
              <a:latin typeface="微软雅黑" panose="020B0503020204020204" pitchFamily="34" charset="-122"/>
              <a:ea typeface="微软雅黑" panose="020B0503020204020204" pitchFamily="34" charset="-122"/>
            </a:rPr>
            <a:t>教师按照“四有”好老师、四个引路人、四个相统一、大先生等新时代好老师标准及“十项准则”具体要求开展自评自省，充分发挥考核工作的教育引导功能。</a:t>
          </a:r>
          <a:endParaRPr lang="zh-CN" sz="1200" kern="1200" dirty="0">
            <a:latin typeface="微软雅黑" panose="020B0503020204020204" pitchFamily="34" charset="-122"/>
            <a:ea typeface="微软雅黑" panose="020B0503020204020204" pitchFamily="34" charset="-122"/>
          </a:endParaRPr>
        </a:p>
      </dsp:txBody>
      <dsp:txXfrm>
        <a:off x="54443" y="1168669"/>
        <a:ext cx="1749948" cy="2470247"/>
      </dsp:txXfrm>
    </dsp:sp>
    <dsp:sp modelId="{6B3D0D62-316A-48AC-A408-8D36EAF0C517}">
      <dsp:nvSpPr>
        <dsp:cNvPr id="0" name=""/>
        <dsp:cNvSpPr/>
      </dsp:nvSpPr>
      <dsp:spPr>
        <a:xfrm rot="25885">
          <a:off x="2045775" y="2183195"/>
          <a:ext cx="396337" cy="460990"/>
        </a:xfrm>
        <a:prstGeom prst="rightArrow">
          <a:avLst>
            <a:gd name="adj1" fmla="val 60000"/>
            <a:gd name="adj2" fmla="val 50000"/>
          </a:avLst>
        </a:prstGeom>
        <a:solidFill>
          <a:srgbClr val="99000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2045777" y="2274945"/>
        <a:ext cx="277436" cy="276594"/>
      </dsp:txXfrm>
    </dsp:sp>
    <dsp:sp modelId="{B2384290-4B1D-4276-B372-4A019C95D4B9}">
      <dsp:nvSpPr>
        <dsp:cNvPr id="0" name=""/>
        <dsp:cNvSpPr/>
      </dsp:nvSpPr>
      <dsp:spPr>
        <a:xfrm>
          <a:off x="2606619" y="1133853"/>
          <a:ext cx="1858834" cy="257913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99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sz="1200" kern="1200" dirty="0">
              <a:latin typeface="微软雅黑" panose="020B0503020204020204" pitchFamily="34" charset="-122"/>
              <a:ea typeface="微软雅黑" panose="020B0503020204020204" pitchFamily="34" charset="-122"/>
            </a:rPr>
            <a:t>考核对象范围内的科级及以上干部填写</a:t>
          </a:r>
          <a:r>
            <a:rPr lang="en-US" sz="1200" kern="1200" dirty="0">
              <a:latin typeface="微软雅黑" panose="020B0503020204020204" pitchFamily="34" charset="-122"/>
              <a:ea typeface="微软雅黑" panose="020B0503020204020204" pitchFamily="34" charset="-122"/>
            </a:rPr>
            <a:t>《</a:t>
          </a:r>
          <a:r>
            <a:rPr lang="zh-CN" sz="1200" kern="1200" dirty="0">
              <a:latin typeface="微软雅黑" panose="020B0503020204020204" pitchFamily="34" charset="-122"/>
              <a:ea typeface="微软雅黑" panose="020B0503020204020204" pitchFamily="34" charset="-122"/>
            </a:rPr>
            <a:t>东北大学</a:t>
          </a:r>
          <a:r>
            <a:rPr lang="en-US" sz="1200" kern="1200" dirty="0">
              <a:latin typeface="微软雅黑" panose="020B0503020204020204" pitchFamily="34" charset="-122"/>
              <a:ea typeface="微软雅黑" panose="020B0503020204020204" pitchFamily="34" charset="-122"/>
            </a:rPr>
            <a:t>2024</a:t>
          </a:r>
          <a:r>
            <a:rPr lang="zh-CN" sz="1200" kern="1200" dirty="0">
              <a:latin typeface="微软雅黑" panose="020B0503020204020204" pitchFamily="34" charset="-122"/>
              <a:ea typeface="微软雅黑" panose="020B0503020204020204" pitchFamily="34" charset="-122"/>
            </a:rPr>
            <a:t>年师德年度考核登记表</a:t>
          </a:r>
          <a:r>
            <a:rPr lang="en-US" sz="1200" kern="1200" dirty="0">
              <a:latin typeface="微软雅黑" panose="020B0503020204020204" pitchFamily="34" charset="-122"/>
              <a:ea typeface="微软雅黑" panose="020B0503020204020204" pitchFamily="34" charset="-122"/>
            </a:rPr>
            <a:t>》</a:t>
          </a:r>
          <a:r>
            <a:rPr lang="zh-CN" sz="1200" kern="1200" dirty="0">
              <a:latin typeface="微软雅黑" panose="020B0503020204020204" pitchFamily="34" charset="-122"/>
              <a:ea typeface="微软雅黑" panose="020B0503020204020204" pitchFamily="34" charset="-122"/>
            </a:rPr>
            <a:t>，其他考核对象在人力资源系统（</a:t>
          </a:r>
          <a:r>
            <a:rPr lang="en-US" sz="1200" kern="1200" dirty="0">
              <a:latin typeface="微软雅黑" panose="020B0503020204020204" pitchFamily="34" charset="-122"/>
              <a:ea typeface="微软雅黑" panose="020B0503020204020204" pitchFamily="34" charset="-122"/>
            </a:rPr>
            <a:t> http://hr.neu.edu.cn</a:t>
          </a:r>
          <a:r>
            <a:rPr lang="zh-CN" sz="1200" kern="1200" dirty="0">
              <a:latin typeface="微软雅黑" panose="020B0503020204020204" pitchFamily="34" charset="-122"/>
              <a:ea typeface="微软雅黑" panose="020B0503020204020204" pitchFamily="34" charset="-122"/>
            </a:rPr>
            <a:t>）填报</a:t>
          </a:r>
          <a:r>
            <a:rPr lang="zh-CN" sz="1600" kern="1200" dirty="0">
              <a:latin typeface="+mn-lt"/>
            </a:rPr>
            <a:t>。</a:t>
          </a:r>
        </a:p>
      </dsp:txBody>
      <dsp:txXfrm>
        <a:off x="2661062" y="1188296"/>
        <a:ext cx="1749948" cy="2470247"/>
      </dsp:txXfrm>
    </dsp:sp>
    <dsp:sp modelId="{D6E41388-1E31-40EF-BD45-7D12B40E25CA}">
      <dsp:nvSpPr>
        <dsp:cNvPr id="0" name=""/>
        <dsp:cNvSpPr/>
      </dsp:nvSpPr>
      <dsp:spPr>
        <a:xfrm>
          <a:off x="4651338" y="2192924"/>
          <a:ext cx="394072" cy="460990"/>
        </a:xfrm>
        <a:prstGeom prst="rightArrow">
          <a:avLst>
            <a:gd name="adj1" fmla="val 60000"/>
            <a:gd name="adj2" fmla="val 50000"/>
          </a:avLst>
        </a:prstGeom>
        <a:solidFill>
          <a:srgbClr val="99000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dirty="0"/>
        </a:p>
      </dsp:txBody>
      <dsp:txXfrm>
        <a:off x="4651338" y="2285122"/>
        <a:ext cx="275850" cy="276594"/>
      </dsp:txXfrm>
    </dsp:sp>
    <dsp:sp modelId="{6607672D-7559-48EE-9C63-91E73717DEDB}">
      <dsp:nvSpPr>
        <dsp:cNvPr id="0" name=""/>
        <dsp:cNvSpPr/>
      </dsp:nvSpPr>
      <dsp:spPr>
        <a:xfrm>
          <a:off x="5208988" y="1133853"/>
          <a:ext cx="1858834" cy="257913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99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pPr>
          <a:r>
            <a:rPr lang="zh-CN" sz="1200" kern="1200" dirty="0">
              <a:latin typeface="微软雅黑" panose="020B0503020204020204" pitchFamily="34" charset="-122"/>
              <a:ea typeface="微软雅黑" panose="020B0503020204020204" pitchFamily="34" charset="-122"/>
            </a:rPr>
            <a:t>各部门师德考核工作小组制定考核工作方案，发挥</a:t>
          </a:r>
          <a:r>
            <a:rPr lang="zh-CN" altLang="en-US" sz="1200" kern="1200" dirty="0">
              <a:latin typeface="微软雅黑" panose="020B0503020204020204" pitchFamily="34" charset="-122"/>
              <a:ea typeface="微软雅黑" panose="020B0503020204020204" pitchFamily="34" charset="-122"/>
            </a:rPr>
            <a:t>各教师党支部、教学科研基层组织重要作用，结合师德年度考核重点内容与个人自评情况</a:t>
          </a:r>
          <a:r>
            <a:rPr lang="zh-CN" sz="1200" kern="1200" dirty="0">
              <a:latin typeface="微软雅黑" panose="020B0503020204020204" pitchFamily="34" charset="-122"/>
              <a:ea typeface="微软雅黑" panose="020B0503020204020204" pitchFamily="34" charset="-122"/>
            </a:rPr>
            <a:t>给出考核结果档次。档次分为优秀、合格、基本合格、不合格。</a:t>
          </a:r>
        </a:p>
      </dsp:txBody>
      <dsp:txXfrm>
        <a:off x="5263431" y="1188296"/>
        <a:ext cx="1749948" cy="2470247"/>
      </dsp:txXfrm>
    </dsp:sp>
    <dsp:sp modelId="{91586B17-73F9-42A5-9558-F188CA481F64}">
      <dsp:nvSpPr>
        <dsp:cNvPr id="0" name=""/>
        <dsp:cNvSpPr/>
      </dsp:nvSpPr>
      <dsp:spPr>
        <a:xfrm>
          <a:off x="7253706" y="2192924"/>
          <a:ext cx="394072" cy="460990"/>
        </a:xfrm>
        <a:prstGeom prst="rightArrow">
          <a:avLst>
            <a:gd name="adj1" fmla="val 60000"/>
            <a:gd name="adj2" fmla="val 50000"/>
          </a:avLst>
        </a:prstGeom>
        <a:solidFill>
          <a:srgbClr val="990000"/>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7253706" y="2285122"/>
        <a:ext cx="275850" cy="276594"/>
      </dsp:txXfrm>
    </dsp:sp>
    <dsp:sp modelId="{8EF805C1-5D64-4B78-9802-615B413671A0}">
      <dsp:nvSpPr>
        <dsp:cNvPr id="0" name=""/>
        <dsp:cNvSpPr/>
      </dsp:nvSpPr>
      <dsp:spPr>
        <a:xfrm>
          <a:off x="7811356" y="1133853"/>
          <a:ext cx="1858834" cy="257913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99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学校对各部门考核结果进行核查和审定，确定师德年度考核结果。</a:t>
          </a:r>
        </a:p>
      </dsp:txBody>
      <dsp:txXfrm>
        <a:off x="7865799" y="1188296"/>
        <a:ext cx="1749948" cy="24702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4813" cy="495617"/>
          </a:xfrm>
          <a:prstGeom prst="rect">
            <a:avLst/>
          </a:prstGeom>
        </p:spPr>
        <p:txBody>
          <a:bodyPr vert="horz" lIns="91294" tIns="45647" rIns="91294" bIns="45647" rtlCol="0"/>
          <a:lstStyle>
            <a:lvl1pPr algn="l">
              <a:defRPr sz="1200"/>
            </a:lvl1pPr>
          </a:lstStyle>
          <a:p>
            <a:endParaRPr lang="zh-CN" altLang="en-US"/>
          </a:p>
        </p:txBody>
      </p:sp>
      <p:sp>
        <p:nvSpPr>
          <p:cNvPr id="3" name="日期占位符 2"/>
          <p:cNvSpPr>
            <a:spLocks noGrp="1"/>
          </p:cNvSpPr>
          <p:nvPr>
            <p:ph type="dt" sz="quarter" idx="1"/>
          </p:nvPr>
        </p:nvSpPr>
        <p:spPr>
          <a:xfrm>
            <a:off x="3848101" y="1"/>
            <a:ext cx="2944813" cy="495617"/>
          </a:xfrm>
          <a:prstGeom prst="rect">
            <a:avLst/>
          </a:prstGeom>
        </p:spPr>
        <p:txBody>
          <a:bodyPr vert="horz" lIns="91294" tIns="45647" rIns="91294" bIns="45647" rtlCol="0"/>
          <a:lstStyle>
            <a:lvl1pPr algn="r">
              <a:defRPr sz="1200"/>
            </a:lvl1pPr>
          </a:lstStyle>
          <a:p>
            <a:fld id="{B6F49F0A-FE3B-48ED-88FF-80CC7B47F35A}" type="datetimeFigureOut">
              <a:rPr lang="zh-CN" altLang="en-US" smtClean="0"/>
              <a:t>2024/12/27</a:t>
            </a:fld>
            <a:endParaRPr lang="zh-CN" altLang="en-US"/>
          </a:p>
        </p:txBody>
      </p:sp>
      <p:sp>
        <p:nvSpPr>
          <p:cNvPr id="4" name="页脚占位符 3"/>
          <p:cNvSpPr>
            <a:spLocks noGrp="1"/>
          </p:cNvSpPr>
          <p:nvPr>
            <p:ph type="ftr" sz="quarter" idx="2"/>
          </p:nvPr>
        </p:nvSpPr>
        <p:spPr>
          <a:xfrm>
            <a:off x="1" y="9408800"/>
            <a:ext cx="2944813" cy="495617"/>
          </a:xfrm>
          <a:prstGeom prst="rect">
            <a:avLst/>
          </a:prstGeom>
        </p:spPr>
        <p:txBody>
          <a:bodyPr vert="horz" lIns="91294" tIns="45647" rIns="91294" bIns="45647"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8101" y="9408800"/>
            <a:ext cx="2944813" cy="495617"/>
          </a:xfrm>
          <a:prstGeom prst="rect">
            <a:avLst/>
          </a:prstGeom>
        </p:spPr>
        <p:txBody>
          <a:bodyPr vert="horz" lIns="91294" tIns="45647" rIns="91294" bIns="45647" rtlCol="0" anchor="b"/>
          <a:lstStyle>
            <a:lvl1pPr algn="r">
              <a:defRPr sz="1200"/>
            </a:lvl1pPr>
          </a:lstStyle>
          <a:p>
            <a:fld id="{7E8E9243-7D8D-43A9-AFB6-049BEC842A73}" type="slidenum">
              <a:rPr lang="zh-CN" altLang="en-US" smtClean="0"/>
              <a:t>‹#›</a:t>
            </a:fld>
            <a:endParaRPr lang="zh-CN" altLang="en-US"/>
          </a:p>
        </p:txBody>
      </p:sp>
    </p:spTree>
    <p:extLst>
      <p:ext uri="{BB962C8B-B14F-4D97-AF65-F5344CB8AC3E}">
        <p14:creationId xmlns:p14="http://schemas.microsoft.com/office/powerpoint/2010/main" val="60196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4283" cy="497021"/>
          </a:xfrm>
          <a:prstGeom prst="rect">
            <a:avLst/>
          </a:prstGeom>
        </p:spPr>
        <p:txBody>
          <a:bodyPr vert="horz" lIns="91294" tIns="45647" rIns="91294" bIns="45647" rtlCol="0"/>
          <a:lstStyle>
            <a:lvl1pPr algn="l">
              <a:defRPr sz="1200"/>
            </a:lvl1pPr>
          </a:lstStyle>
          <a:p>
            <a:endParaRPr lang="zh-CN" altLang="en-US"/>
          </a:p>
        </p:txBody>
      </p:sp>
      <p:sp>
        <p:nvSpPr>
          <p:cNvPr id="3" name="日期占位符 2"/>
          <p:cNvSpPr>
            <a:spLocks noGrp="1"/>
          </p:cNvSpPr>
          <p:nvPr>
            <p:ph type="dt" idx="1"/>
          </p:nvPr>
        </p:nvSpPr>
        <p:spPr>
          <a:xfrm>
            <a:off x="3848646" y="0"/>
            <a:ext cx="2944283" cy="497021"/>
          </a:xfrm>
          <a:prstGeom prst="rect">
            <a:avLst/>
          </a:prstGeom>
        </p:spPr>
        <p:txBody>
          <a:bodyPr vert="horz" lIns="91294" tIns="45647" rIns="91294" bIns="45647" rtlCol="0"/>
          <a:lstStyle>
            <a:lvl1pPr algn="r">
              <a:defRPr sz="1200"/>
            </a:lvl1pPr>
          </a:lstStyle>
          <a:p>
            <a:fld id="{F9CFE4A3-CE48-434F-A2D3-F1EAB332E893}" type="datetimeFigureOut">
              <a:rPr lang="zh-CN" altLang="en-US" smtClean="0"/>
              <a:t>2024/12/27</a:t>
            </a:fld>
            <a:endParaRPr lang="zh-CN" altLang="en-US"/>
          </a:p>
        </p:txBody>
      </p:sp>
      <p:sp>
        <p:nvSpPr>
          <p:cNvPr id="4" name="幻灯片图像占位符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294" tIns="45647" rIns="91294" bIns="45647" rtlCol="0" anchor="ctr"/>
          <a:lstStyle/>
          <a:p>
            <a:endParaRPr lang="zh-CN" altLang="en-US"/>
          </a:p>
        </p:txBody>
      </p:sp>
      <p:sp>
        <p:nvSpPr>
          <p:cNvPr id="5" name="备注占位符 4"/>
          <p:cNvSpPr>
            <a:spLocks noGrp="1"/>
          </p:cNvSpPr>
          <p:nvPr>
            <p:ph type="body" sz="quarter" idx="3"/>
          </p:nvPr>
        </p:nvSpPr>
        <p:spPr>
          <a:xfrm>
            <a:off x="679450" y="4767263"/>
            <a:ext cx="5435600" cy="3900488"/>
          </a:xfrm>
          <a:prstGeom prst="rect">
            <a:avLst/>
          </a:prstGeom>
        </p:spPr>
        <p:txBody>
          <a:bodyPr vert="horz" lIns="91294" tIns="45647" rIns="91294" bIns="45647"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08982"/>
            <a:ext cx="2944283" cy="497020"/>
          </a:xfrm>
          <a:prstGeom prst="rect">
            <a:avLst/>
          </a:prstGeom>
        </p:spPr>
        <p:txBody>
          <a:bodyPr vert="horz" lIns="91294" tIns="45647" rIns="91294" bIns="4564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8646" y="9408982"/>
            <a:ext cx="2944283" cy="497020"/>
          </a:xfrm>
          <a:prstGeom prst="rect">
            <a:avLst/>
          </a:prstGeom>
        </p:spPr>
        <p:txBody>
          <a:bodyPr vert="horz" lIns="91294" tIns="45647" rIns="91294" bIns="45647" rtlCol="0" anchor="b"/>
          <a:lstStyle>
            <a:lvl1pPr algn="r">
              <a:defRPr sz="1200"/>
            </a:lvl1pPr>
          </a:lstStyle>
          <a:p>
            <a:fld id="{25C84134-CC7D-49E7-A030-48B7E06939FA}" type="slidenum">
              <a:rPr lang="zh-CN" altLang="en-US" smtClean="0"/>
              <a:t>‹#›</a:t>
            </a:fld>
            <a:endParaRPr lang="zh-CN" altLang="en-US"/>
          </a:p>
        </p:txBody>
      </p:sp>
    </p:spTree>
    <p:extLst>
      <p:ext uri="{BB962C8B-B14F-4D97-AF65-F5344CB8AC3E}">
        <p14:creationId xmlns:p14="http://schemas.microsoft.com/office/powerpoint/2010/main" val="329366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C84134-CC7D-49E7-A030-48B7E06939FA}"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52484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9DAF7-141F-85B4-7155-62F3937B6DF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81A0B6-C8F3-C090-F3DE-A292C26FD49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69A495A-5982-98E7-05B1-20BEA5DDF42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C9C4D1D-D7CB-63CA-EB08-EB241669A638}"/>
              </a:ext>
            </a:extLst>
          </p:cNvPr>
          <p:cNvSpPr>
            <a:spLocks noGrp="1"/>
          </p:cNvSpPr>
          <p:nvPr>
            <p:ph type="sldNum" sz="quarter" idx="5"/>
          </p:nvPr>
        </p:nvSpPr>
        <p:spPr/>
        <p:txBody>
          <a:bodyPr/>
          <a:lstStyle/>
          <a:p>
            <a:fld id="{25C84134-CC7D-49E7-A030-48B7E06939FA}" type="slidenum">
              <a:rPr lang="zh-CN" altLang="en-US" smtClean="0"/>
              <a:t>18</a:t>
            </a:fld>
            <a:endParaRPr lang="zh-CN" altLang="en-US"/>
          </a:p>
        </p:txBody>
      </p:sp>
    </p:spTree>
    <p:extLst>
      <p:ext uri="{BB962C8B-B14F-4D97-AF65-F5344CB8AC3E}">
        <p14:creationId xmlns:p14="http://schemas.microsoft.com/office/powerpoint/2010/main" val="40909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2BCA7-521B-4F6A-17DF-651E026C8C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22060D8-DFF0-6A49-FD57-67E6101BB6E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CC87197-9599-62A0-A5C1-FB660ACAF1B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9B04608-B2C4-1689-4385-FA2A96F30D46}"/>
              </a:ext>
            </a:extLst>
          </p:cNvPr>
          <p:cNvSpPr>
            <a:spLocks noGrp="1"/>
          </p:cNvSpPr>
          <p:nvPr>
            <p:ph type="sldNum" sz="quarter" idx="5"/>
          </p:nvPr>
        </p:nvSpPr>
        <p:spPr/>
        <p:txBody>
          <a:bodyPr/>
          <a:lstStyle/>
          <a:p>
            <a:fld id="{25C84134-CC7D-49E7-A030-48B7E06939FA}" type="slidenum">
              <a:rPr lang="zh-CN" altLang="en-US" smtClean="0"/>
              <a:t>19</a:t>
            </a:fld>
            <a:endParaRPr lang="zh-CN" altLang="en-US"/>
          </a:p>
        </p:txBody>
      </p:sp>
    </p:spTree>
    <p:extLst>
      <p:ext uri="{BB962C8B-B14F-4D97-AF65-F5344CB8AC3E}">
        <p14:creationId xmlns:p14="http://schemas.microsoft.com/office/powerpoint/2010/main" val="318359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194AE-2D70-03F7-C97A-3181309185B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44B83FF-A7B4-0E73-3465-F8638918A38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8E8295C-7F41-8E14-58B2-374910F068E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FF776B5-7245-60DE-2078-21F0C403BB1A}"/>
              </a:ext>
            </a:extLst>
          </p:cNvPr>
          <p:cNvSpPr>
            <a:spLocks noGrp="1"/>
          </p:cNvSpPr>
          <p:nvPr>
            <p:ph type="sldNum" sz="quarter" idx="5"/>
          </p:nvPr>
        </p:nvSpPr>
        <p:spPr/>
        <p:txBody>
          <a:bodyPr/>
          <a:lstStyle/>
          <a:p>
            <a:fld id="{25C84134-CC7D-49E7-A030-48B7E06939FA}" type="slidenum">
              <a:rPr lang="zh-CN" altLang="en-US" smtClean="0"/>
              <a:t>20</a:t>
            </a:fld>
            <a:endParaRPr lang="zh-CN" altLang="en-US"/>
          </a:p>
        </p:txBody>
      </p:sp>
    </p:spTree>
    <p:extLst>
      <p:ext uri="{BB962C8B-B14F-4D97-AF65-F5344CB8AC3E}">
        <p14:creationId xmlns:p14="http://schemas.microsoft.com/office/powerpoint/2010/main" val="143596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41D1E-D193-47A6-2A15-2F517258B2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DDB44A-1D34-D1FB-56C9-5F069C30A30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2FC0EFB-29D6-B7B1-6254-C291F71B44E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CF2641C-53DC-D3E7-7A34-D4F5922C7C34}"/>
              </a:ext>
            </a:extLst>
          </p:cNvPr>
          <p:cNvSpPr>
            <a:spLocks noGrp="1"/>
          </p:cNvSpPr>
          <p:nvPr>
            <p:ph type="sldNum" sz="quarter" idx="5"/>
          </p:nvPr>
        </p:nvSpPr>
        <p:spPr/>
        <p:txBody>
          <a:bodyPr/>
          <a:lstStyle/>
          <a:p>
            <a:fld id="{25C84134-CC7D-49E7-A030-48B7E06939FA}" type="slidenum">
              <a:rPr lang="zh-CN" altLang="en-US" smtClean="0"/>
              <a:t>21</a:t>
            </a:fld>
            <a:endParaRPr lang="zh-CN" altLang="en-US"/>
          </a:p>
        </p:txBody>
      </p:sp>
    </p:spTree>
    <p:extLst>
      <p:ext uri="{BB962C8B-B14F-4D97-AF65-F5344CB8AC3E}">
        <p14:creationId xmlns:p14="http://schemas.microsoft.com/office/powerpoint/2010/main" val="132654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2C272-BEBC-AEC4-C82A-C92C2B0D29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799CA6-959C-42BE-88A5-AE482B39540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6D9D741-DD69-2696-B157-84835DE0061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B2B46F6-E745-4ECE-18ED-6BB2AAC123DD}"/>
              </a:ext>
            </a:extLst>
          </p:cNvPr>
          <p:cNvSpPr>
            <a:spLocks noGrp="1"/>
          </p:cNvSpPr>
          <p:nvPr>
            <p:ph type="sldNum" sz="quarter" idx="5"/>
          </p:nvPr>
        </p:nvSpPr>
        <p:spPr/>
        <p:txBody>
          <a:bodyPr/>
          <a:lstStyle/>
          <a:p>
            <a:fld id="{25C84134-CC7D-49E7-A030-48B7E06939FA}" type="slidenum">
              <a:rPr lang="zh-CN" altLang="en-US" smtClean="0"/>
              <a:t>22</a:t>
            </a:fld>
            <a:endParaRPr lang="zh-CN" altLang="en-US"/>
          </a:p>
        </p:txBody>
      </p:sp>
    </p:spTree>
    <p:extLst>
      <p:ext uri="{BB962C8B-B14F-4D97-AF65-F5344CB8AC3E}">
        <p14:creationId xmlns:p14="http://schemas.microsoft.com/office/powerpoint/2010/main" val="113536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900D-AC47-CC2E-D908-4D5B759A384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BCF98CE-0BF1-5305-DBA3-888D51C6844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17A84CB-091C-58FA-E64D-5E1C3D1DC9C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2C7F56C-3A26-D729-B8C8-F16227084640}"/>
              </a:ext>
            </a:extLst>
          </p:cNvPr>
          <p:cNvSpPr>
            <a:spLocks noGrp="1"/>
          </p:cNvSpPr>
          <p:nvPr>
            <p:ph type="sldNum" sz="quarter" idx="5"/>
          </p:nvPr>
        </p:nvSpPr>
        <p:spPr/>
        <p:txBody>
          <a:bodyPr/>
          <a:lstStyle/>
          <a:p>
            <a:fld id="{25C84134-CC7D-49E7-A030-48B7E06939FA}" type="slidenum">
              <a:rPr lang="zh-CN" altLang="en-US" smtClean="0"/>
              <a:t>23</a:t>
            </a:fld>
            <a:endParaRPr lang="zh-CN" altLang="en-US"/>
          </a:p>
        </p:txBody>
      </p:sp>
    </p:spTree>
    <p:extLst>
      <p:ext uri="{BB962C8B-B14F-4D97-AF65-F5344CB8AC3E}">
        <p14:creationId xmlns:p14="http://schemas.microsoft.com/office/powerpoint/2010/main" val="42119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EC2B-0175-B0AE-1136-2DEC03909D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CE79C1-DDA8-1747-BE74-C8632719F1B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EF066DE-0072-0531-AD86-1F55982794E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3F194DC-50CD-75C1-A20A-DA090218B4B1}"/>
              </a:ext>
            </a:extLst>
          </p:cNvPr>
          <p:cNvSpPr>
            <a:spLocks noGrp="1"/>
          </p:cNvSpPr>
          <p:nvPr>
            <p:ph type="sldNum" sz="quarter" idx="5"/>
          </p:nvPr>
        </p:nvSpPr>
        <p:spPr/>
        <p:txBody>
          <a:bodyPr/>
          <a:lstStyle/>
          <a:p>
            <a:fld id="{25C84134-CC7D-49E7-A030-48B7E06939FA}" type="slidenum">
              <a:rPr lang="zh-CN" altLang="en-US" smtClean="0"/>
              <a:t>24</a:t>
            </a:fld>
            <a:endParaRPr lang="zh-CN" altLang="en-US"/>
          </a:p>
        </p:txBody>
      </p:sp>
    </p:spTree>
    <p:extLst>
      <p:ext uri="{BB962C8B-B14F-4D97-AF65-F5344CB8AC3E}">
        <p14:creationId xmlns:p14="http://schemas.microsoft.com/office/powerpoint/2010/main" val="426273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C84134-CC7D-49E7-A030-48B7E06939FA}" type="slidenum">
              <a:rPr lang="zh-CN" altLang="en-US" smtClean="0"/>
              <a:t>3</a:t>
            </a:fld>
            <a:endParaRPr lang="zh-CN" altLang="en-US"/>
          </a:p>
        </p:txBody>
      </p:sp>
    </p:spTree>
    <p:extLst>
      <p:ext uri="{BB962C8B-B14F-4D97-AF65-F5344CB8AC3E}">
        <p14:creationId xmlns:p14="http://schemas.microsoft.com/office/powerpoint/2010/main" val="54223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C84134-CC7D-49E7-A030-48B7E06939FA}" type="slidenum">
              <a:rPr lang="zh-CN" altLang="en-US" smtClean="0"/>
              <a:t>11</a:t>
            </a:fld>
            <a:endParaRPr lang="zh-CN" altLang="en-US"/>
          </a:p>
        </p:txBody>
      </p:sp>
    </p:spTree>
    <p:extLst>
      <p:ext uri="{BB962C8B-B14F-4D97-AF65-F5344CB8AC3E}">
        <p14:creationId xmlns:p14="http://schemas.microsoft.com/office/powerpoint/2010/main" val="101683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5C84134-CC7D-49E7-A030-48B7E06939FA}" type="slidenum">
              <a:rPr lang="zh-CN" altLang="en-US" smtClean="0"/>
              <a:t>12</a:t>
            </a:fld>
            <a:endParaRPr lang="zh-CN" altLang="en-US"/>
          </a:p>
        </p:txBody>
      </p:sp>
    </p:spTree>
    <p:extLst>
      <p:ext uri="{BB962C8B-B14F-4D97-AF65-F5344CB8AC3E}">
        <p14:creationId xmlns:p14="http://schemas.microsoft.com/office/powerpoint/2010/main" val="234879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7A0E-45D3-4353-A47E-510BB15428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E94A3C-52DC-C13B-443E-B025C8B7FE8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3BB3E7-6E91-1116-C1A8-C916A446EE0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C028A5F-087E-CE6C-98CB-EC8B9F3EAF50}"/>
              </a:ext>
            </a:extLst>
          </p:cNvPr>
          <p:cNvSpPr>
            <a:spLocks noGrp="1"/>
          </p:cNvSpPr>
          <p:nvPr>
            <p:ph type="sldNum" sz="quarter" idx="5"/>
          </p:nvPr>
        </p:nvSpPr>
        <p:spPr/>
        <p:txBody>
          <a:bodyPr/>
          <a:lstStyle/>
          <a:p>
            <a:fld id="{25C84134-CC7D-49E7-A030-48B7E06939FA}" type="slidenum">
              <a:rPr lang="zh-CN" altLang="en-US" smtClean="0"/>
              <a:t>13</a:t>
            </a:fld>
            <a:endParaRPr lang="zh-CN" altLang="en-US"/>
          </a:p>
        </p:txBody>
      </p:sp>
    </p:spTree>
    <p:extLst>
      <p:ext uri="{BB962C8B-B14F-4D97-AF65-F5344CB8AC3E}">
        <p14:creationId xmlns:p14="http://schemas.microsoft.com/office/powerpoint/2010/main" val="343696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FAD40-57E8-3579-9B24-B47F3105D18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25D0B46-9067-F888-9254-BA32778A152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05C2AE3-51BF-D71B-1909-17A6C43DE3A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F4129FC-2DFA-E9AE-35EF-85C4933AEA88}"/>
              </a:ext>
            </a:extLst>
          </p:cNvPr>
          <p:cNvSpPr>
            <a:spLocks noGrp="1"/>
          </p:cNvSpPr>
          <p:nvPr>
            <p:ph type="sldNum" sz="quarter" idx="5"/>
          </p:nvPr>
        </p:nvSpPr>
        <p:spPr/>
        <p:txBody>
          <a:bodyPr/>
          <a:lstStyle/>
          <a:p>
            <a:fld id="{25C84134-CC7D-49E7-A030-48B7E06939FA}" type="slidenum">
              <a:rPr lang="zh-CN" altLang="en-US" smtClean="0"/>
              <a:t>14</a:t>
            </a:fld>
            <a:endParaRPr lang="zh-CN" altLang="en-US"/>
          </a:p>
        </p:txBody>
      </p:sp>
    </p:spTree>
    <p:extLst>
      <p:ext uri="{BB962C8B-B14F-4D97-AF65-F5344CB8AC3E}">
        <p14:creationId xmlns:p14="http://schemas.microsoft.com/office/powerpoint/2010/main" val="20381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03626-3874-A196-05DA-F5800EB0D1D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6A54AA6-A027-68D4-8AFC-A15402BC2C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301D3A6-2C46-7CA6-9E4C-C3D5B15ADF4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336B64B-6846-C22A-2662-9935FE2716C9}"/>
              </a:ext>
            </a:extLst>
          </p:cNvPr>
          <p:cNvSpPr>
            <a:spLocks noGrp="1"/>
          </p:cNvSpPr>
          <p:nvPr>
            <p:ph type="sldNum" sz="quarter" idx="5"/>
          </p:nvPr>
        </p:nvSpPr>
        <p:spPr/>
        <p:txBody>
          <a:bodyPr/>
          <a:lstStyle/>
          <a:p>
            <a:fld id="{25C84134-CC7D-49E7-A030-48B7E06939FA}" type="slidenum">
              <a:rPr lang="zh-CN" altLang="en-US" smtClean="0"/>
              <a:t>15</a:t>
            </a:fld>
            <a:endParaRPr lang="zh-CN" altLang="en-US"/>
          </a:p>
        </p:txBody>
      </p:sp>
    </p:spTree>
    <p:extLst>
      <p:ext uri="{BB962C8B-B14F-4D97-AF65-F5344CB8AC3E}">
        <p14:creationId xmlns:p14="http://schemas.microsoft.com/office/powerpoint/2010/main" val="154220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3F88-CCA4-DB60-E073-D770058631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981280B-C83B-EF36-CDE4-0B800595C4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A0C1E24-D45C-6567-7997-E1C5E3B6B4A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05A26A1-FFC4-AE6C-CCE7-1FE579FDE36B}"/>
              </a:ext>
            </a:extLst>
          </p:cNvPr>
          <p:cNvSpPr>
            <a:spLocks noGrp="1"/>
          </p:cNvSpPr>
          <p:nvPr>
            <p:ph type="sldNum" sz="quarter" idx="5"/>
          </p:nvPr>
        </p:nvSpPr>
        <p:spPr/>
        <p:txBody>
          <a:bodyPr/>
          <a:lstStyle/>
          <a:p>
            <a:fld id="{25C84134-CC7D-49E7-A030-48B7E06939FA}" type="slidenum">
              <a:rPr lang="zh-CN" altLang="en-US" smtClean="0"/>
              <a:t>16</a:t>
            </a:fld>
            <a:endParaRPr lang="zh-CN" altLang="en-US"/>
          </a:p>
        </p:txBody>
      </p:sp>
    </p:spTree>
    <p:extLst>
      <p:ext uri="{BB962C8B-B14F-4D97-AF65-F5344CB8AC3E}">
        <p14:creationId xmlns:p14="http://schemas.microsoft.com/office/powerpoint/2010/main" val="110634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9B4FC-8D88-D19A-F978-BE71BE8900A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2888C68-1A0A-6D8B-D4B8-A3A44DB743B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CBC3149-449D-5777-76ED-458A9E3CA24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E29B6FD-F3FB-E349-6855-45CC4D2C3058}"/>
              </a:ext>
            </a:extLst>
          </p:cNvPr>
          <p:cNvSpPr>
            <a:spLocks noGrp="1"/>
          </p:cNvSpPr>
          <p:nvPr>
            <p:ph type="sldNum" sz="quarter" idx="5"/>
          </p:nvPr>
        </p:nvSpPr>
        <p:spPr/>
        <p:txBody>
          <a:bodyPr/>
          <a:lstStyle/>
          <a:p>
            <a:fld id="{25C84134-CC7D-49E7-A030-48B7E06939FA}" type="slidenum">
              <a:rPr lang="zh-CN" altLang="en-US" smtClean="0"/>
              <a:t>17</a:t>
            </a:fld>
            <a:endParaRPr lang="zh-CN" altLang="en-US"/>
          </a:p>
        </p:txBody>
      </p:sp>
    </p:spTree>
    <p:extLst>
      <p:ext uri="{BB962C8B-B14F-4D97-AF65-F5344CB8AC3E}">
        <p14:creationId xmlns:p14="http://schemas.microsoft.com/office/powerpoint/2010/main" val="217491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10ED4B1-560D-49E2-B7A3-58809A9A1E3A}" type="datetimeFigureOut">
              <a:rPr lang="zh-CN" altLang="en-US" smtClean="0"/>
              <a:t>2024/12/27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AE7D0E6-81E6-4D9E-9609-20F2B50F27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矩形 10"/>
          <p:cNvSpPr/>
          <p:nvPr userDrawn="1"/>
        </p:nvSpPr>
        <p:spPr>
          <a:xfrm>
            <a:off x="0" y="-1984"/>
            <a:ext cx="12192000" cy="62428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cstate="print">
            <a:clrChange>
              <a:clrFrom>
                <a:srgbClr val="414EB8"/>
              </a:clrFrom>
              <a:clrTo>
                <a:srgbClr val="414EB8">
                  <a:alpha val="0"/>
                </a:srgbClr>
              </a:clrTo>
            </a:clrChange>
            <a:extLst>
              <a:ext uri="{28A0092B-C50C-407E-A947-70E740481C1C}">
                <a14:useLocalDpi xmlns:a14="http://schemas.microsoft.com/office/drawing/2010/main" val="0"/>
              </a:ext>
            </a:extLst>
          </a:blip>
          <a:stretch>
            <a:fillRect/>
          </a:stretch>
        </p:blipFill>
        <p:spPr>
          <a:xfrm>
            <a:off x="11319146" y="28314"/>
            <a:ext cx="602180" cy="581286"/>
          </a:xfrm>
          <a:prstGeom prst="rect">
            <a:avLst/>
          </a:prstGeom>
        </p:spPr>
      </p:pic>
      <p:sp>
        <p:nvSpPr>
          <p:cNvPr id="13" name="矩形 12"/>
          <p:cNvSpPr/>
          <p:nvPr userDrawn="1"/>
        </p:nvSpPr>
        <p:spPr>
          <a:xfrm>
            <a:off x="0" y="6565900"/>
            <a:ext cx="12192000" cy="2970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10800000" flipH="1">
            <a:off x="10955700" y="6557416"/>
            <a:ext cx="320041" cy="297012"/>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nvGrpSpPr>
        <p:grpSpPr>
          <a:xfrm>
            <a:off x="146005" y="-4770"/>
            <a:ext cx="587418" cy="630791"/>
            <a:chOff x="-6395" y="-4770"/>
            <a:chExt cx="587418" cy="630791"/>
          </a:xfrm>
        </p:grpSpPr>
        <p:sp>
          <p:nvSpPr>
            <p:cNvPr id="3" name="平行四边形 2"/>
            <p:cNvSpPr/>
            <p:nvPr userDrawn="1"/>
          </p:nvSpPr>
          <p:spPr>
            <a:xfrm rot="10800000">
              <a:off x="-6395" y="-1198"/>
              <a:ext cx="468352" cy="627219"/>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rot="10800000">
              <a:off x="190499" y="-4770"/>
              <a:ext cx="390524" cy="627219"/>
            </a:xfrm>
            <a:prstGeom prst="parallelogram">
              <a:avLst>
                <a:gd name="adj" fmla="val 88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1984"/>
            <a:ext cx="12192000" cy="62428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rot="10800000">
            <a:off x="404600" y="3562"/>
            <a:ext cx="162462" cy="627219"/>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clrChange>
              <a:clrFrom>
                <a:srgbClr val="414EB8"/>
              </a:clrFrom>
              <a:clrTo>
                <a:srgbClr val="414EB8">
                  <a:alpha val="0"/>
                </a:srgbClr>
              </a:clrTo>
            </a:clrChange>
            <a:extLst>
              <a:ext uri="{28A0092B-C50C-407E-A947-70E740481C1C}">
                <a14:useLocalDpi xmlns:a14="http://schemas.microsoft.com/office/drawing/2010/main" val="0"/>
              </a:ext>
            </a:extLst>
          </a:blip>
          <a:stretch>
            <a:fillRect/>
          </a:stretch>
        </p:blipFill>
        <p:spPr>
          <a:xfrm>
            <a:off x="11319146" y="28314"/>
            <a:ext cx="602180" cy="581286"/>
          </a:xfrm>
          <a:prstGeom prst="rect">
            <a:avLst/>
          </a:prstGeom>
        </p:spPr>
      </p:pic>
      <p:sp>
        <p:nvSpPr>
          <p:cNvPr id="12" name="矩形 11"/>
          <p:cNvSpPr/>
          <p:nvPr userDrawn="1"/>
        </p:nvSpPr>
        <p:spPr>
          <a:xfrm>
            <a:off x="0" y="6565900"/>
            <a:ext cx="12192000" cy="2970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rot="10800000" flipH="1">
            <a:off x="10574700" y="6557416"/>
            <a:ext cx="320041" cy="297012"/>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10800000">
            <a:off x="224659" y="3562"/>
            <a:ext cx="81231" cy="627219"/>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8298" y="1845239"/>
            <a:ext cx="11268000" cy="45719"/>
            <a:chOff x="395536" y="2179712"/>
            <a:chExt cx="8208912" cy="31998"/>
          </a:xfrm>
        </p:grpSpPr>
        <p:cxnSp>
          <p:nvCxnSpPr>
            <p:cNvPr id="3" name="直接连接符 2"/>
            <p:cNvCxnSpPr/>
            <p:nvPr userDrawn="1"/>
          </p:nvCxnSpPr>
          <p:spPr>
            <a:xfrm>
              <a:off x="395536" y="2179712"/>
              <a:ext cx="8208912" cy="0"/>
            </a:xfrm>
            <a:prstGeom prst="line">
              <a:avLst/>
            </a:prstGeom>
            <a:ln w="2222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395536" y="2211710"/>
              <a:ext cx="3671718" cy="0"/>
            </a:xfrm>
            <a:prstGeom prst="line">
              <a:avLst/>
            </a:prstGeom>
            <a:ln w="98425">
              <a:solidFill>
                <a:srgbClr val="990000"/>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p:cNvCxnSpPr/>
          <p:nvPr/>
        </p:nvCxnSpPr>
        <p:spPr>
          <a:xfrm flipV="1">
            <a:off x="488298" y="6432965"/>
            <a:ext cx="11268000" cy="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图片 2"/>
          <p:cNvPicPr>
            <a:picLocks noChangeAspect="1"/>
          </p:cNvPicPr>
          <p:nvPr/>
        </p:nvPicPr>
        <p:blipFill rotWithShape="1">
          <a:blip r:embed="rId2" cstate="print"/>
          <a:srcRect l="6200" t="25717" r="11656" b="59315"/>
          <a:stretch>
            <a:fillRect/>
          </a:stretch>
        </p:blipFill>
        <p:spPr bwMode="auto">
          <a:xfrm>
            <a:off x="9003324" y="931893"/>
            <a:ext cx="2730756" cy="789106"/>
          </a:xfrm>
          <a:prstGeom prst="rect">
            <a:avLst/>
          </a:prstGeom>
          <a:noFill/>
          <a:ln w="9525">
            <a:noFill/>
            <a:miter lim="800000"/>
            <a:headEnd/>
            <a:tailEnd/>
          </a:ln>
        </p:spPr>
      </p:pic>
      <p:pic>
        <p:nvPicPr>
          <p:cNvPr id="7" name="图片 2"/>
          <p:cNvPicPr>
            <a:picLocks noChangeAspect="1"/>
          </p:cNvPicPr>
          <p:nvPr/>
        </p:nvPicPr>
        <p:blipFill rotWithShape="1">
          <a:blip r:embed="rId2" cstate="print"/>
          <a:srcRect l="6200" t="5365" r="11656" b="75925"/>
          <a:stretch>
            <a:fillRect/>
          </a:stretch>
        </p:blipFill>
        <p:spPr bwMode="auto">
          <a:xfrm>
            <a:off x="9017390" y="-12354"/>
            <a:ext cx="2730757" cy="986380"/>
          </a:xfrm>
          <a:prstGeom prst="rect">
            <a:avLst/>
          </a:prstGeom>
          <a:noFill/>
          <a:ln w="9525">
            <a:noFill/>
            <a:miter lim="800000"/>
            <a:headEnd/>
            <a:tailEnd/>
          </a:ln>
        </p:spPr>
      </p:pic>
      <p:sp>
        <p:nvSpPr>
          <p:cNvPr id="8" name="TextBox 13"/>
          <p:cNvSpPr txBox="1"/>
          <p:nvPr/>
        </p:nvSpPr>
        <p:spPr>
          <a:xfrm>
            <a:off x="1866578" y="5515655"/>
            <a:ext cx="8458844" cy="532069"/>
          </a:xfrm>
          <a:prstGeom prst="rect">
            <a:avLst/>
          </a:prstGeom>
          <a:noFill/>
        </p:spPr>
        <p:txBody>
          <a:bodyPr wrap="square" rtlCol="0">
            <a:spAutoFit/>
          </a:bodyP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990000"/>
                </a:solidFill>
                <a:effectLst/>
                <a:uLnTx/>
                <a:uFillTx/>
                <a:latin typeface="楷体" panose="02010609060101010101" pitchFamily="49" charset="-122"/>
                <a:ea typeface="楷体" panose="02010609060101010101" pitchFamily="49" charset="-122"/>
              </a:rPr>
              <a:t>党委教师工作部</a:t>
            </a:r>
          </a:p>
        </p:txBody>
      </p:sp>
      <p:sp>
        <p:nvSpPr>
          <p:cNvPr id="9" name="矩形 8"/>
          <p:cNvSpPr/>
          <p:nvPr/>
        </p:nvSpPr>
        <p:spPr>
          <a:xfrm>
            <a:off x="488298" y="1487339"/>
            <a:ext cx="6096000" cy="400110"/>
          </a:xfrm>
          <a:prstGeom prst="rect">
            <a:avLst/>
          </a:prstGeom>
        </p:spPr>
        <p:txBody>
          <a:bodyPr>
            <a:spAutoFit/>
          </a:bodyPr>
          <a:lstStyle/>
          <a:p>
            <a:r>
              <a:rPr lang="zh-CN" altLang="en-US" sz="2000" dirty="0">
                <a:solidFill>
                  <a:srgbClr val="990000"/>
                </a:solidFill>
                <a:latin typeface="隶书" panose="02010509060101010101" pitchFamily="49" charset="-122"/>
                <a:ea typeface="隶书" panose="02010509060101010101" pitchFamily="49" charset="-122"/>
              </a:rPr>
              <a:t>以德立身、以德立学、以德施教、以德育德</a:t>
            </a:r>
          </a:p>
        </p:txBody>
      </p:sp>
      <p:sp>
        <p:nvSpPr>
          <p:cNvPr id="10" name="矩形 9"/>
          <p:cNvSpPr/>
          <p:nvPr/>
        </p:nvSpPr>
        <p:spPr>
          <a:xfrm>
            <a:off x="1848684" y="2245349"/>
            <a:ext cx="8494633" cy="2908489"/>
          </a:xfrm>
          <a:prstGeom prst="rect">
            <a:avLst/>
          </a:prstGeom>
          <a:noFill/>
        </p:spPr>
        <p:txBody>
          <a:bodyPr wrap="none" lIns="91440" tIns="45720" rIns="91440" bIns="45720">
            <a:spAutoFit/>
          </a:bodyPr>
          <a:lstStyle/>
          <a:p>
            <a:pPr algn="ctr">
              <a:lnSpc>
                <a:spcPct val="150000"/>
              </a:lnSpc>
            </a:pPr>
            <a:r>
              <a:rPr lang="zh-CN" altLang="en-US" sz="54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东北大学师德教育学习课件</a:t>
            </a:r>
            <a:endParaRPr lang="en-US" altLang="zh-CN" sz="54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lnSpc>
                <a:spcPct val="150000"/>
              </a:lnSpc>
            </a:pPr>
            <a:r>
              <a:rPr lang="zh-CN" altLang="en-US" sz="32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en-US" altLang="zh-CN" sz="32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2024</a:t>
            </a:r>
            <a:r>
              <a:rPr lang="zh-CN" altLang="en-US" sz="32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年第三期）</a:t>
            </a:r>
          </a:p>
          <a:p>
            <a:pPr algn="ctr"/>
            <a:endParaRPr lang="zh-CN" altLang="en-US" sz="5400" dirty="0">
              <a:ln w="0"/>
              <a:solidFill>
                <a:srgbClr val="99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68669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10</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sp>
        <p:nvSpPr>
          <p:cNvPr id="23" name="矩形 22"/>
          <p:cNvSpPr/>
          <p:nvPr/>
        </p:nvSpPr>
        <p:spPr>
          <a:xfrm>
            <a:off x="1507787" y="2380060"/>
            <a:ext cx="3950728" cy="1104854"/>
          </a:xfrm>
          <a:prstGeom prst="rect">
            <a:avLst/>
          </a:prstGeom>
        </p:spPr>
        <p:txBody>
          <a:bodyPr wrap="square">
            <a:spAutoFit/>
          </a:bodyPr>
          <a:lstStyle/>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在下一年度绩效分配、各类评聘与申报等活动中，同等条件下</a:t>
            </a:r>
            <a:r>
              <a:rPr lang="zh-CN" altLang="en-US" sz="1400" dirty="0">
                <a:solidFill>
                  <a:schemeClr val="tx1">
                    <a:lumMod val="95000"/>
                    <a:lumOff val="5000"/>
                  </a:schemeClr>
                </a:solidFill>
                <a:latin typeface="汉仪粗宋简" panose="02010609000101010101" pitchFamily="49" charset="-122"/>
                <a:ea typeface="汉仪粗宋简" panose="02010609000101010101" pitchFamily="49" charset="-122"/>
                <a:cs typeface="Arial" charset="0"/>
              </a:rPr>
              <a:t>可予以倾斜</a:t>
            </a:r>
            <a:endParaRPr lang="en-US" altLang="zh-CN" sz="1400" dirty="0">
              <a:solidFill>
                <a:schemeClr val="tx1">
                  <a:lumMod val="95000"/>
                  <a:lumOff val="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95000"/>
                    <a:lumOff val="5000"/>
                  </a:schemeClr>
                </a:solidFill>
                <a:latin typeface="汉仪粗宋简" panose="02010609000101010101" pitchFamily="49" charset="-122"/>
                <a:ea typeface="汉仪粗宋简" panose="02010609000101010101" pitchFamily="49" charset="-122"/>
                <a:cs typeface="Arial" charset="0"/>
              </a:rPr>
              <a:t>作为学校师德荣誉评选表彰的重要参考依据</a:t>
            </a:r>
            <a:endParaRPr lang="en-US" altLang="zh-CN" sz="1400" dirty="0">
              <a:solidFill>
                <a:schemeClr val="tx1">
                  <a:lumMod val="95000"/>
                  <a:lumOff val="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95000"/>
                    <a:lumOff val="5000"/>
                  </a:schemeClr>
                </a:solidFill>
                <a:latin typeface="汉仪粗宋简" panose="02010609000101010101" pitchFamily="49" charset="-122"/>
                <a:ea typeface="汉仪粗宋简" panose="02010609000101010101" pitchFamily="49" charset="-122"/>
                <a:cs typeface="Arial" charset="0"/>
              </a:rPr>
              <a:t>树立能够发挥引领带动作用的教师典型</a:t>
            </a:r>
            <a:endParaRPr lang="en-US" altLang="zh-CN" sz="1400" dirty="0">
              <a:solidFill>
                <a:schemeClr val="tx1">
                  <a:lumMod val="95000"/>
                  <a:lumOff val="5000"/>
                </a:schemeClr>
              </a:solidFill>
              <a:latin typeface="汉仪粗宋简" panose="02010609000101010101" pitchFamily="49" charset="-122"/>
              <a:ea typeface="汉仪粗宋简" panose="02010609000101010101" pitchFamily="49" charset="-122"/>
              <a:cs typeface="Arial" charset="0"/>
            </a:endParaRPr>
          </a:p>
        </p:txBody>
      </p:sp>
      <p:sp>
        <p:nvSpPr>
          <p:cNvPr id="24" name="矩形 23"/>
          <p:cNvSpPr/>
          <p:nvPr/>
        </p:nvSpPr>
        <p:spPr>
          <a:xfrm>
            <a:off x="1507786" y="4421177"/>
            <a:ext cx="4472390" cy="1126462"/>
          </a:xfrm>
          <a:prstGeom prst="rect">
            <a:avLst/>
          </a:prstGeom>
        </p:spPr>
        <p:txBody>
          <a:bodyPr wrap="square">
            <a:spAutoFit/>
          </a:bodyPr>
          <a:lstStyle/>
          <a:p>
            <a:pPr marL="357750" indent="-285750">
              <a:lnSpc>
                <a:spcPct val="120000"/>
              </a:lnSpc>
              <a:buClr>
                <a:srgbClr val="B62537"/>
              </a:buClr>
              <a:buFont typeface="Wingdings" panose="05000000000000000000" pitchFamily="2" charset="2"/>
              <a:buChar char="l"/>
            </a:pPr>
            <a:r>
              <a:rPr lang="zh-CN" altLang="en-US" sz="1400" dirty="0">
                <a:solidFill>
                  <a:srgbClr val="990000"/>
                </a:solidFill>
                <a:latin typeface="汉仪粗宋简" panose="02010609000101010101" pitchFamily="49" charset="-122"/>
                <a:ea typeface="汉仪粗宋简" panose="02010609000101010101" pitchFamily="49" charset="-122"/>
                <a:cs typeface="Arial" charset="0"/>
              </a:rPr>
              <a:t>年度工作考核结果不得为优秀、良好</a:t>
            </a: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，所在部门应加强引导提醒与批评教育，督促其规范职业行为</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设立</a:t>
            </a:r>
            <a:r>
              <a:rPr lang="zh-CN" altLang="en-US" sz="1400" dirty="0">
                <a:solidFill>
                  <a:srgbClr val="990000"/>
                </a:solidFill>
                <a:latin typeface="汉仪粗宋简" panose="02010609000101010101" pitchFamily="49" charset="-122"/>
                <a:ea typeface="汉仪粗宋简" panose="02010609000101010101" pitchFamily="49" charset="-122"/>
                <a:cs typeface="Arial" charset="0"/>
              </a:rPr>
              <a:t>一年考察期</a:t>
            </a: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，通过定期谈话等形式，帮助教师改正错误，规范教师职业行为</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p:txBody>
      </p:sp>
      <p:sp>
        <p:nvSpPr>
          <p:cNvPr id="25" name="矩形 24"/>
          <p:cNvSpPr/>
          <p:nvPr/>
        </p:nvSpPr>
        <p:spPr>
          <a:xfrm>
            <a:off x="7260529" y="4378407"/>
            <a:ext cx="4242623" cy="1126462"/>
          </a:xfrm>
          <a:prstGeom prst="rect">
            <a:avLst/>
          </a:prstGeom>
        </p:spPr>
        <p:txBody>
          <a:bodyPr wrap="square">
            <a:spAutoFit/>
          </a:bodyPr>
          <a:lstStyle/>
          <a:p>
            <a:pPr marL="357750" indent="-285750">
              <a:lnSpc>
                <a:spcPct val="120000"/>
              </a:lnSpc>
              <a:buClr>
                <a:srgbClr val="B62537"/>
              </a:buClr>
              <a:buFont typeface="Wingdings" panose="05000000000000000000" pitchFamily="2" charset="2"/>
              <a:buChar char="l"/>
            </a:pPr>
            <a:r>
              <a:rPr lang="zh-CN" altLang="en-US" sz="1400" dirty="0">
                <a:solidFill>
                  <a:srgbClr val="990000"/>
                </a:solidFill>
                <a:latin typeface="汉仪粗宋简" panose="02010609000101010101" pitchFamily="49" charset="-122"/>
                <a:ea typeface="汉仪粗宋简" panose="02010609000101010101" pitchFamily="49" charset="-122"/>
                <a:cs typeface="Arial" charset="0"/>
              </a:rPr>
              <a:t>年度工作考核即评定为不合格</a:t>
            </a:r>
            <a:endParaRPr lang="en-US" altLang="zh-CN" sz="1400" dirty="0">
              <a:solidFill>
                <a:srgbClr val="990000"/>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设立</a:t>
            </a:r>
            <a:r>
              <a:rPr lang="zh-CN" altLang="en-US" sz="1400" dirty="0">
                <a:solidFill>
                  <a:srgbClr val="990000"/>
                </a:solidFill>
                <a:latin typeface="汉仪粗宋简" panose="02010609000101010101" pitchFamily="49" charset="-122"/>
                <a:ea typeface="汉仪粗宋简" panose="02010609000101010101" pitchFamily="49" charset="-122"/>
                <a:cs typeface="Arial" charset="0"/>
              </a:rPr>
              <a:t>一年考察期</a:t>
            </a: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，其所在部门加强引导提醒与批评教育，督促其规范职业行为</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对于考核不合格的兼职教师，坚决予以解聘</a:t>
            </a:r>
            <a:endParaRPr lang="en-US" altLang="zh-CN" sz="1400" dirty="0">
              <a:solidFill>
                <a:srgbClr val="990000"/>
              </a:solidFill>
              <a:latin typeface="汉仪粗宋简" panose="02010609000101010101" pitchFamily="49" charset="-122"/>
              <a:ea typeface="汉仪粗宋简" panose="02010609000101010101" pitchFamily="49" charset="-122"/>
              <a:cs typeface="Arial" charset="0"/>
            </a:endParaRPr>
          </a:p>
        </p:txBody>
      </p:sp>
      <p:sp>
        <p:nvSpPr>
          <p:cNvPr id="26" name="文本框 13"/>
          <p:cNvSpPr txBox="1"/>
          <p:nvPr/>
        </p:nvSpPr>
        <p:spPr>
          <a:xfrm>
            <a:off x="2865681" y="2027794"/>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优   秀</a:t>
            </a:r>
          </a:p>
        </p:txBody>
      </p:sp>
      <p:sp>
        <p:nvSpPr>
          <p:cNvPr id="27" name="任意多边形: 形状 5">
            <a:extLst>
              <a:ext uri="{FF2B5EF4-FFF2-40B4-BE49-F238E27FC236}">
                <a16:creationId xmlns:a16="http://schemas.microsoft.com/office/drawing/2014/main" id="{A08AF94B-4A77-48F1-9A03-452E063C66D5}"/>
              </a:ext>
            </a:extLst>
          </p:cNvPr>
          <p:cNvSpPr/>
          <p:nvPr/>
        </p:nvSpPr>
        <p:spPr>
          <a:xfrm rot="10800000" flipV="1">
            <a:off x="4281055" y="2230406"/>
            <a:ext cx="1504387" cy="409893"/>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形状 5">
            <a:extLst>
              <a:ext uri="{FF2B5EF4-FFF2-40B4-BE49-F238E27FC236}">
                <a16:creationId xmlns:a16="http://schemas.microsoft.com/office/drawing/2014/main" id="{A08AF94B-4A77-48F1-9A03-452E063C66D5}"/>
              </a:ext>
            </a:extLst>
          </p:cNvPr>
          <p:cNvSpPr/>
          <p:nvPr/>
        </p:nvSpPr>
        <p:spPr>
          <a:xfrm rot="10800000" flipH="1" flipV="1">
            <a:off x="6861517" y="2230405"/>
            <a:ext cx="1390411" cy="409893"/>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文本框 13"/>
          <p:cNvSpPr txBox="1"/>
          <p:nvPr/>
        </p:nvSpPr>
        <p:spPr>
          <a:xfrm>
            <a:off x="8328620" y="2027794"/>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合  格</a:t>
            </a:r>
          </a:p>
        </p:txBody>
      </p:sp>
      <p:sp>
        <p:nvSpPr>
          <p:cNvPr id="30" name="文本框 13"/>
          <p:cNvSpPr txBox="1"/>
          <p:nvPr/>
        </p:nvSpPr>
        <p:spPr>
          <a:xfrm>
            <a:off x="2857908" y="3895598"/>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基本合格</a:t>
            </a:r>
          </a:p>
        </p:txBody>
      </p:sp>
      <p:sp>
        <p:nvSpPr>
          <p:cNvPr id="31" name="任意多边形: 形状 5">
            <a:extLst>
              <a:ext uri="{FF2B5EF4-FFF2-40B4-BE49-F238E27FC236}">
                <a16:creationId xmlns:a16="http://schemas.microsoft.com/office/drawing/2014/main" id="{A08AF94B-4A77-48F1-9A03-452E063C66D5}"/>
              </a:ext>
            </a:extLst>
          </p:cNvPr>
          <p:cNvSpPr/>
          <p:nvPr/>
        </p:nvSpPr>
        <p:spPr>
          <a:xfrm rot="10800000">
            <a:off x="4273282" y="3657882"/>
            <a:ext cx="1504387" cy="409893"/>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任意多边形: 形状 5">
            <a:extLst>
              <a:ext uri="{FF2B5EF4-FFF2-40B4-BE49-F238E27FC236}">
                <a16:creationId xmlns:a16="http://schemas.microsoft.com/office/drawing/2014/main" id="{A08AF94B-4A77-48F1-9A03-452E063C66D5}"/>
              </a:ext>
            </a:extLst>
          </p:cNvPr>
          <p:cNvSpPr/>
          <p:nvPr/>
        </p:nvSpPr>
        <p:spPr>
          <a:xfrm rot="10800000" flipH="1">
            <a:off x="6853744" y="3657883"/>
            <a:ext cx="1390411" cy="409893"/>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文本框 13"/>
          <p:cNvSpPr txBox="1"/>
          <p:nvPr/>
        </p:nvSpPr>
        <p:spPr>
          <a:xfrm>
            <a:off x="8320847" y="3895598"/>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不合格</a:t>
            </a:r>
          </a:p>
        </p:txBody>
      </p:sp>
      <p:sp>
        <p:nvSpPr>
          <p:cNvPr id="34" name="Freeform 9"/>
          <p:cNvSpPr>
            <a:spLocks noEditPoints="1"/>
          </p:cNvSpPr>
          <p:nvPr/>
        </p:nvSpPr>
        <p:spPr bwMode="auto">
          <a:xfrm>
            <a:off x="5458515" y="2430271"/>
            <a:ext cx="1615784" cy="1614369"/>
          </a:xfrm>
          <a:custGeom>
            <a:avLst/>
            <a:gdLst>
              <a:gd name="T0" fmla="*/ 1708 w 1219"/>
              <a:gd name="T1" fmla="*/ 0 h 1218"/>
              <a:gd name="T2" fmla="*/ 0 w 1219"/>
              <a:gd name="T3" fmla="*/ 1708 h 1218"/>
              <a:gd name="T4" fmla="*/ 1463 w 1219"/>
              <a:gd name="T5" fmla="*/ 3397 h 1218"/>
              <a:gd name="T6" fmla="*/ 1708 w 1219"/>
              <a:gd name="T7" fmla="*/ 3413 h 1218"/>
              <a:gd name="T8" fmla="*/ 2532 w 1219"/>
              <a:gd name="T9" fmla="*/ 3202 h 1218"/>
              <a:gd name="T10" fmla="*/ 2585 w 1219"/>
              <a:gd name="T11" fmla="*/ 3172 h 1218"/>
              <a:gd name="T12" fmla="*/ 3292 w 1219"/>
              <a:gd name="T13" fmla="*/ 2349 h 1218"/>
              <a:gd name="T14" fmla="*/ 3417 w 1219"/>
              <a:gd name="T15" fmla="*/ 1708 h 1218"/>
              <a:gd name="T16" fmla="*/ 1708 w 1219"/>
              <a:gd name="T17" fmla="*/ 0 h 1218"/>
              <a:gd name="T18" fmla="*/ 2170 w 1219"/>
              <a:gd name="T19" fmla="*/ 2573 h 1218"/>
              <a:gd name="T20" fmla="*/ 1708 w 1219"/>
              <a:gd name="T21" fmla="*/ 2687 h 1218"/>
              <a:gd name="T22" fmla="*/ 728 w 1219"/>
              <a:gd name="T23" fmla="*/ 1708 h 1218"/>
              <a:gd name="T24" fmla="*/ 1708 w 1219"/>
              <a:gd name="T25" fmla="*/ 728 h 1218"/>
              <a:gd name="T26" fmla="*/ 2689 w 1219"/>
              <a:gd name="T27" fmla="*/ 1708 h 1218"/>
              <a:gd name="T28" fmla="*/ 2224 w 1219"/>
              <a:gd name="T29" fmla="*/ 2541 h 1218"/>
              <a:gd name="T30" fmla="*/ 2170 w 1219"/>
              <a:gd name="T31" fmla="*/ 2573 h 1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9" h="1218">
                <a:moveTo>
                  <a:pt x="609" y="0"/>
                </a:moveTo>
                <a:cubicBezTo>
                  <a:pt x="273" y="0"/>
                  <a:pt x="0" y="273"/>
                  <a:pt x="0" y="609"/>
                </a:cubicBezTo>
                <a:cubicBezTo>
                  <a:pt x="0" y="916"/>
                  <a:pt x="227" y="1169"/>
                  <a:pt x="522" y="1212"/>
                </a:cubicBezTo>
                <a:cubicBezTo>
                  <a:pt x="550" y="1216"/>
                  <a:pt x="580" y="1218"/>
                  <a:pt x="609" y="1218"/>
                </a:cubicBezTo>
                <a:cubicBezTo>
                  <a:pt x="716" y="1218"/>
                  <a:pt x="816" y="1191"/>
                  <a:pt x="903" y="1143"/>
                </a:cubicBezTo>
                <a:cubicBezTo>
                  <a:pt x="909" y="1139"/>
                  <a:pt x="916" y="1136"/>
                  <a:pt x="922" y="1132"/>
                </a:cubicBezTo>
                <a:cubicBezTo>
                  <a:pt x="1035" y="1064"/>
                  <a:pt x="1124" y="961"/>
                  <a:pt x="1174" y="838"/>
                </a:cubicBezTo>
                <a:cubicBezTo>
                  <a:pt x="1203" y="767"/>
                  <a:pt x="1219" y="690"/>
                  <a:pt x="1219" y="609"/>
                </a:cubicBezTo>
                <a:cubicBezTo>
                  <a:pt x="1219" y="273"/>
                  <a:pt x="946" y="0"/>
                  <a:pt x="609" y="0"/>
                </a:cubicBezTo>
                <a:close/>
                <a:moveTo>
                  <a:pt x="774" y="918"/>
                </a:moveTo>
                <a:cubicBezTo>
                  <a:pt x="725" y="944"/>
                  <a:pt x="669" y="959"/>
                  <a:pt x="609" y="959"/>
                </a:cubicBezTo>
                <a:cubicBezTo>
                  <a:pt x="416" y="959"/>
                  <a:pt x="260" y="802"/>
                  <a:pt x="260" y="609"/>
                </a:cubicBezTo>
                <a:cubicBezTo>
                  <a:pt x="260" y="416"/>
                  <a:pt x="416" y="260"/>
                  <a:pt x="609" y="260"/>
                </a:cubicBezTo>
                <a:cubicBezTo>
                  <a:pt x="802" y="260"/>
                  <a:pt x="959" y="416"/>
                  <a:pt x="959" y="609"/>
                </a:cubicBezTo>
                <a:cubicBezTo>
                  <a:pt x="959" y="735"/>
                  <a:pt x="892" y="845"/>
                  <a:pt x="793" y="907"/>
                </a:cubicBezTo>
                <a:cubicBezTo>
                  <a:pt x="787" y="911"/>
                  <a:pt x="780" y="914"/>
                  <a:pt x="774" y="918"/>
                </a:cubicBezTo>
                <a:close/>
              </a:path>
            </a:pathLst>
          </a:custGeom>
          <a:solidFill>
            <a:srgbClr val="B62537"/>
          </a:solidFill>
          <a:ln w="19050">
            <a:solidFill>
              <a:schemeClr val="bg1"/>
            </a:solidFill>
            <a:round/>
            <a:headEnd/>
            <a:tailEnd/>
          </a:ln>
        </p:spPr>
        <p:txBody>
          <a:bodyPr/>
          <a:lstStyle/>
          <a:p>
            <a:endParaRPr lang="zh-CN" altLang="en-US" sz="1750"/>
          </a:p>
        </p:txBody>
      </p:sp>
      <p:sp>
        <p:nvSpPr>
          <p:cNvPr id="35" name="文本框 60"/>
          <p:cNvSpPr txBox="1"/>
          <p:nvPr/>
        </p:nvSpPr>
        <p:spPr>
          <a:xfrm>
            <a:off x="5785443" y="2874544"/>
            <a:ext cx="942744" cy="646331"/>
          </a:xfrm>
          <a:prstGeom prst="rect">
            <a:avLst/>
          </a:prstGeom>
          <a:noFill/>
          <a:effectLst/>
        </p:spPr>
        <p:txBody>
          <a:bodyPr wrap="square" lIns="0" rIns="0" rtlCol="0">
            <a:spAutoFit/>
          </a:bodyPr>
          <a:lstStyle/>
          <a:p>
            <a:pPr algn="ctr"/>
            <a:r>
              <a:rPr lang="zh-CN" altLang="en-US" sz="1750" dirty="0">
                <a:solidFill>
                  <a:srgbClr val="B62537"/>
                </a:solidFill>
                <a:latin typeface="汉仪粗宋简" panose="02010609000101010101" pitchFamily="49" charset="-122"/>
                <a:ea typeface="汉仪粗宋简" panose="02010609000101010101" pitchFamily="49" charset="-122"/>
              </a:rPr>
              <a:t>师德</a:t>
            </a:r>
            <a:endParaRPr lang="en-US" altLang="zh-CN" sz="1750" dirty="0">
              <a:solidFill>
                <a:srgbClr val="B62537"/>
              </a:solidFill>
              <a:latin typeface="汉仪粗宋简" panose="02010609000101010101" pitchFamily="49" charset="-122"/>
              <a:ea typeface="汉仪粗宋简" panose="02010609000101010101" pitchFamily="49" charset="-122"/>
            </a:endParaRPr>
          </a:p>
          <a:p>
            <a:pPr algn="ctr"/>
            <a:r>
              <a:rPr lang="zh-CN" altLang="en-US" sz="1750" dirty="0">
                <a:solidFill>
                  <a:srgbClr val="B62537"/>
                </a:solidFill>
                <a:latin typeface="汉仪粗宋简" panose="02010609000101010101" pitchFamily="49" charset="-122"/>
                <a:ea typeface="汉仪粗宋简" panose="02010609000101010101" pitchFamily="49" charset="-122"/>
              </a:rPr>
              <a:t>年度考核</a:t>
            </a:r>
            <a:endParaRPr lang="en-US" altLang="zh-CN" sz="1750" dirty="0">
              <a:solidFill>
                <a:srgbClr val="B62537"/>
              </a:solidFill>
              <a:latin typeface="汉仪粗宋简" panose="02010609000101010101" pitchFamily="49" charset="-122"/>
              <a:ea typeface="汉仪粗宋简" panose="02010609000101010101" pitchFamily="49" charset="-122"/>
            </a:endParaRPr>
          </a:p>
        </p:txBody>
      </p:sp>
      <p:sp>
        <p:nvSpPr>
          <p:cNvPr id="37" name="矩形 36"/>
          <p:cNvSpPr/>
          <p:nvPr/>
        </p:nvSpPr>
        <p:spPr>
          <a:xfrm>
            <a:off x="785567" y="1051594"/>
            <a:ext cx="11158194" cy="526041"/>
          </a:xfrm>
          <a:prstGeom prst="rect">
            <a:avLst/>
          </a:prstGeom>
        </p:spPr>
        <p:txBody>
          <a:bodyPr wrap="square">
            <a:spAutoFit/>
          </a:bodyPr>
          <a:lstStyle/>
          <a:p>
            <a:pPr>
              <a:lnSpc>
                <a:spcPct val="130000"/>
              </a:lnSpc>
            </a:pPr>
            <a:r>
              <a:rPr lang="zh-CN" altLang="en-US" sz="2400" dirty="0">
                <a:solidFill>
                  <a:schemeClr val="tx1">
                    <a:lumMod val="85000"/>
                    <a:lumOff val="15000"/>
                  </a:schemeClr>
                </a:solidFill>
                <a:latin typeface="汉仪大宋简" panose="02010609000101010101" pitchFamily="49" charset="-122"/>
                <a:ea typeface="汉仪大宋简" panose="02010609000101010101" pitchFamily="49" charset="-122"/>
              </a:rPr>
              <a:t>师德年度考核结果应用</a:t>
            </a:r>
            <a:endParaRPr lang="en-US" altLang="zh-CN" sz="2400" dirty="0">
              <a:solidFill>
                <a:schemeClr val="tx1">
                  <a:lumMod val="85000"/>
                  <a:lumOff val="15000"/>
                </a:schemeClr>
              </a:solidFill>
              <a:latin typeface="汉仪大宋简" panose="02010609000101010101" pitchFamily="49" charset="-122"/>
              <a:ea typeface="汉仪大宋简" panose="02010609000101010101" pitchFamily="49" charset="-122"/>
            </a:endParaRPr>
          </a:p>
        </p:txBody>
      </p:sp>
    </p:spTree>
    <p:extLst>
      <p:ext uri="{BB962C8B-B14F-4D97-AF65-F5344CB8AC3E}">
        <p14:creationId xmlns:p14="http://schemas.microsoft.com/office/powerpoint/2010/main" val="39975143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11</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3416158" y="3498691"/>
            <a:ext cx="5556392" cy="707886"/>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公开曝光师德违规案例</a:t>
            </a:r>
          </a:p>
        </p:txBody>
      </p:sp>
      <p:grpSp>
        <p:nvGrpSpPr>
          <p:cNvPr id="8" name="组合 7"/>
          <p:cNvGrpSpPr/>
          <p:nvPr/>
        </p:nvGrpSpPr>
        <p:grpSpPr>
          <a:xfrm>
            <a:off x="3858178" y="2378414"/>
            <a:ext cx="4548517" cy="830997"/>
            <a:chOff x="6868264" y="4262632"/>
            <a:chExt cx="4379760" cy="1036082"/>
          </a:xfrm>
        </p:grpSpPr>
        <p:sp>
          <p:nvSpPr>
            <p:cNvPr id="9" name="圆角矩形 8"/>
            <p:cNvSpPr/>
            <p:nvPr/>
          </p:nvSpPr>
          <p:spPr>
            <a:xfrm>
              <a:off x="6868264" y="4392274"/>
              <a:ext cx="344083" cy="887896"/>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grpSp>
          <p:nvGrpSpPr>
            <p:cNvPr id="10" name="组合 9"/>
            <p:cNvGrpSpPr/>
            <p:nvPr/>
          </p:nvGrpSpPr>
          <p:grpSpPr>
            <a:xfrm>
              <a:off x="7657159" y="4387834"/>
              <a:ext cx="3590865" cy="887897"/>
              <a:chOff x="5984222" y="2157918"/>
              <a:chExt cx="3590865" cy="887897"/>
            </a:xfrm>
          </p:grpSpPr>
          <p:sp>
            <p:nvSpPr>
              <p:cNvPr id="12" name="圆角矩形 11"/>
              <p:cNvSpPr/>
              <p:nvPr/>
            </p:nvSpPr>
            <p:spPr>
              <a:xfrm>
                <a:off x="5984222" y="2157918"/>
                <a:ext cx="3590865" cy="887897"/>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sp>
            <p:nvSpPr>
              <p:cNvPr id="13" name="TextBox 9"/>
              <p:cNvSpPr txBox="1"/>
              <p:nvPr/>
            </p:nvSpPr>
            <p:spPr>
              <a:xfrm>
                <a:off x="6022458" y="2196099"/>
                <a:ext cx="3504905" cy="729094"/>
              </a:xfrm>
              <a:prstGeom prst="rect">
                <a:avLst/>
              </a:prstGeom>
              <a:noFill/>
              <a:ln>
                <a:noFill/>
              </a:ln>
            </p:spPr>
            <p:txBody>
              <a:bodyPr wrap="square" rtlCol="0">
                <a:spAutoFit/>
              </a:bodyPr>
              <a:lstStyle/>
              <a:p>
                <a:pPr algn="ctr"/>
                <a:r>
                  <a:rPr lang="zh-CN" altLang="en-US" sz="3200" b="1" spc="300" dirty="0">
                    <a:solidFill>
                      <a:schemeClr val="bg1"/>
                    </a:solidFill>
                    <a:latin typeface="楷体" panose="02010609060101010101" pitchFamily="49" charset="-122"/>
                    <a:ea typeface="楷体" panose="02010609060101010101" pitchFamily="49" charset="-122"/>
                  </a:rPr>
                  <a:t>警 示 教 育</a:t>
                </a:r>
              </a:p>
            </p:txBody>
          </p:sp>
        </p:grpSp>
        <p:sp>
          <p:nvSpPr>
            <p:cNvPr id="11" name="TextBox 9"/>
            <p:cNvSpPr txBox="1"/>
            <p:nvPr/>
          </p:nvSpPr>
          <p:spPr>
            <a:xfrm>
              <a:off x="7256586" y="4262632"/>
              <a:ext cx="376175" cy="1036082"/>
            </a:xfrm>
            <a:prstGeom prst="rect">
              <a:avLst/>
            </a:prstGeom>
            <a:noFill/>
            <a:ln>
              <a:noFill/>
            </a:ln>
          </p:spPr>
          <p:txBody>
            <a:bodyPr wrap="square" rtlCol="0">
              <a:spAutoFit/>
            </a:bodyPr>
            <a:lstStyle/>
            <a:p>
              <a:pPr algn="ctr"/>
              <a:r>
                <a:rPr lang="en-US" altLang="zh-CN" sz="4800" spc="300" dirty="0">
                  <a:solidFill>
                    <a:srgbClr val="990000"/>
                  </a:solidFill>
                  <a:latin typeface="黑体" panose="02010609060101010101" pitchFamily="49" charset="-122"/>
                  <a:ea typeface="黑体" panose="02010609060101010101" pitchFamily="49" charset="-122"/>
                </a:rPr>
                <a:t>2</a:t>
              </a:r>
              <a:endParaRPr lang="zh-CN" altLang="en-US" sz="4800" spc="300" dirty="0">
                <a:solidFill>
                  <a:srgbClr val="990000"/>
                </a:solidFill>
                <a:latin typeface="黑体" panose="02010609060101010101" pitchFamily="49" charset="-122"/>
                <a:ea typeface="黑体" panose="02010609060101010101" pitchFamily="49" charset="-122"/>
              </a:endParaRPr>
            </a:p>
          </p:txBody>
        </p:sp>
      </p:grpSp>
      <p:sp>
        <p:nvSpPr>
          <p:cNvPr id="14"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15" name="文本框 14"/>
          <p:cNvSpPr txBox="1"/>
          <p:nvPr/>
        </p:nvSpPr>
        <p:spPr>
          <a:xfrm>
            <a:off x="405376" y="5352211"/>
            <a:ext cx="11577955" cy="812530"/>
          </a:xfrm>
          <a:prstGeom prst="rect">
            <a:avLst/>
          </a:prstGeom>
          <a:noFill/>
        </p:spPr>
        <p:txBody>
          <a:bodyPr wrap="square">
            <a:spAutoFit/>
          </a:bodyPr>
          <a:lstStyle/>
          <a:p>
            <a:pPr algn="just" fontAlgn="t">
              <a:lnSpc>
                <a:spcPct val="130000"/>
              </a:lnSpc>
            </a:pPr>
            <a:r>
              <a:rPr lang="zh-CN" altLang="en-US" dirty="0">
                <a:solidFill>
                  <a:prstClr val="black"/>
                </a:solidFill>
                <a:latin typeface="楷体" panose="02010609060101010101" pitchFamily="49" charset="-122"/>
                <a:ea typeface="楷体" panose="02010609060101010101" pitchFamily="49" charset="-122"/>
              </a:rPr>
              <a:t>说明：本期案例包括国家自然科学基金委员会近期通报的</a:t>
            </a:r>
            <a:r>
              <a:rPr lang="en-US" altLang="zh-CN" dirty="0">
                <a:solidFill>
                  <a:prstClr val="black"/>
                </a:solidFill>
                <a:latin typeface="楷体" panose="02010609060101010101" pitchFamily="49" charset="-122"/>
                <a:ea typeface="楷体" panose="02010609060101010101" pitchFamily="49" charset="-122"/>
              </a:rPr>
              <a:t>10</a:t>
            </a:r>
            <a:r>
              <a:rPr lang="zh-CN" altLang="en-US" dirty="0">
                <a:solidFill>
                  <a:prstClr val="black"/>
                </a:solidFill>
                <a:latin typeface="楷体" panose="02010609060101010101" pitchFamily="49" charset="-122"/>
                <a:ea typeface="楷体" panose="02010609060101010101" pitchFamily="49" charset="-122"/>
              </a:rPr>
              <a:t>个学术不端案例，教育部首批至十三批公开曝光的违反教师职业行为十项准则案例中关于高校教师教学方面的</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个典型案例。</a:t>
            </a:r>
            <a:endParaRPr dirty="0">
              <a:solidFill>
                <a:prstClr val="black"/>
              </a:solidFill>
              <a:latin typeface="楷体" panose="02010609060101010101" pitchFamily="49" charset="-122"/>
              <a:ea typeface="楷体" panose="02010609060101010101" pitchFamily="49" charset="-122"/>
            </a:endParaRPr>
          </a:p>
        </p:txBody>
      </p:sp>
      <p:sp>
        <p:nvSpPr>
          <p:cNvPr id="16" name="文本框 15"/>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Tree>
    <p:custDataLst>
      <p:tags r:id="rId1"/>
    </p:custDataLst>
    <p:extLst>
      <p:ext uri="{BB962C8B-B14F-4D97-AF65-F5344CB8AC3E}">
        <p14:creationId xmlns:p14="http://schemas.microsoft.com/office/powerpoint/2010/main" val="20759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5437-19FF-4D85-B61A-456150F1D7C6}"/>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F53F43CA-D49E-A07D-2F0C-27D8E5C5BDFA}"/>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97BA1CF9-82B1-7AA6-60D8-6A6C9EBD8610}"/>
              </a:ext>
            </a:extLst>
          </p:cNvPr>
          <p:cNvSpPr txBox="1"/>
          <p:nvPr/>
        </p:nvSpPr>
        <p:spPr>
          <a:xfrm>
            <a:off x="583364" y="784473"/>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9932F156-546E-25B6-4280-92B27228AF79}"/>
              </a:ext>
            </a:extLst>
          </p:cNvPr>
          <p:cNvSpPr txBox="1"/>
          <p:nvPr/>
        </p:nvSpPr>
        <p:spPr>
          <a:xfrm>
            <a:off x="433264" y="1280583"/>
            <a:ext cx="11369548" cy="2404504"/>
          </a:xfrm>
          <a:prstGeom prst="rect">
            <a:avLst/>
          </a:prstGeom>
          <a:noFill/>
        </p:spPr>
        <p:txBody>
          <a:bodyPr wrap="square">
            <a:spAutoFit/>
          </a:bodyPr>
          <a:lstStyle/>
          <a:p>
            <a:pPr indent="457200" algn="just" fontAlgn="t">
              <a:lnSpc>
                <a:spcPts val="1800"/>
              </a:lnSpc>
            </a:pPr>
            <a:r>
              <a:rPr lang="zh-CN" altLang="en-US" sz="1700" dirty="0">
                <a:solidFill>
                  <a:prstClr val="black"/>
                </a:solidFill>
                <a:latin typeface="楷体" panose="02010609060101010101" pitchFamily="49" charset="-122"/>
                <a:ea typeface="楷体" panose="02010609060101010101" pitchFamily="49" charset="-122"/>
              </a:rPr>
              <a:t>国家自然科学基金委员会监督委员会对陕西某三所高校刘建妮、全成和程海等涉嫌学术不端开展了调查。</a:t>
            </a:r>
          </a:p>
          <a:p>
            <a:pPr indent="457200" algn="just" fontAlgn="t">
              <a:lnSpc>
                <a:spcPts val="1800"/>
              </a:lnSpc>
            </a:pPr>
            <a:r>
              <a:rPr lang="zh-CN" altLang="en-US" sz="1700" dirty="0">
                <a:solidFill>
                  <a:prstClr val="black"/>
                </a:solidFill>
                <a:latin typeface="楷体" panose="02010609060101010101" pitchFamily="49" charset="-122"/>
                <a:ea typeface="楷体" panose="02010609060101010101" pitchFamily="49" charset="-122"/>
              </a:rPr>
              <a:t>经查，刘建妮在</a:t>
            </a:r>
            <a:r>
              <a:rPr lang="en-US" altLang="zh-CN" sz="1700" dirty="0">
                <a:solidFill>
                  <a:prstClr val="black"/>
                </a:solidFill>
                <a:latin typeface="楷体" panose="02010609060101010101" pitchFamily="49" charset="-122"/>
                <a:ea typeface="楷体" panose="02010609060101010101" pitchFamily="49" charset="-122"/>
              </a:rPr>
              <a:t>2021</a:t>
            </a:r>
            <a:r>
              <a:rPr lang="zh-CN" altLang="en-US" sz="1700" dirty="0">
                <a:solidFill>
                  <a:prstClr val="black"/>
                </a:solidFill>
                <a:latin typeface="楷体" panose="02010609060101010101" pitchFamily="49" charset="-122"/>
                <a:ea typeface="楷体" panose="02010609060101010101" pitchFamily="49" charset="-122"/>
              </a:rPr>
              <a:t>年重点项目通讯评审过程中通过邮件等方式向多位可能的专家请托，在重点项目答辩前打探评审专家信息并向多位专家请托，向其中两位评审专家全成、程海发送希望答辩时对方提的问题，违规获取会议评审投票结果后又向他人泄露评审结果；在</a:t>
            </a:r>
            <a:r>
              <a:rPr lang="en-US" altLang="zh-CN" sz="1700" dirty="0">
                <a:solidFill>
                  <a:prstClr val="black"/>
                </a:solidFill>
                <a:latin typeface="楷体" panose="02010609060101010101" pitchFamily="49" charset="-122"/>
                <a:ea typeface="楷体" panose="02010609060101010101" pitchFamily="49" charset="-122"/>
              </a:rPr>
              <a:t>2021</a:t>
            </a:r>
            <a:r>
              <a:rPr lang="zh-CN" altLang="en-US" sz="1700" dirty="0">
                <a:solidFill>
                  <a:prstClr val="black"/>
                </a:solidFill>
                <a:latin typeface="楷体" panose="02010609060101010101" pitchFamily="49" charset="-122"/>
                <a:ea typeface="楷体" panose="02010609060101010101" pitchFamily="49" charset="-122"/>
              </a:rPr>
              <a:t>年面青地项目会议评审过程中，泄露自己的评审专家身份、为项目申请人提供帮助并泄露评审信息。刘建妮应对上述问题负责。</a:t>
            </a:r>
          </a:p>
          <a:p>
            <a:pPr indent="457200" algn="just" fontAlgn="t">
              <a:lnSpc>
                <a:spcPts val="1800"/>
              </a:lnSpc>
            </a:pPr>
            <a:r>
              <a:rPr lang="zh-CN" altLang="en-US" sz="1700" dirty="0">
                <a:solidFill>
                  <a:prstClr val="black"/>
                </a:solidFill>
                <a:latin typeface="楷体" panose="02010609060101010101" pitchFamily="49" charset="-122"/>
                <a:ea typeface="楷体" panose="02010609060101010101" pitchFamily="49" charset="-122"/>
              </a:rPr>
              <a:t>在上述重点项目评审期间，全成接受项目申请人刘建妮请托并向刘建妮泄露自己作为会议评审专家的身份和参会时见到的其他会议评审专家信息，会议评审前与刘建妮约定了答辩时提问的问题，会议评审结束后向刘建妮泄露会议评审结果。全成应对上述问题负责。</a:t>
            </a:r>
          </a:p>
          <a:p>
            <a:pPr indent="457200" algn="just" fontAlgn="t">
              <a:lnSpc>
                <a:spcPts val="1800"/>
              </a:lnSpc>
            </a:pPr>
            <a:r>
              <a:rPr lang="zh-CN" altLang="en-US" sz="1700" dirty="0">
                <a:solidFill>
                  <a:prstClr val="black"/>
                </a:solidFill>
                <a:latin typeface="楷体" panose="02010609060101010101" pitchFamily="49" charset="-122"/>
                <a:ea typeface="楷体" panose="02010609060101010101" pitchFamily="49" charset="-122"/>
              </a:rPr>
              <a:t>程海接受项目申请人刘建妮请托并向刘建妮泄露自己作为会议评审专家的身份，会议评审前与刘建妮约定了答辩时提问的问题，会议评审结束后向刘建妮泄露会议评审结果。程海应对上述问题负责。</a:t>
            </a:r>
            <a:endParaRPr lang="zh-CN" altLang="zh-CN" sz="1700"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159C0FF8-743A-C6AC-10EF-5438A7586867}"/>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12</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645CC34F-E11A-4881-46E2-A6C135A3B9E3}"/>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9EE3104B-D205-810D-346E-E223022AE0CD}"/>
              </a:ext>
            </a:extLst>
          </p:cNvPr>
          <p:cNvSpPr txBox="1"/>
          <p:nvPr/>
        </p:nvSpPr>
        <p:spPr>
          <a:xfrm>
            <a:off x="5165388" y="6268891"/>
            <a:ext cx="8604924"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FD5748FC-9FFD-D3D4-272C-5E72919B329E}"/>
              </a:ext>
            </a:extLst>
          </p:cNvPr>
          <p:cNvCxnSpPr/>
          <p:nvPr/>
        </p:nvCxnSpPr>
        <p:spPr>
          <a:xfrm>
            <a:off x="329060" y="3786884"/>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A698A74C-DBFE-CA84-3294-64153D306B65}"/>
              </a:ext>
            </a:extLst>
          </p:cNvPr>
          <p:cNvSpPr txBox="1"/>
          <p:nvPr/>
        </p:nvSpPr>
        <p:spPr>
          <a:xfrm>
            <a:off x="583364" y="3873558"/>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9932F156-546E-25B6-4280-92B27228AF79}"/>
              </a:ext>
            </a:extLst>
          </p:cNvPr>
          <p:cNvSpPr txBox="1"/>
          <p:nvPr/>
        </p:nvSpPr>
        <p:spPr>
          <a:xfrm>
            <a:off x="433264" y="5109083"/>
            <a:ext cx="11426503" cy="1019510"/>
          </a:xfrm>
          <a:prstGeom prst="rect">
            <a:avLst/>
          </a:prstGeom>
          <a:noFill/>
        </p:spPr>
        <p:txBody>
          <a:bodyPr wrap="square">
            <a:spAutoFit/>
          </a:bodyPr>
          <a:lstStyle/>
          <a:p>
            <a:pPr indent="457200" algn="just" fontAlgn="t">
              <a:lnSpc>
                <a:spcPts val="1800"/>
              </a:lnSpc>
            </a:pPr>
            <a:r>
              <a:rPr lang="zh-CN" altLang="en-US" sz="1700" dirty="0">
                <a:solidFill>
                  <a:prstClr val="black"/>
                </a:solidFill>
                <a:latin typeface="楷体" panose="02010609060101010101" pitchFamily="49" charset="-122"/>
                <a:ea typeface="楷体" panose="02010609060101010101" pitchFamily="49" charset="-122"/>
              </a:rPr>
              <a:t>撤销刘建妮国家自然科学基金项目，追回已拨资金，取消刘建妮国家自然科学基金项目申请和参与申请资格</a:t>
            </a:r>
            <a:r>
              <a:rPr lang="en-US" altLang="zh-CN" sz="1700" dirty="0">
                <a:solidFill>
                  <a:prstClr val="black"/>
                </a:solidFill>
                <a:latin typeface="楷体" panose="02010609060101010101" pitchFamily="49" charset="-122"/>
                <a:ea typeface="楷体" panose="02010609060101010101" pitchFamily="49" charset="-122"/>
              </a:rPr>
              <a:t>3</a:t>
            </a:r>
            <a:r>
              <a:rPr lang="zh-CN" altLang="en-US" sz="1700" dirty="0">
                <a:solidFill>
                  <a:prstClr val="black"/>
                </a:solidFill>
                <a:latin typeface="楷体" panose="02010609060101010101" pitchFamily="49" charset="-122"/>
                <a:ea typeface="楷体" panose="02010609060101010101" pitchFamily="49" charset="-122"/>
              </a:rPr>
              <a:t>年，取消刘建妮国家自然科学基金项目评审专家资格</a:t>
            </a:r>
            <a:r>
              <a:rPr lang="en-US" altLang="zh-CN" sz="1700" dirty="0">
                <a:solidFill>
                  <a:prstClr val="black"/>
                </a:solidFill>
                <a:latin typeface="楷体" panose="02010609060101010101" pitchFamily="49" charset="-122"/>
                <a:ea typeface="楷体" panose="02010609060101010101" pitchFamily="49" charset="-122"/>
              </a:rPr>
              <a:t>5</a:t>
            </a:r>
            <a:r>
              <a:rPr lang="zh-CN" altLang="en-US" sz="1700" dirty="0">
                <a:solidFill>
                  <a:prstClr val="black"/>
                </a:solidFill>
                <a:latin typeface="楷体" panose="02010609060101010101" pitchFamily="49" charset="-122"/>
                <a:ea typeface="楷体" panose="02010609060101010101" pitchFamily="49" charset="-122"/>
              </a:rPr>
              <a:t>年，给予刘建妮通报批评。取消全成国家自然科学基金项目评审专家资格</a:t>
            </a:r>
            <a:r>
              <a:rPr lang="en-US" altLang="zh-CN" sz="1700" dirty="0">
                <a:solidFill>
                  <a:prstClr val="black"/>
                </a:solidFill>
                <a:latin typeface="楷体" panose="02010609060101010101" pitchFamily="49" charset="-122"/>
                <a:ea typeface="楷体" panose="02010609060101010101" pitchFamily="49" charset="-122"/>
              </a:rPr>
              <a:t>3</a:t>
            </a:r>
            <a:r>
              <a:rPr lang="zh-CN" altLang="en-US" sz="1700" dirty="0">
                <a:solidFill>
                  <a:prstClr val="black"/>
                </a:solidFill>
                <a:latin typeface="楷体" panose="02010609060101010101" pitchFamily="49" charset="-122"/>
                <a:ea typeface="楷体" panose="02010609060101010101" pitchFamily="49" charset="-122"/>
              </a:rPr>
              <a:t>年，取消全成国家自然科学基金项目申请和参与申请资格</a:t>
            </a:r>
            <a:r>
              <a:rPr lang="en-US" altLang="zh-CN" sz="1700" dirty="0">
                <a:solidFill>
                  <a:prstClr val="black"/>
                </a:solidFill>
                <a:latin typeface="楷体" panose="02010609060101010101" pitchFamily="49" charset="-122"/>
                <a:ea typeface="楷体" panose="02010609060101010101" pitchFamily="49" charset="-122"/>
              </a:rPr>
              <a:t>2</a:t>
            </a:r>
            <a:r>
              <a:rPr lang="zh-CN" altLang="en-US" sz="1700" dirty="0">
                <a:solidFill>
                  <a:prstClr val="black"/>
                </a:solidFill>
                <a:latin typeface="楷体" panose="02010609060101010101" pitchFamily="49" charset="-122"/>
                <a:ea typeface="楷体" panose="02010609060101010101" pitchFamily="49" charset="-122"/>
              </a:rPr>
              <a:t>年，给予全成通报批评。取消程海国家自然科学基金项目评审专家资格</a:t>
            </a:r>
            <a:r>
              <a:rPr lang="en-US" altLang="zh-CN" sz="1700" dirty="0">
                <a:solidFill>
                  <a:prstClr val="black"/>
                </a:solidFill>
                <a:latin typeface="楷体" panose="02010609060101010101" pitchFamily="49" charset="-122"/>
                <a:ea typeface="楷体" panose="02010609060101010101" pitchFamily="49" charset="-122"/>
              </a:rPr>
              <a:t>3</a:t>
            </a:r>
            <a:r>
              <a:rPr lang="zh-CN" altLang="en-US" sz="1700" dirty="0">
                <a:solidFill>
                  <a:prstClr val="black"/>
                </a:solidFill>
                <a:latin typeface="楷体" panose="02010609060101010101" pitchFamily="49" charset="-122"/>
                <a:ea typeface="楷体" panose="02010609060101010101" pitchFamily="49" charset="-122"/>
              </a:rPr>
              <a:t>年，取消程海国家自然科学基金项目申请和参与申请资格</a:t>
            </a:r>
            <a:r>
              <a:rPr lang="en-US" altLang="zh-CN" sz="1700" dirty="0">
                <a:solidFill>
                  <a:prstClr val="black"/>
                </a:solidFill>
                <a:latin typeface="楷体" panose="02010609060101010101" pitchFamily="49" charset="-122"/>
                <a:ea typeface="楷体" panose="02010609060101010101" pitchFamily="49" charset="-122"/>
              </a:rPr>
              <a:t>2</a:t>
            </a:r>
            <a:r>
              <a:rPr lang="zh-CN" altLang="en-US" sz="1700" dirty="0">
                <a:solidFill>
                  <a:prstClr val="black"/>
                </a:solidFill>
                <a:latin typeface="楷体" panose="02010609060101010101" pitchFamily="49" charset="-122"/>
                <a:ea typeface="楷体" panose="02010609060101010101" pitchFamily="49" charset="-122"/>
              </a:rPr>
              <a:t>年，给予程海通报批评。</a:t>
            </a:r>
          </a:p>
        </p:txBody>
      </p:sp>
      <p:sp>
        <p:nvSpPr>
          <p:cNvPr id="3" name="矩形: 圆角 15">
            <a:extLst>
              <a:ext uri="{FF2B5EF4-FFF2-40B4-BE49-F238E27FC236}">
                <a16:creationId xmlns:a16="http://schemas.microsoft.com/office/drawing/2014/main" id="{8ACBDAA1-AECD-FED3-31F9-D51D2F0EA063}"/>
              </a:ext>
            </a:extLst>
          </p:cNvPr>
          <p:cNvSpPr/>
          <p:nvPr/>
        </p:nvSpPr>
        <p:spPr>
          <a:xfrm>
            <a:off x="1188588" y="4351088"/>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675984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7F28-0973-402C-6C0A-57BA5E3A6F9F}"/>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F0EC4BE6-0256-1D7B-9BDD-F700055415BB}"/>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CB0C5039-9841-F48D-51C3-7B551F2C3769}"/>
              </a:ext>
            </a:extLst>
          </p:cNvPr>
          <p:cNvSpPr txBox="1"/>
          <p:nvPr/>
        </p:nvSpPr>
        <p:spPr>
          <a:xfrm>
            <a:off x="583364" y="1003867"/>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59FB66A7-52BE-EA27-926E-577059BD8861}"/>
              </a:ext>
            </a:extLst>
          </p:cNvPr>
          <p:cNvSpPr txBox="1"/>
          <p:nvPr/>
        </p:nvSpPr>
        <p:spPr>
          <a:xfrm>
            <a:off x="439702" y="1836714"/>
            <a:ext cx="11369548" cy="923330"/>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河南某高校艾永乐等发表的论文涉嫌学术不端开展了调查。经查，涉事论文存在抄袭他人发表的论文和擅自标注他人科学基金项目的问题。第一作者艾永乐等应对上述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FE008AB6-7C7B-FC95-2F5F-1ED48FA05833}"/>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13</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06DC823C-9D9F-0BD8-015D-BF3EEEA56937}"/>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C02E3DDF-FEAC-9A3E-AFB8-F28189F78936}"/>
              </a:ext>
            </a:extLst>
          </p:cNvPr>
          <p:cNvSpPr txBox="1"/>
          <p:nvPr/>
        </p:nvSpPr>
        <p:spPr>
          <a:xfrm>
            <a:off x="5165389" y="6275334"/>
            <a:ext cx="8536830"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F8FB6C88-8CB4-7372-A24F-C60673CB20F2}"/>
              </a:ext>
            </a:extLst>
          </p:cNvPr>
          <p:cNvCxnSpPr/>
          <p:nvPr/>
        </p:nvCxnSpPr>
        <p:spPr>
          <a:xfrm>
            <a:off x="307021" y="3276182"/>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DF62B647-38E7-3BE5-1BCB-C662C3E8A0B8}"/>
              </a:ext>
            </a:extLst>
          </p:cNvPr>
          <p:cNvSpPr txBox="1"/>
          <p:nvPr/>
        </p:nvSpPr>
        <p:spPr>
          <a:xfrm>
            <a:off x="583364" y="3612125"/>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77EC3CA0-2E32-E63A-B2C9-32F5C2EE8320}"/>
              </a:ext>
            </a:extLst>
          </p:cNvPr>
          <p:cNvSpPr txBox="1"/>
          <p:nvPr/>
        </p:nvSpPr>
        <p:spPr>
          <a:xfrm>
            <a:off x="382747" y="5132175"/>
            <a:ext cx="11426503" cy="507831"/>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取消艾永乐国家自然科学基金项目申请和参与申请资格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年，给予艾永乐通报批评。</a:t>
            </a:r>
          </a:p>
        </p:txBody>
      </p:sp>
      <p:sp>
        <p:nvSpPr>
          <p:cNvPr id="3" name="矩形: 圆角 15">
            <a:extLst>
              <a:ext uri="{FF2B5EF4-FFF2-40B4-BE49-F238E27FC236}">
                <a16:creationId xmlns:a16="http://schemas.microsoft.com/office/drawing/2014/main" id="{89B86B01-2B1F-27CB-1ED5-853A13E61326}"/>
              </a:ext>
            </a:extLst>
          </p:cNvPr>
          <p:cNvSpPr/>
          <p:nvPr/>
        </p:nvSpPr>
        <p:spPr>
          <a:xfrm>
            <a:off x="1227499" y="428044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768356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60FDF-5E7B-11AA-48D3-C5A49AD94210}"/>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DC2D91FB-E2BD-4C0D-EBBA-260BE74EBE43}"/>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F1B3149C-F1BC-1206-048F-D25BB7D2BB94}"/>
              </a:ext>
            </a:extLst>
          </p:cNvPr>
          <p:cNvSpPr txBox="1"/>
          <p:nvPr/>
        </p:nvSpPr>
        <p:spPr>
          <a:xfrm>
            <a:off x="583364" y="1139482"/>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A6E32925-FAE3-085C-BF1C-9E54FF1D0316}"/>
              </a:ext>
            </a:extLst>
          </p:cNvPr>
          <p:cNvSpPr txBox="1"/>
          <p:nvPr/>
        </p:nvSpPr>
        <p:spPr>
          <a:xfrm>
            <a:off x="373188" y="1780287"/>
            <a:ext cx="11369548" cy="1338828"/>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广东某学院江启宇发表的论文涉嫌学术不端开展了调查。经查，江启宇存在委托第三方机构投稿问题，涉事论文还存在擅自标注他人基金项目的客观事实，论文唯一作者江启宇应对上述问题负责。此外，江启宇还应对在案件调查过程中藏匿证据的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6A410317-D9C1-FD4D-6FF1-BA6DE0D503E5}"/>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14</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15D334C8-097F-DFE9-9AC0-FD3A9A72AEEB}"/>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BD8B1E50-22C3-8B73-883C-0D0F32CC40FF}"/>
              </a:ext>
            </a:extLst>
          </p:cNvPr>
          <p:cNvSpPr txBox="1"/>
          <p:nvPr/>
        </p:nvSpPr>
        <p:spPr>
          <a:xfrm>
            <a:off x="5175115" y="6278618"/>
            <a:ext cx="8566013"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79663981-C1C5-8466-AF2A-6819247F3A4E}"/>
              </a:ext>
            </a:extLst>
          </p:cNvPr>
          <p:cNvCxnSpPr/>
          <p:nvPr/>
        </p:nvCxnSpPr>
        <p:spPr>
          <a:xfrm>
            <a:off x="278545" y="3358867"/>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BC0EADA1-CDD9-3C45-BE8E-2992EB20DAC5}"/>
              </a:ext>
            </a:extLst>
          </p:cNvPr>
          <p:cNvSpPr txBox="1"/>
          <p:nvPr/>
        </p:nvSpPr>
        <p:spPr>
          <a:xfrm>
            <a:off x="583364" y="363339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E838B5E4-28E2-3E15-489D-52A0CC8F0475}"/>
              </a:ext>
            </a:extLst>
          </p:cNvPr>
          <p:cNvSpPr txBox="1"/>
          <p:nvPr/>
        </p:nvSpPr>
        <p:spPr>
          <a:xfrm>
            <a:off x="373188" y="4912539"/>
            <a:ext cx="11426503" cy="507831"/>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取消江启宇国家自然科学基金项目申请和参与申请资格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年，给予江启宇通报批评。</a:t>
            </a:r>
          </a:p>
        </p:txBody>
      </p:sp>
      <p:sp>
        <p:nvSpPr>
          <p:cNvPr id="3" name="矩形: 圆角 15">
            <a:extLst>
              <a:ext uri="{FF2B5EF4-FFF2-40B4-BE49-F238E27FC236}">
                <a16:creationId xmlns:a16="http://schemas.microsoft.com/office/drawing/2014/main" id="{8985F7C6-89CD-7F68-469C-F169FF9AFED0}"/>
              </a:ext>
            </a:extLst>
          </p:cNvPr>
          <p:cNvSpPr/>
          <p:nvPr/>
        </p:nvSpPr>
        <p:spPr>
          <a:xfrm>
            <a:off x="1208043" y="419582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404941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386C-6D7D-E2E4-DAEC-05E8126CB394}"/>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58715133-5F70-F32B-417A-943776379138}"/>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35341CA4-D82A-9A3C-96AD-3AC17D88CB6B}"/>
              </a:ext>
            </a:extLst>
          </p:cNvPr>
          <p:cNvSpPr txBox="1"/>
          <p:nvPr/>
        </p:nvSpPr>
        <p:spPr>
          <a:xfrm>
            <a:off x="583364" y="1139482"/>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C5D28702-EBD7-F034-0724-E457B0EB79E9}"/>
              </a:ext>
            </a:extLst>
          </p:cNvPr>
          <p:cNvSpPr txBox="1"/>
          <p:nvPr/>
        </p:nvSpPr>
        <p:spPr>
          <a:xfrm>
            <a:off x="373188" y="1780287"/>
            <a:ext cx="11369548" cy="1338828"/>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江苏某高校陈静等发表的论文涉嫌学术不端开展了调查。经查，涉事论文存在委托第三方中介投稿和未经同意使用他人署名的问题，第一兼通讯作者陈静应对上述问题负责。此外，陈静将该论文列入其作为参与人的</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项科学基金项目申请书中，陈静还应对此问题负责。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EAD1546D-3EF8-CC6A-AC5B-74674B332A28}"/>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15</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A02EE65D-B3E4-4D90-E3B3-9C3883D9CBB9}"/>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AA55FB28-27DF-DE3E-681A-18D2BCA76A24}"/>
              </a:ext>
            </a:extLst>
          </p:cNvPr>
          <p:cNvSpPr txBox="1"/>
          <p:nvPr/>
        </p:nvSpPr>
        <p:spPr>
          <a:xfrm>
            <a:off x="5194571" y="6278618"/>
            <a:ext cx="8595196"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7AD0922F-A370-80B0-FF66-2A6F4FAC5E86}"/>
              </a:ext>
            </a:extLst>
          </p:cNvPr>
          <p:cNvCxnSpPr/>
          <p:nvPr/>
        </p:nvCxnSpPr>
        <p:spPr>
          <a:xfrm>
            <a:off x="278545" y="3358867"/>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9A0660F5-6ADA-DFEA-0891-ECDA0EE65D14}"/>
              </a:ext>
            </a:extLst>
          </p:cNvPr>
          <p:cNvSpPr txBox="1"/>
          <p:nvPr/>
        </p:nvSpPr>
        <p:spPr>
          <a:xfrm>
            <a:off x="583364" y="363339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7CE8D19E-7B05-2C68-759A-401BC99F5911}"/>
              </a:ext>
            </a:extLst>
          </p:cNvPr>
          <p:cNvSpPr txBox="1"/>
          <p:nvPr/>
        </p:nvSpPr>
        <p:spPr>
          <a:xfrm>
            <a:off x="373188" y="4912539"/>
            <a:ext cx="11426503" cy="507831"/>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取消陈静国家自然科学基金项目申请和参与申请资格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年，给予陈静通报批评。</a:t>
            </a:r>
          </a:p>
        </p:txBody>
      </p:sp>
      <p:sp>
        <p:nvSpPr>
          <p:cNvPr id="3" name="矩形: 圆角 15">
            <a:extLst>
              <a:ext uri="{FF2B5EF4-FFF2-40B4-BE49-F238E27FC236}">
                <a16:creationId xmlns:a16="http://schemas.microsoft.com/office/drawing/2014/main" id="{E324BA8D-6A0A-8E70-91EA-F377AC96A721}"/>
              </a:ext>
            </a:extLst>
          </p:cNvPr>
          <p:cNvSpPr/>
          <p:nvPr/>
        </p:nvSpPr>
        <p:spPr>
          <a:xfrm>
            <a:off x="1208043" y="419582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8995350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28110-16BA-24B7-2825-882A67E51EA3}"/>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B9901B07-FEDD-144C-2643-68351D446D90}"/>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DCF847EC-5EF7-0FB3-0FEB-3261D8E77380}"/>
              </a:ext>
            </a:extLst>
          </p:cNvPr>
          <p:cNvSpPr txBox="1"/>
          <p:nvPr/>
        </p:nvSpPr>
        <p:spPr>
          <a:xfrm>
            <a:off x="583364" y="981448"/>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FB87AA13-9635-88BE-C82F-7A020DA48954}"/>
              </a:ext>
            </a:extLst>
          </p:cNvPr>
          <p:cNvSpPr txBox="1"/>
          <p:nvPr/>
        </p:nvSpPr>
        <p:spPr>
          <a:xfrm>
            <a:off x="461740" y="1626449"/>
            <a:ext cx="11369548" cy="1979388"/>
          </a:xfrm>
          <a:prstGeom prst="rect">
            <a:avLst/>
          </a:prstGeom>
          <a:noFill/>
        </p:spPr>
        <p:txBody>
          <a:bodyPr wrap="square">
            <a:spAutoFit/>
          </a:bodyPr>
          <a:lstStyle/>
          <a:p>
            <a:pPr indent="457200" algn="just" fontAlgn="t">
              <a:lnSpc>
                <a:spcPts val="21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国家自然科学基金委员会监督委员会对湖北某高校黄飞若、王同心等发表的</a:t>
            </a:r>
            <a:r>
              <a:rPr lang="en-US" altLang="zh-CN" dirty="0">
                <a:solidFill>
                  <a:prstClr val="black"/>
                </a:solidFill>
                <a:latin typeface="楷体" panose="02010609060101010101" pitchFamily="49" charset="-122"/>
                <a:ea typeface="楷体" panose="02010609060101010101" pitchFamily="49" charset="-122"/>
              </a:rPr>
              <a:t>10</a:t>
            </a:r>
            <a:r>
              <a:rPr lang="zh-CN" altLang="en-US" dirty="0">
                <a:solidFill>
                  <a:prstClr val="black"/>
                </a:solidFill>
                <a:latin typeface="楷体" panose="02010609060101010101" pitchFamily="49" charset="-122"/>
                <a:ea typeface="楷体" panose="02010609060101010101" pitchFamily="49" charset="-122"/>
              </a:rPr>
              <a:t>篇论文涉嫌学术不端开展了调查。经查，论文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中相同图片代表不同含义，存在图片使用混乱问题；论文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与本团队</a:t>
            </a:r>
            <a:r>
              <a:rPr lang="en-US" altLang="zh-CN" dirty="0">
                <a:solidFill>
                  <a:prstClr val="black"/>
                </a:solidFill>
                <a:latin typeface="楷体" panose="02010609060101010101" pitchFamily="49" charset="-122"/>
                <a:ea typeface="楷体" panose="02010609060101010101" pitchFamily="49" charset="-122"/>
              </a:rPr>
              <a:t>2019</a:t>
            </a:r>
            <a:r>
              <a:rPr lang="zh-CN" altLang="en-US" dirty="0">
                <a:solidFill>
                  <a:prstClr val="black"/>
                </a:solidFill>
                <a:latin typeface="楷体" panose="02010609060101010101" pitchFamily="49" charset="-122"/>
                <a:ea typeface="楷体" panose="02010609060101010101" pitchFamily="49" charset="-122"/>
              </a:rPr>
              <a:t>年发表的其他论文文字撰写高度重复，存在违反论文发表规范的问题；论文</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4</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6</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7</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8</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9</a:t>
            </a:r>
            <a:r>
              <a:rPr lang="zh-CN" altLang="en-US" dirty="0">
                <a:solidFill>
                  <a:prstClr val="black"/>
                </a:solidFill>
                <a:latin typeface="楷体" panose="02010609060101010101" pitchFamily="49" charset="-122"/>
                <a:ea typeface="楷体" panose="02010609060101010101" pitchFamily="49" charset="-122"/>
              </a:rPr>
              <a:t>中描述的数据与原始数据不符，存在数据篡改的问题；论文</a:t>
            </a:r>
            <a:r>
              <a:rPr lang="en-US" altLang="zh-CN" dirty="0">
                <a:solidFill>
                  <a:prstClr val="black"/>
                </a:solidFill>
                <a:latin typeface="楷体" panose="02010609060101010101" pitchFamily="49" charset="-122"/>
                <a:ea typeface="楷体" panose="02010609060101010101" pitchFamily="49" charset="-122"/>
              </a:rPr>
              <a:t>10</a:t>
            </a:r>
            <a:r>
              <a:rPr lang="zh-CN" altLang="en-US" dirty="0">
                <a:solidFill>
                  <a:prstClr val="black"/>
                </a:solidFill>
                <a:latin typeface="楷体" panose="02010609060101010101" pitchFamily="49" charset="-122"/>
                <a:ea typeface="楷体" panose="02010609060101010101" pitchFamily="49" charset="-122"/>
              </a:rPr>
              <a:t>存在伪造数据的问题。黄飞若（</a:t>
            </a:r>
            <a:r>
              <a:rPr lang="en-US" altLang="zh-CN" dirty="0">
                <a:solidFill>
                  <a:prstClr val="black"/>
                </a:solidFill>
                <a:latin typeface="楷体" panose="02010609060101010101" pitchFamily="49" charset="-122"/>
                <a:ea typeface="楷体" panose="02010609060101010101" pitchFamily="49" charset="-122"/>
              </a:rPr>
              <a:t>10</a:t>
            </a:r>
            <a:r>
              <a:rPr lang="zh-CN" altLang="en-US" dirty="0">
                <a:solidFill>
                  <a:prstClr val="black"/>
                </a:solidFill>
                <a:latin typeface="楷体" panose="02010609060101010101" pitchFamily="49" charset="-122"/>
                <a:ea typeface="楷体" panose="02010609060101010101" pitchFamily="49" charset="-122"/>
              </a:rPr>
              <a:t>篇论文通讯作者）、王同心（论文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4</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7</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8</a:t>
            </a:r>
            <a:r>
              <a:rPr lang="zh-CN" altLang="en-US" dirty="0">
                <a:solidFill>
                  <a:prstClr val="black"/>
                </a:solidFill>
                <a:latin typeface="楷体" panose="02010609060101010101" pitchFamily="49" charset="-122"/>
                <a:ea typeface="楷体" panose="02010609060101010101" pitchFamily="49" charset="-122"/>
              </a:rPr>
              <a:t>、</a:t>
            </a:r>
            <a:r>
              <a:rPr lang="en-US" altLang="zh-CN" dirty="0">
                <a:solidFill>
                  <a:prstClr val="black"/>
                </a:solidFill>
                <a:latin typeface="楷体" panose="02010609060101010101" pitchFamily="49" charset="-122"/>
                <a:ea typeface="楷体" panose="02010609060101010101" pitchFamily="49" charset="-122"/>
              </a:rPr>
              <a:t>9</a:t>
            </a:r>
            <a:r>
              <a:rPr lang="zh-CN" altLang="en-US" dirty="0">
                <a:solidFill>
                  <a:prstClr val="black"/>
                </a:solidFill>
                <a:latin typeface="楷体" panose="02010609060101010101" pitchFamily="49" charset="-122"/>
                <a:ea typeface="楷体" panose="02010609060101010101" pitchFamily="49" charset="-122"/>
              </a:rPr>
              <a:t>第一作者，论文</a:t>
            </a:r>
            <a:r>
              <a:rPr lang="en-US" altLang="zh-CN" dirty="0">
                <a:solidFill>
                  <a:prstClr val="black"/>
                </a:solidFill>
                <a:latin typeface="楷体" panose="02010609060101010101" pitchFamily="49" charset="-122"/>
                <a:ea typeface="楷体" panose="02010609060101010101" pitchFamily="49" charset="-122"/>
              </a:rPr>
              <a:t>6</a:t>
            </a:r>
            <a:r>
              <a:rPr lang="zh-CN" altLang="en-US" dirty="0">
                <a:solidFill>
                  <a:prstClr val="black"/>
                </a:solidFill>
                <a:latin typeface="楷体" panose="02010609060101010101" pitchFamily="49" charset="-122"/>
                <a:ea typeface="楷体" panose="02010609060101010101" pitchFamily="49" charset="-122"/>
              </a:rPr>
              <a:t>共同第一作者）等应分别对相应论文存在的问题负责。此外，黄飞若将涉事论文列入了基金项目申请书、进展</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结题报告中，黄飞若还应对此负责；王同心将涉事论文列入基金项目申请书中，王同心还应对此负责。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6A932F2D-294C-E463-5888-875037675150}"/>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16</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1AA7F074-ACBC-161A-A4CA-070D8A13E1BC}"/>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EAE4058F-6FC8-C3F0-E373-C4089D783422}"/>
              </a:ext>
            </a:extLst>
          </p:cNvPr>
          <p:cNvSpPr txBox="1"/>
          <p:nvPr/>
        </p:nvSpPr>
        <p:spPr>
          <a:xfrm>
            <a:off x="5204299" y="6278618"/>
            <a:ext cx="8604924"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4BCFB99C-3682-934D-0470-4E900CC9CFF3}"/>
              </a:ext>
            </a:extLst>
          </p:cNvPr>
          <p:cNvCxnSpPr/>
          <p:nvPr/>
        </p:nvCxnSpPr>
        <p:spPr>
          <a:xfrm>
            <a:off x="278545" y="3598934"/>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2A7D4553-BF53-4FAD-8E70-7EDC1B0A5E4E}"/>
              </a:ext>
            </a:extLst>
          </p:cNvPr>
          <p:cNvSpPr txBox="1"/>
          <p:nvPr/>
        </p:nvSpPr>
        <p:spPr>
          <a:xfrm>
            <a:off x="583364" y="3686549"/>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C7662D75-C9B5-3CD7-F747-A9854913DF9F}"/>
              </a:ext>
            </a:extLst>
          </p:cNvPr>
          <p:cNvSpPr txBox="1"/>
          <p:nvPr/>
        </p:nvSpPr>
        <p:spPr>
          <a:xfrm>
            <a:off x="461740" y="4952726"/>
            <a:ext cx="11426503" cy="1171475"/>
          </a:xfrm>
          <a:prstGeom prst="rect">
            <a:avLst/>
          </a:prstGeom>
          <a:noFill/>
        </p:spPr>
        <p:txBody>
          <a:bodyPr wrap="square">
            <a:spAutoFit/>
          </a:bodyPr>
          <a:lstStyle/>
          <a:p>
            <a:pPr indent="457200" algn="just" fontAlgn="t">
              <a:lnSpc>
                <a:spcPts val="2100"/>
              </a:lnSpc>
            </a:pPr>
            <a:r>
              <a:rPr lang="zh-CN" altLang="en-US" dirty="0">
                <a:solidFill>
                  <a:prstClr val="black"/>
                </a:solidFill>
                <a:latin typeface="楷体" panose="02010609060101010101" pitchFamily="49" charset="-122"/>
                <a:ea typeface="楷体" panose="02010609060101010101" pitchFamily="49" charset="-122"/>
              </a:rPr>
              <a:t>撤销黄飞若国家自然科学基金项目，追回</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个项目的已拨资金，取消黄飞若国家自然科学基金项目申请和参与申请资格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年，给予黄飞若通报批评。</a:t>
            </a:r>
            <a:endParaRPr lang="en-US" altLang="zh-CN" dirty="0">
              <a:solidFill>
                <a:prstClr val="black"/>
              </a:solidFill>
              <a:latin typeface="楷体" panose="02010609060101010101" pitchFamily="49" charset="-122"/>
              <a:ea typeface="楷体" panose="02010609060101010101" pitchFamily="49" charset="-122"/>
            </a:endParaRPr>
          </a:p>
          <a:p>
            <a:pPr indent="457200" algn="just" fontAlgn="t">
              <a:lnSpc>
                <a:spcPts val="2100"/>
              </a:lnSpc>
            </a:pPr>
            <a:r>
              <a:rPr lang="zh-CN" altLang="en-US" dirty="0">
                <a:solidFill>
                  <a:prstClr val="black"/>
                </a:solidFill>
                <a:latin typeface="楷体" panose="02010609060101010101" pitchFamily="49" charset="-122"/>
                <a:ea typeface="楷体" panose="02010609060101010101" pitchFamily="49" charset="-122"/>
              </a:rPr>
              <a:t>撤销王同心国家自然科学基金项目，追回已拨资金，取消王同心国家自然科学基金项目申请和参与申请资格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年，给予王同心通报批评。</a:t>
            </a:r>
          </a:p>
        </p:txBody>
      </p:sp>
      <p:sp>
        <p:nvSpPr>
          <p:cNvPr id="3" name="矩形: 圆角 15">
            <a:extLst>
              <a:ext uri="{FF2B5EF4-FFF2-40B4-BE49-F238E27FC236}">
                <a16:creationId xmlns:a16="http://schemas.microsoft.com/office/drawing/2014/main" id="{D6E93CDC-F3BF-96EB-7985-6ADC4B823902}"/>
              </a:ext>
            </a:extLst>
          </p:cNvPr>
          <p:cNvSpPr/>
          <p:nvPr/>
        </p:nvSpPr>
        <p:spPr>
          <a:xfrm>
            <a:off x="1208043" y="419582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5480458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01F3-7DFA-A698-6D59-2458B3F216EE}"/>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7656EBE2-E143-C6E9-244F-FEFE959B0645}"/>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F4ACDC4D-7099-364F-A485-FBE6AD24C4E8}"/>
              </a:ext>
            </a:extLst>
          </p:cNvPr>
          <p:cNvSpPr txBox="1"/>
          <p:nvPr/>
        </p:nvSpPr>
        <p:spPr>
          <a:xfrm>
            <a:off x="583364" y="1014211"/>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A0003F15-33E8-EE6F-BC8B-BA4CAB20D719}"/>
              </a:ext>
            </a:extLst>
          </p:cNvPr>
          <p:cNvSpPr txBox="1"/>
          <p:nvPr/>
        </p:nvSpPr>
        <p:spPr>
          <a:xfrm>
            <a:off x="461740" y="1604541"/>
            <a:ext cx="11369548" cy="1754326"/>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国家自然科学基金委员会监督委员会对河南某高校张凤妍、王帅等发表的</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篇论文涉嫌学术不端开展了调查。经查，论文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存在购买数据的问题，第一作者王帅、通讯作者张凤妍等应对该问题负责。论文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存在图片使用混乱的问题，通讯作者张凤妍等应对该问题负责。此外，张凤妍将论文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和论文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列入基金项目进展报告，张凤妍还应对此问题负责。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41F6D097-96E3-B226-9899-272612342D14}"/>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17</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C56F5F1B-94EA-F40D-28BC-4842A85253DD}"/>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B90A005C-2A53-10D4-F931-985F43C1573B}"/>
              </a:ext>
            </a:extLst>
          </p:cNvPr>
          <p:cNvSpPr txBox="1"/>
          <p:nvPr/>
        </p:nvSpPr>
        <p:spPr>
          <a:xfrm>
            <a:off x="5165389" y="6278618"/>
            <a:ext cx="8595196"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DAE00CAE-7AFB-E4CB-D2BF-1CFB096830B7}"/>
              </a:ext>
            </a:extLst>
          </p:cNvPr>
          <p:cNvCxnSpPr/>
          <p:nvPr/>
        </p:nvCxnSpPr>
        <p:spPr>
          <a:xfrm>
            <a:off x="278545" y="3358867"/>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60DA66C4-C24F-7D39-BC29-B0D3C2585901}"/>
              </a:ext>
            </a:extLst>
          </p:cNvPr>
          <p:cNvSpPr txBox="1"/>
          <p:nvPr/>
        </p:nvSpPr>
        <p:spPr>
          <a:xfrm>
            <a:off x="583364" y="363339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5E084D7E-9947-6C97-EE17-63DFC4D39D4A}"/>
              </a:ext>
            </a:extLst>
          </p:cNvPr>
          <p:cNvSpPr txBox="1"/>
          <p:nvPr/>
        </p:nvSpPr>
        <p:spPr>
          <a:xfrm>
            <a:off x="461740" y="4859391"/>
            <a:ext cx="11426503" cy="1338828"/>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撤销张凤妍国家自然科学基金项目，追回已拨资金，取消张凤妍国家自然科学基金项目申请和参与申请资格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年，给予张凤妍通报批评。</a:t>
            </a:r>
          </a:p>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取消王帅国家自然科学基金项目申请和参与申请资格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年，给予王帅通报批评。</a:t>
            </a:r>
          </a:p>
        </p:txBody>
      </p:sp>
      <p:sp>
        <p:nvSpPr>
          <p:cNvPr id="3" name="矩形: 圆角 15">
            <a:extLst>
              <a:ext uri="{FF2B5EF4-FFF2-40B4-BE49-F238E27FC236}">
                <a16:creationId xmlns:a16="http://schemas.microsoft.com/office/drawing/2014/main" id="{DA49BE39-8603-C0E7-0B7C-63E15038BA69}"/>
              </a:ext>
            </a:extLst>
          </p:cNvPr>
          <p:cNvSpPr/>
          <p:nvPr/>
        </p:nvSpPr>
        <p:spPr>
          <a:xfrm>
            <a:off x="1208043" y="419582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7864041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A2EC3-CAD6-E77C-E9C4-CE170407DB8C}"/>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4F61C283-33AB-3294-E5F6-2293ADDBD788}"/>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17808A8C-6CDE-F74C-CA6E-4D65DFADAF42}"/>
              </a:ext>
            </a:extLst>
          </p:cNvPr>
          <p:cNvSpPr txBox="1"/>
          <p:nvPr/>
        </p:nvSpPr>
        <p:spPr>
          <a:xfrm>
            <a:off x="583364" y="1139482"/>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68B71AF4-F380-B7A4-2DDD-04DB23273668}"/>
              </a:ext>
            </a:extLst>
          </p:cNvPr>
          <p:cNvSpPr txBox="1"/>
          <p:nvPr/>
        </p:nvSpPr>
        <p:spPr>
          <a:xfrm>
            <a:off x="373188" y="1698338"/>
            <a:ext cx="11369548" cy="1754326"/>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国家自然科学基金委员会监督委员会对辽宁某高校燕秋等发表的</a:t>
            </a:r>
            <a:r>
              <a:rPr lang="en-US" altLang="zh-CN" dirty="0">
                <a:solidFill>
                  <a:prstClr val="black"/>
                </a:solidFill>
                <a:latin typeface="楷体" panose="02010609060101010101" pitchFamily="49" charset="-122"/>
                <a:ea typeface="楷体" panose="02010609060101010101" pitchFamily="49" charset="-122"/>
              </a:rPr>
              <a:t>6</a:t>
            </a:r>
            <a:r>
              <a:rPr lang="zh-CN" altLang="en-US" dirty="0">
                <a:solidFill>
                  <a:prstClr val="black"/>
                </a:solidFill>
                <a:latin typeface="楷体" panose="02010609060101010101" pitchFamily="49" charset="-122"/>
                <a:ea typeface="楷体" panose="02010609060101010101" pitchFamily="49" charset="-122"/>
              </a:rPr>
              <a:t>篇论文涉嫌学术不端开展了调查。经查，</a:t>
            </a:r>
            <a:r>
              <a:rPr lang="en-US" altLang="zh-CN" dirty="0">
                <a:solidFill>
                  <a:prstClr val="black"/>
                </a:solidFill>
                <a:latin typeface="楷体" panose="02010609060101010101" pitchFamily="49" charset="-122"/>
                <a:ea typeface="楷体" panose="02010609060101010101" pitchFamily="49" charset="-122"/>
              </a:rPr>
              <a:t>6</a:t>
            </a:r>
            <a:r>
              <a:rPr lang="zh-CN" altLang="en-US" dirty="0">
                <a:solidFill>
                  <a:prstClr val="black"/>
                </a:solidFill>
                <a:latin typeface="楷体" panose="02010609060101010101" pitchFamily="49" charset="-122"/>
                <a:ea typeface="楷体" panose="02010609060101010101" pitchFamily="49" charset="-122"/>
              </a:rPr>
              <a:t>篇论文中存在图片使用混乱的问题。论文通讯作者</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共同通讯作者燕秋等应对论文存在的问题负责。此外，燕秋将论文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列入基金项目结题报告、将论文</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列入基金项目申请书、将论文</a:t>
            </a:r>
            <a:r>
              <a:rPr lang="en-US" altLang="zh-CN" dirty="0">
                <a:solidFill>
                  <a:prstClr val="black"/>
                </a:solidFill>
                <a:latin typeface="楷体" panose="02010609060101010101" pitchFamily="49" charset="-122"/>
                <a:ea typeface="楷体" panose="02010609060101010101" pitchFamily="49" charset="-122"/>
              </a:rPr>
              <a:t>6</a:t>
            </a:r>
            <a:r>
              <a:rPr lang="zh-CN" altLang="en-US" dirty="0">
                <a:solidFill>
                  <a:prstClr val="black"/>
                </a:solidFill>
                <a:latin typeface="楷体" panose="02010609060101010101" pitchFamily="49" charset="-122"/>
                <a:ea typeface="楷体" panose="02010609060101010101" pitchFamily="49" charset="-122"/>
              </a:rPr>
              <a:t>列入基金项目申请书，燕秋还应对此问题负责。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0B0E7E88-A232-A68C-CF68-DA7B6309DE52}"/>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18</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FEAF8A59-CA88-F209-CB0C-52AA7D5F09B0}"/>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DC9013EC-907C-87BC-9633-EDE80F6C6E51}"/>
              </a:ext>
            </a:extLst>
          </p:cNvPr>
          <p:cNvSpPr txBox="1"/>
          <p:nvPr/>
        </p:nvSpPr>
        <p:spPr>
          <a:xfrm>
            <a:off x="5165388" y="6278618"/>
            <a:ext cx="8653562"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BC78AE15-3C00-0E25-B0BA-80C27C393A5D}"/>
              </a:ext>
            </a:extLst>
          </p:cNvPr>
          <p:cNvCxnSpPr/>
          <p:nvPr/>
        </p:nvCxnSpPr>
        <p:spPr>
          <a:xfrm>
            <a:off x="278545" y="3533964"/>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972D81C0-D953-4A37-3DD2-C2ACE6E3C837}"/>
              </a:ext>
            </a:extLst>
          </p:cNvPr>
          <p:cNvSpPr txBox="1"/>
          <p:nvPr/>
        </p:nvSpPr>
        <p:spPr>
          <a:xfrm>
            <a:off x="583364" y="363339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E9EE31E9-7219-E31F-3E65-F81CF8094E86}"/>
              </a:ext>
            </a:extLst>
          </p:cNvPr>
          <p:cNvSpPr txBox="1"/>
          <p:nvPr/>
        </p:nvSpPr>
        <p:spPr>
          <a:xfrm>
            <a:off x="373188" y="4912539"/>
            <a:ext cx="11426503" cy="923330"/>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撤销燕秋国家自然科学基金项目，追回</a:t>
            </a:r>
            <a:r>
              <a:rPr lang="en-US" altLang="zh-CN" dirty="0">
                <a:solidFill>
                  <a:prstClr val="black"/>
                </a:solidFill>
                <a:latin typeface="楷体" panose="02010609060101010101" pitchFamily="49" charset="-122"/>
                <a:ea typeface="楷体" panose="02010609060101010101" pitchFamily="49" charset="-122"/>
              </a:rPr>
              <a:t>4</a:t>
            </a:r>
            <a:r>
              <a:rPr lang="zh-CN" altLang="en-US" dirty="0">
                <a:solidFill>
                  <a:prstClr val="black"/>
                </a:solidFill>
                <a:latin typeface="楷体" panose="02010609060101010101" pitchFamily="49" charset="-122"/>
                <a:ea typeface="楷体" panose="02010609060101010101" pitchFamily="49" charset="-122"/>
              </a:rPr>
              <a:t>个项目的已拨资金，取消燕秋国家自然科学基金项目申请和参与申请资格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年，给予燕秋通报批评。</a:t>
            </a:r>
          </a:p>
        </p:txBody>
      </p:sp>
      <p:sp>
        <p:nvSpPr>
          <p:cNvPr id="3" name="矩形: 圆角 15">
            <a:extLst>
              <a:ext uri="{FF2B5EF4-FFF2-40B4-BE49-F238E27FC236}">
                <a16:creationId xmlns:a16="http://schemas.microsoft.com/office/drawing/2014/main" id="{3B304B83-B8A9-DDCB-1EE6-3C3A256ACEFD}"/>
              </a:ext>
            </a:extLst>
          </p:cNvPr>
          <p:cNvSpPr/>
          <p:nvPr/>
        </p:nvSpPr>
        <p:spPr>
          <a:xfrm>
            <a:off x="1208043" y="419582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521068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73B69-4D24-A150-7A31-47A6138E4F46}"/>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3D7EA6D5-33EA-8B5E-D77C-7006B52B587A}"/>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B96F59A3-F673-68DA-7F67-31961EA61587}"/>
              </a:ext>
            </a:extLst>
          </p:cNvPr>
          <p:cNvSpPr txBox="1"/>
          <p:nvPr/>
        </p:nvSpPr>
        <p:spPr>
          <a:xfrm>
            <a:off x="583364" y="1139482"/>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CA54E576-4C7A-CAC2-3241-735C4029A7CA}"/>
              </a:ext>
            </a:extLst>
          </p:cNvPr>
          <p:cNvSpPr txBox="1"/>
          <p:nvPr/>
        </p:nvSpPr>
        <p:spPr>
          <a:xfrm>
            <a:off x="373188" y="1838312"/>
            <a:ext cx="11369548" cy="1338828"/>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国家自然科学基金委员会监督委员会对浙江某高校胡静波等发表的</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篇论文涉嫌学术不端开展了调查。经查，论文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存在伪造篡改的问题，论文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第一作者兼通讯作者、论文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通讯作者胡静波应对上述问题负责。此外，胡静波将论文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和论文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列入基金项目结题报告，胡静波还应对此问题负责。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F4FE160E-2971-C0DE-E9ED-51AC5AE9C838}"/>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19</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EB338BA7-EF3E-83FE-2227-16F2B0C871E4}"/>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6495E3A0-A4EE-A1EE-2B3E-3167B43AE4D6}"/>
              </a:ext>
            </a:extLst>
          </p:cNvPr>
          <p:cNvSpPr txBox="1"/>
          <p:nvPr/>
        </p:nvSpPr>
        <p:spPr>
          <a:xfrm>
            <a:off x="5204299" y="6278618"/>
            <a:ext cx="8536830"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1B1C86A5-A268-595E-EBA6-3D270639F897}"/>
              </a:ext>
            </a:extLst>
          </p:cNvPr>
          <p:cNvCxnSpPr/>
          <p:nvPr/>
        </p:nvCxnSpPr>
        <p:spPr>
          <a:xfrm>
            <a:off x="278545" y="3533964"/>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54AE562C-8B5B-8829-EB65-38A4F6C22EBB}"/>
              </a:ext>
            </a:extLst>
          </p:cNvPr>
          <p:cNvSpPr txBox="1"/>
          <p:nvPr/>
        </p:nvSpPr>
        <p:spPr>
          <a:xfrm>
            <a:off x="583364" y="363339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FDDAE107-D72F-8D60-D750-BB5100F42532}"/>
              </a:ext>
            </a:extLst>
          </p:cNvPr>
          <p:cNvSpPr txBox="1"/>
          <p:nvPr/>
        </p:nvSpPr>
        <p:spPr>
          <a:xfrm>
            <a:off x="373188" y="4912539"/>
            <a:ext cx="11426503" cy="923330"/>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撤销胡静波国家自然科学基金项目，追回已拨资金，取消胡静波国家自然科学基金项目申请和参与申请资格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年，给予胡静波通报批评。</a:t>
            </a:r>
          </a:p>
        </p:txBody>
      </p:sp>
      <p:sp>
        <p:nvSpPr>
          <p:cNvPr id="3" name="矩形: 圆角 15">
            <a:extLst>
              <a:ext uri="{FF2B5EF4-FFF2-40B4-BE49-F238E27FC236}">
                <a16:creationId xmlns:a16="http://schemas.microsoft.com/office/drawing/2014/main" id="{BDACACA9-F26B-3893-A132-6F14C987B4D3}"/>
              </a:ext>
            </a:extLst>
          </p:cNvPr>
          <p:cNvSpPr/>
          <p:nvPr/>
        </p:nvSpPr>
        <p:spPr>
          <a:xfrm>
            <a:off x="1208043" y="419582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395996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pPr algn="ctr">
                <a:defRPr/>
              </a:pPr>
              <a:t>2</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20"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prstClr val="white"/>
                </a:solidFill>
                <a:latin typeface="黑体" panose="02010609060101010101" pitchFamily="49" charset="-122"/>
                <a:ea typeface="黑体" panose="02010609060101010101" pitchFamily="49" charset="-122"/>
              </a:rPr>
              <a:t>目录 </a:t>
            </a:r>
            <a:r>
              <a:rPr lang="en-US" altLang="zh-CN" sz="3600" dirty="0">
                <a:solidFill>
                  <a:prstClr val="white"/>
                </a:solidFill>
                <a:latin typeface="黑体" panose="02010609060101010101" pitchFamily="49" charset="-122"/>
                <a:ea typeface="黑体" panose="02010609060101010101" pitchFamily="49" charset="-122"/>
              </a:rPr>
              <a:t>CONTENTS</a:t>
            </a:r>
            <a:endParaRPr lang="zh-CN" altLang="en-US" sz="3600" dirty="0">
              <a:solidFill>
                <a:prstClr val="white"/>
              </a:solidFill>
              <a:latin typeface="黑体" panose="02010609060101010101" pitchFamily="49" charset="-122"/>
              <a:ea typeface="黑体" panose="02010609060101010101" pitchFamily="49" charset="-122"/>
            </a:endParaRPr>
          </a:p>
        </p:txBody>
      </p:sp>
      <p:sp>
        <p:nvSpPr>
          <p:cNvPr id="2" name="文本框 1"/>
          <p:cNvSpPr txBox="1"/>
          <p:nvPr/>
        </p:nvSpPr>
        <p:spPr>
          <a:xfrm>
            <a:off x="1196843" y="3279616"/>
            <a:ext cx="4307845" cy="1323439"/>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东北大学师德考核实施办法解读</a:t>
            </a:r>
          </a:p>
        </p:txBody>
      </p:sp>
      <p:sp>
        <p:nvSpPr>
          <p:cNvPr id="4" name="矩形: 圆角 3"/>
          <p:cNvSpPr/>
          <p:nvPr/>
        </p:nvSpPr>
        <p:spPr>
          <a:xfrm>
            <a:off x="1965296" y="2497663"/>
            <a:ext cx="2214000"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prstClr val="white"/>
                </a:solidFill>
                <a:latin typeface="楷体" panose="02010609060101010101" pitchFamily="49" charset="-122"/>
                <a:ea typeface="楷体" panose="02010609060101010101" pitchFamily="49" charset="-122"/>
              </a:rPr>
              <a:t>01 </a:t>
            </a:r>
            <a:r>
              <a:rPr lang="zh-CN" altLang="en-US" sz="2400" b="1" dirty="0">
                <a:solidFill>
                  <a:prstClr val="white"/>
                </a:solidFill>
                <a:latin typeface="楷体" panose="02010609060101010101" pitchFamily="49" charset="-122"/>
                <a:ea typeface="楷体" panose="02010609060101010101" pitchFamily="49" charset="-122"/>
              </a:rPr>
              <a:t>师德引领</a:t>
            </a:r>
          </a:p>
        </p:txBody>
      </p:sp>
      <p:sp>
        <p:nvSpPr>
          <p:cNvPr id="5" name="文本框 4"/>
          <p:cNvSpPr txBox="1"/>
          <p:nvPr/>
        </p:nvSpPr>
        <p:spPr>
          <a:xfrm>
            <a:off x="5847957" y="3282723"/>
            <a:ext cx="4652870" cy="1323439"/>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公开曝光</a:t>
            </a:r>
            <a:endParaRPr lang="en-US" altLang="zh-CN"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endParaRPr>
          </a:p>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师德违规案例</a:t>
            </a:r>
          </a:p>
        </p:txBody>
      </p:sp>
      <p:sp>
        <p:nvSpPr>
          <p:cNvPr id="6" name="矩形: 圆角 5"/>
          <p:cNvSpPr/>
          <p:nvPr/>
        </p:nvSpPr>
        <p:spPr>
          <a:xfrm>
            <a:off x="7067392" y="2500770"/>
            <a:ext cx="2214000"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prstClr val="white"/>
                </a:solidFill>
                <a:latin typeface="楷体" panose="02010609060101010101" pitchFamily="49" charset="-122"/>
                <a:ea typeface="楷体" panose="02010609060101010101" pitchFamily="49" charset="-122"/>
              </a:rPr>
              <a:t>02 </a:t>
            </a:r>
            <a:r>
              <a:rPr lang="zh-CN" altLang="en-US" sz="2400" b="1" dirty="0">
                <a:solidFill>
                  <a:prstClr val="white"/>
                </a:solidFill>
                <a:latin typeface="楷体" panose="02010609060101010101" pitchFamily="49" charset="-122"/>
                <a:ea typeface="楷体" panose="02010609060101010101" pitchFamily="49" charset="-122"/>
              </a:rPr>
              <a:t>警示教育</a:t>
            </a:r>
          </a:p>
        </p:txBody>
      </p:sp>
    </p:spTree>
    <p:custDataLst>
      <p:tags r:id="rId1"/>
    </p:custDataLst>
    <p:extLst>
      <p:ext uri="{BB962C8B-B14F-4D97-AF65-F5344CB8AC3E}">
        <p14:creationId xmlns:p14="http://schemas.microsoft.com/office/powerpoint/2010/main" val="27999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D163-CE87-6301-465E-4026B305D775}"/>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FCD650A4-F4C6-D3D4-D1AB-5A356DE05D11}"/>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36F75A76-8082-F99B-A09C-8B642E4559B6}"/>
              </a:ext>
            </a:extLst>
          </p:cNvPr>
          <p:cNvSpPr txBox="1"/>
          <p:nvPr/>
        </p:nvSpPr>
        <p:spPr>
          <a:xfrm>
            <a:off x="583364" y="1139482"/>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C3C1D126-BF98-5D4D-E534-887F7420A4AE}"/>
              </a:ext>
            </a:extLst>
          </p:cNvPr>
          <p:cNvSpPr txBox="1"/>
          <p:nvPr/>
        </p:nvSpPr>
        <p:spPr>
          <a:xfrm>
            <a:off x="430143" y="1784484"/>
            <a:ext cx="11369548" cy="1338828"/>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四川某高校杜劲萱等发表的论文涉嫌学术不端开展了调查。经查，涉事论文存在伪造研究数据、标注虚构的科学基金项目批准号、未经同意使用他人署名的问题。第一作者杜劲萱应对上述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8BF2EBA1-4CC2-41FE-E2E0-44F4E207E3AC}"/>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20</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7B036E58-3B80-D077-F4A9-31E9FB3B8A8B}"/>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4241434E-BAE2-C5A4-555C-1ED993A91692}"/>
              </a:ext>
            </a:extLst>
          </p:cNvPr>
          <p:cNvSpPr txBox="1"/>
          <p:nvPr/>
        </p:nvSpPr>
        <p:spPr>
          <a:xfrm>
            <a:off x="5165388" y="6278618"/>
            <a:ext cx="8731383"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D91654F0-6CB5-E0A1-7ED7-102A80D01C55}"/>
              </a:ext>
            </a:extLst>
          </p:cNvPr>
          <p:cNvCxnSpPr/>
          <p:nvPr/>
        </p:nvCxnSpPr>
        <p:spPr>
          <a:xfrm>
            <a:off x="278545" y="3431824"/>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38294808-27C6-EF71-D5A7-6659E2B416B9}"/>
              </a:ext>
            </a:extLst>
          </p:cNvPr>
          <p:cNvSpPr txBox="1"/>
          <p:nvPr/>
        </p:nvSpPr>
        <p:spPr>
          <a:xfrm>
            <a:off x="583364" y="363339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2E90337C-02D6-A778-FF39-1DF59EBFC112}"/>
              </a:ext>
            </a:extLst>
          </p:cNvPr>
          <p:cNvSpPr txBox="1"/>
          <p:nvPr/>
        </p:nvSpPr>
        <p:spPr>
          <a:xfrm>
            <a:off x="401665" y="4912539"/>
            <a:ext cx="11426503" cy="507831"/>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取消杜劲萱国家自然科学基金项目申请和参与申请资格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年，给予杜劲萱通报批评。</a:t>
            </a:r>
          </a:p>
        </p:txBody>
      </p:sp>
      <p:sp>
        <p:nvSpPr>
          <p:cNvPr id="3" name="矩形: 圆角 15">
            <a:extLst>
              <a:ext uri="{FF2B5EF4-FFF2-40B4-BE49-F238E27FC236}">
                <a16:creationId xmlns:a16="http://schemas.microsoft.com/office/drawing/2014/main" id="{879CCDDB-DF19-BE9B-7998-50F73838BFC6}"/>
              </a:ext>
            </a:extLst>
          </p:cNvPr>
          <p:cNvSpPr/>
          <p:nvPr/>
        </p:nvSpPr>
        <p:spPr>
          <a:xfrm>
            <a:off x="1208043" y="4195821"/>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053771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1E6A-6C5B-6C0F-9259-B5276F4C1609}"/>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5604676A-FC10-8372-E4C3-67B1F901CD26}"/>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E75E9129-38D6-0CC4-9A64-EC1C752917A9}"/>
              </a:ext>
            </a:extLst>
          </p:cNvPr>
          <p:cNvSpPr txBox="1"/>
          <p:nvPr/>
        </p:nvSpPr>
        <p:spPr>
          <a:xfrm>
            <a:off x="583364" y="856429"/>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a:t>
            </a:r>
          </a:p>
        </p:txBody>
      </p:sp>
      <p:sp>
        <p:nvSpPr>
          <p:cNvPr id="5" name="文本框 4">
            <a:extLst>
              <a:ext uri="{FF2B5EF4-FFF2-40B4-BE49-F238E27FC236}">
                <a16:creationId xmlns:a16="http://schemas.microsoft.com/office/drawing/2014/main" id="{BAA562E9-AF1D-BA0D-C9E4-C568A2841B08}"/>
              </a:ext>
            </a:extLst>
          </p:cNvPr>
          <p:cNvSpPr txBox="1"/>
          <p:nvPr/>
        </p:nvSpPr>
        <p:spPr>
          <a:xfrm>
            <a:off x="411225" y="1248125"/>
            <a:ext cx="11369548" cy="2585323"/>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国家自然科学基金委员会监督委员会对天津某高校闫世程等发表的</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篇论文涉嫌学术不端开展了调查。经查，涉事论文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存在抄袭他人论文图片、篡改图片标尺、未经同意使用他人署名、未经他人同意擅自注册他人邮箱并用于论文投稿、擅自标注他人科学基金项目等问题，论文通讯作者闫世程应对上述问题负责；涉事论文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存在图片使用混乱问题，第一作者闫世程应对该论文存在的问题负责；涉事论文</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存在图片使用混乱、篡改图片标尺问题，第一兼通讯作者闫世程应对该论文存在的问题负责。此外，闫世程还应对将论文</a:t>
            </a:r>
            <a:r>
              <a:rPr lang="en-US" altLang="zh-CN" dirty="0">
                <a:solidFill>
                  <a:prstClr val="black"/>
                </a:solidFill>
                <a:latin typeface="楷体" panose="02010609060101010101" pitchFamily="49" charset="-122"/>
                <a:ea typeface="楷体" panose="02010609060101010101" pitchFamily="49" charset="-122"/>
              </a:rPr>
              <a:t>1</a:t>
            </a:r>
            <a:r>
              <a:rPr lang="zh-CN" altLang="en-US" dirty="0">
                <a:solidFill>
                  <a:prstClr val="black"/>
                </a:solidFill>
                <a:latin typeface="楷体" panose="02010609060101010101" pitchFamily="49" charset="-122"/>
                <a:ea typeface="楷体" panose="02010609060101010101" pitchFamily="49" charset="-122"/>
              </a:rPr>
              <a:t>列入基金项目进展报告以及将论文</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和论文</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列入基金项目申请书的问题负责。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EBD410E4-95FE-1473-EA8F-C9EE00276B96}"/>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21</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92B59D3D-F64B-AE3E-957B-5F1A1BD043FF}"/>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891C238D-D870-D162-77D3-EC4FF9599D4B}"/>
              </a:ext>
            </a:extLst>
          </p:cNvPr>
          <p:cNvSpPr txBox="1"/>
          <p:nvPr/>
        </p:nvSpPr>
        <p:spPr>
          <a:xfrm>
            <a:off x="5184841" y="6278618"/>
            <a:ext cx="8711929"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来源：国家自然科学基金委员会</a:t>
            </a:r>
            <a:r>
              <a:rPr lang="en-US" altLang="zh-CN" sz="1200" dirty="0">
                <a:latin typeface="微软雅黑" panose="020B0503020204020204" pitchFamily="34" charset="-122"/>
                <a:ea typeface="微软雅黑" panose="020B0503020204020204" pitchFamily="34" charset="-122"/>
              </a:rPr>
              <a:t>https://www.nsfc.gov.cn/publish/portal0/jd/04/info93663.htm</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41C6BF7D-3C5B-8F76-DEEE-240370790BDB}"/>
              </a:ext>
            </a:extLst>
          </p:cNvPr>
          <p:cNvCxnSpPr/>
          <p:nvPr/>
        </p:nvCxnSpPr>
        <p:spPr>
          <a:xfrm>
            <a:off x="297461" y="3918207"/>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3379A04A-CCBA-FE4C-4845-411D5D8AA1FC}"/>
              </a:ext>
            </a:extLst>
          </p:cNvPr>
          <p:cNvSpPr txBox="1"/>
          <p:nvPr/>
        </p:nvSpPr>
        <p:spPr>
          <a:xfrm>
            <a:off x="583364" y="4010795"/>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FF360B18-888D-4CE7-47DD-7CDE0FBAB341}"/>
              </a:ext>
            </a:extLst>
          </p:cNvPr>
          <p:cNvSpPr txBox="1"/>
          <p:nvPr/>
        </p:nvSpPr>
        <p:spPr>
          <a:xfrm>
            <a:off x="382747" y="5170071"/>
            <a:ext cx="11426503" cy="923330"/>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撤销闫世程国家自然科学基金项目，追回已拨资金，取消闫世程国家自然科学基金项目申请和参与申请资格</a:t>
            </a:r>
            <a:r>
              <a:rPr lang="en-US" altLang="zh-CN" dirty="0">
                <a:solidFill>
                  <a:prstClr val="black"/>
                </a:solidFill>
                <a:latin typeface="楷体" panose="02010609060101010101" pitchFamily="49" charset="-122"/>
                <a:ea typeface="楷体" panose="02010609060101010101" pitchFamily="49" charset="-122"/>
              </a:rPr>
              <a:t>5</a:t>
            </a:r>
            <a:r>
              <a:rPr lang="zh-CN" altLang="en-US" dirty="0">
                <a:solidFill>
                  <a:prstClr val="black"/>
                </a:solidFill>
                <a:latin typeface="楷体" panose="02010609060101010101" pitchFamily="49" charset="-122"/>
                <a:ea typeface="楷体" panose="02010609060101010101" pitchFamily="49" charset="-122"/>
              </a:rPr>
              <a:t>年，给予闫世程通报批评。</a:t>
            </a:r>
          </a:p>
        </p:txBody>
      </p:sp>
      <p:sp>
        <p:nvSpPr>
          <p:cNvPr id="3" name="矩形: 圆角 15">
            <a:extLst>
              <a:ext uri="{FF2B5EF4-FFF2-40B4-BE49-F238E27FC236}">
                <a16:creationId xmlns:a16="http://schemas.microsoft.com/office/drawing/2014/main" id="{9F4EF036-055E-BA57-8C41-AEB8BFBD115A}"/>
              </a:ext>
            </a:extLst>
          </p:cNvPr>
          <p:cNvSpPr/>
          <p:nvPr/>
        </p:nvSpPr>
        <p:spPr>
          <a:xfrm>
            <a:off x="1227499" y="4528520"/>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国家自然科学基金项目科研不端行为调查处理办法</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060352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20146-F5A4-F556-8874-5E08DC90CF48}"/>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880A6564-E17D-66BA-CA42-F42FC6D7FD20}"/>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66C67A2D-2AA0-F948-7E24-67FBEFD00708}"/>
              </a:ext>
            </a:extLst>
          </p:cNvPr>
          <p:cNvSpPr txBox="1"/>
          <p:nvPr/>
        </p:nvSpPr>
        <p:spPr>
          <a:xfrm>
            <a:off x="583364" y="1003867"/>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发表错误言论</a:t>
            </a:r>
          </a:p>
        </p:txBody>
      </p:sp>
      <p:sp>
        <p:nvSpPr>
          <p:cNvPr id="5" name="文本框 4">
            <a:extLst>
              <a:ext uri="{FF2B5EF4-FFF2-40B4-BE49-F238E27FC236}">
                <a16:creationId xmlns:a16="http://schemas.microsoft.com/office/drawing/2014/main" id="{55A362E7-78DC-ED49-0586-DA566870F08B}"/>
              </a:ext>
            </a:extLst>
          </p:cNvPr>
          <p:cNvSpPr txBox="1"/>
          <p:nvPr/>
        </p:nvSpPr>
        <p:spPr>
          <a:xfrm>
            <a:off x="468179" y="1648869"/>
            <a:ext cx="11369548" cy="507831"/>
          </a:xfrm>
          <a:prstGeom prst="rect">
            <a:avLst/>
          </a:prstGeom>
          <a:noFill/>
        </p:spPr>
        <p:txBody>
          <a:bodyPr wrap="square">
            <a:spAutoFit/>
          </a:bodyPr>
          <a:lstStyle/>
          <a:p>
            <a:pPr indent="457200" algn="just" fontAlgn="t">
              <a:lnSpc>
                <a:spcPct val="150000"/>
              </a:lnSpc>
            </a:pPr>
            <a:r>
              <a:rPr lang="en-US" altLang="zh-CN" dirty="0">
                <a:solidFill>
                  <a:prstClr val="black"/>
                </a:solidFill>
                <a:latin typeface="楷体" panose="02010609060101010101" pitchFamily="49" charset="-122"/>
                <a:ea typeface="楷体" panose="02010609060101010101" pitchFamily="49" charset="-122"/>
              </a:rPr>
              <a:t>2019</a:t>
            </a:r>
            <a:r>
              <a:rPr lang="zh-CN" altLang="en-US"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月，重庆师范大学教师唐某在课程教学中发表损害国家声誉的言论。</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AF777325-3C21-1DC3-0FF0-46731872DBF5}"/>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22</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2F5C8361-FCF0-E55A-1B11-CC1263C3EE86}"/>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1160A06A-06D8-F71D-A381-8326C41376E6}"/>
              </a:ext>
            </a:extLst>
          </p:cNvPr>
          <p:cNvSpPr txBox="1"/>
          <p:nvPr/>
        </p:nvSpPr>
        <p:spPr>
          <a:xfrm>
            <a:off x="4854102" y="6255502"/>
            <a:ext cx="7220509"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来源：教育部 </a:t>
            </a:r>
            <a:r>
              <a:rPr lang="en-US" altLang="zh-CN" sz="1200" dirty="0">
                <a:latin typeface="微软雅黑" panose="020B0503020204020204" pitchFamily="34" charset="-122"/>
                <a:ea typeface="微软雅黑" panose="020B0503020204020204" pitchFamily="34" charset="-122"/>
              </a:rPr>
              <a:t>http://www.moe.gov.cn/jyb_xwfb/gzdt_gzdt/s5987/202108/t20210825_554266.html</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8420357C-5EA4-37E5-5E79-151BD38AC161}"/>
              </a:ext>
            </a:extLst>
          </p:cNvPr>
          <p:cNvCxnSpPr/>
          <p:nvPr/>
        </p:nvCxnSpPr>
        <p:spPr>
          <a:xfrm>
            <a:off x="439702" y="2449331"/>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DF217492-518D-11E5-2E4A-8926D1ECFE68}"/>
              </a:ext>
            </a:extLst>
          </p:cNvPr>
          <p:cNvSpPr txBox="1"/>
          <p:nvPr/>
        </p:nvSpPr>
        <p:spPr>
          <a:xfrm>
            <a:off x="670913" y="2787849"/>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D1785A1D-00DF-9AC8-11B0-AD94FF8F8F1A}"/>
              </a:ext>
            </a:extLst>
          </p:cNvPr>
          <p:cNvSpPr txBox="1"/>
          <p:nvPr/>
        </p:nvSpPr>
        <p:spPr>
          <a:xfrm>
            <a:off x="583364" y="4123895"/>
            <a:ext cx="11026454" cy="1338828"/>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唐某的行为违反了</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新时代高校教师职业行为十项准则</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第一项、第三项规定。根据</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事业单位工作人员处分暂行规定</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教育部关于高校教师师德失范行为处理的指导意见</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等相关规定，给予唐某撤销教师资格，调离教师岗位，降低岗位等级的处理。学校对其所在学院党政负责人进行约谈并责令作出深刻检查。</a:t>
            </a:r>
          </a:p>
        </p:txBody>
      </p:sp>
      <p:sp>
        <p:nvSpPr>
          <p:cNvPr id="6" name="矩形: 圆角 15">
            <a:extLst>
              <a:ext uri="{FF2B5EF4-FFF2-40B4-BE49-F238E27FC236}">
                <a16:creationId xmlns:a16="http://schemas.microsoft.com/office/drawing/2014/main" id="{AA6848F9-B689-F694-E30F-F65864C47F15}"/>
              </a:ext>
            </a:extLst>
          </p:cNvPr>
          <p:cNvSpPr/>
          <p:nvPr/>
        </p:nvSpPr>
        <p:spPr>
          <a:xfrm>
            <a:off x="7991265" y="3300158"/>
            <a:ext cx="4083346" cy="554399"/>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教育部关于高校教师师德失范行为处理的指导意见</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8" name="矩形: 圆角 7">
            <a:extLst>
              <a:ext uri="{FF2B5EF4-FFF2-40B4-BE49-F238E27FC236}">
                <a16:creationId xmlns:a16="http://schemas.microsoft.com/office/drawing/2014/main" id="{AB1369F7-8E57-324E-1B9A-D140982C5CAC}"/>
              </a:ext>
            </a:extLst>
          </p:cNvPr>
          <p:cNvSpPr/>
          <p:nvPr/>
        </p:nvSpPr>
        <p:spPr>
          <a:xfrm>
            <a:off x="152377" y="3300157"/>
            <a:ext cx="3913786"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solidFill>
                  <a:schemeClr val="bg1"/>
                </a:solidFill>
                <a:latin typeface="楷体" panose="02010609060101010101" pitchFamily="49" charset="-122"/>
                <a:ea typeface="楷体" panose="02010609060101010101" pitchFamily="49" charset="-122"/>
              </a:rPr>
              <a:t>新时代高校教师职业行为十项准则</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3" name="矩形: 圆角 2">
            <a:extLst>
              <a:ext uri="{FF2B5EF4-FFF2-40B4-BE49-F238E27FC236}">
                <a16:creationId xmlns:a16="http://schemas.microsoft.com/office/drawing/2014/main" id="{F10F62CF-E70E-EB7A-416A-30CFBE74E753}"/>
              </a:ext>
            </a:extLst>
          </p:cNvPr>
          <p:cNvSpPr/>
          <p:nvPr/>
        </p:nvSpPr>
        <p:spPr>
          <a:xfrm>
            <a:off x="4179627" y="3287789"/>
            <a:ext cx="3670594"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事业单位工作人员处分暂行规定</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578166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1E596-37D2-CC0E-48E6-6BDA219305B6}"/>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D6752751-CD11-7B93-0EF2-EBCCAE75DB78}"/>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12499377-BAD8-C7AC-9DB8-001F768B2BB9}"/>
              </a:ext>
            </a:extLst>
          </p:cNvPr>
          <p:cNvSpPr txBox="1"/>
          <p:nvPr/>
        </p:nvSpPr>
        <p:spPr>
          <a:xfrm>
            <a:off x="583364" y="1003867"/>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使用低俗不雅方式授课</a:t>
            </a:r>
          </a:p>
        </p:txBody>
      </p:sp>
      <p:sp>
        <p:nvSpPr>
          <p:cNvPr id="5" name="文本框 4">
            <a:extLst>
              <a:ext uri="{FF2B5EF4-FFF2-40B4-BE49-F238E27FC236}">
                <a16:creationId xmlns:a16="http://schemas.microsoft.com/office/drawing/2014/main" id="{7CBDE11B-61AE-79C8-7C2B-F15C040949DB}"/>
              </a:ext>
            </a:extLst>
          </p:cNvPr>
          <p:cNvSpPr txBox="1"/>
          <p:nvPr/>
        </p:nvSpPr>
        <p:spPr>
          <a:xfrm>
            <a:off x="468179" y="1648869"/>
            <a:ext cx="11369548" cy="507831"/>
          </a:xfrm>
          <a:prstGeom prst="rect">
            <a:avLst/>
          </a:prstGeom>
          <a:noFill/>
        </p:spPr>
        <p:txBody>
          <a:bodyPr wrap="square">
            <a:spAutoFit/>
          </a:bodyPr>
          <a:lstStyle/>
          <a:p>
            <a:pPr indent="457200" algn="just" fontAlgn="t">
              <a:lnSpc>
                <a:spcPct val="150000"/>
              </a:lnSpc>
            </a:pPr>
            <a:r>
              <a:rPr lang="en-US" altLang="zh-CN" dirty="0">
                <a:solidFill>
                  <a:prstClr val="black"/>
                </a:solidFill>
                <a:latin typeface="楷体" panose="02010609060101010101" pitchFamily="49" charset="-122"/>
                <a:ea typeface="楷体" panose="02010609060101010101" pitchFamily="49" charset="-122"/>
              </a:rPr>
              <a:t>2020</a:t>
            </a:r>
            <a:r>
              <a:rPr lang="zh-CN" altLang="en-US"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9</a:t>
            </a:r>
            <a:r>
              <a:rPr lang="zh-CN" altLang="en-US" dirty="0">
                <a:solidFill>
                  <a:prstClr val="black"/>
                </a:solidFill>
                <a:latin typeface="楷体" panose="02010609060101010101" pitchFamily="49" charset="-122"/>
                <a:ea typeface="楷体" panose="02010609060101010101" pitchFamily="49" charset="-122"/>
              </a:rPr>
              <a:t>月，三峡大学教师郎某某使用低俗不雅的图文在校讲授日语课程，影响恶劣。</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23F17435-71B6-22C5-06AC-C0EC63BE235F}"/>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23</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07FFBAA1-585D-8FEE-8621-194761535C10}"/>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77CA7631-536B-EC90-3C66-C0621152E62F}"/>
              </a:ext>
            </a:extLst>
          </p:cNvPr>
          <p:cNvSpPr txBox="1"/>
          <p:nvPr/>
        </p:nvSpPr>
        <p:spPr>
          <a:xfrm>
            <a:off x="4464995" y="6255502"/>
            <a:ext cx="7852808"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来源：教育部</a:t>
            </a:r>
            <a:r>
              <a:rPr lang="en-US" altLang="zh-CN" sz="1200" kern="100" spc="40" dirty="0">
                <a:solidFill>
                  <a:srgbClr val="000000"/>
                </a:solidFill>
                <a:effectLst/>
                <a:latin typeface="微软雅黑" panose="020B0503020204020204" pitchFamily="34" charset="-122"/>
                <a:cs typeface="Times New Roman" panose="02020603050405020304" pitchFamily="18" charset="0"/>
              </a:rPr>
              <a:t>http://www.moe.gov.cn/jyb_xwfb/gzdt_gzdt/s5987/202012/t20201207_503811.html</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047BC5C8-2D4A-3E4A-5FB2-2840DF7F82B7}"/>
              </a:ext>
            </a:extLst>
          </p:cNvPr>
          <p:cNvCxnSpPr/>
          <p:nvPr/>
        </p:nvCxnSpPr>
        <p:spPr>
          <a:xfrm>
            <a:off x="439702" y="2449331"/>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EC090EDD-18A9-6A56-952D-3E15DA5B1580}"/>
              </a:ext>
            </a:extLst>
          </p:cNvPr>
          <p:cNvSpPr txBox="1"/>
          <p:nvPr/>
        </p:nvSpPr>
        <p:spPr>
          <a:xfrm>
            <a:off x="670913" y="2787849"/>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758B9222-0579-3E56-1AD6-4762B7CD0295}"/>
              </a:ext>
            </a:extLst>
          </p:cNvPr>
          <p:cNvSpPr txBox="1"/>
          <p:nvPr/>
        </p:nvSpPr>
        <p:spPr>
          <a:xfrm>
            <a:off x="543904" y="4214616"/>
            <a:ext cx="11426503" cy="1338828"/>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郎某某的行为违反了</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新时代高校教师职业行为十项准则</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第三项规定。根据</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教育部关于高校教师师德失范行为处理的指导意见</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等相关规定，给予郎某某停课、调离教学工作岗位处理，并对其进行通报批评、取消年度评优资格、扣罚绩效工资；对该教师所在的二级学院进行通报批评。</a:t>
            </a:r>
          </a:p>
        </p:txBody>
      </p:sp>
      <p:sp>
        <p:nvSpPr>
          <p:cNvPr id="6" name="矩形: 圆角 15">
            <a:extLst>
              <a:ext uri="{FF2B5EF4-FFF2-40B4-BE49-F238E27FC236}">
                <a16:creationId xmlns:a16="http://schemas.microsoft.com/office/drawing/2014/main" id="{9F741CCA-4675-0A27-8ADC-54598225E513}"/>
              </a:ext>
            </a:extLst>
          </p:cNvPr>
          <p:cNvSpPr/>
          <p:nvPr/>
        </p:nvSpPr>
        <p:spPr>
          <a:xfrm>
            <a:off x="5961525" y="3467102"/>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教育部关于高校教师师德失范行为处理的指导意见</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9" name="矩形: 圆角 8">
            <a:extLst>
              <a:ext uri="{FF2B5EF4-FFF2-40B4-BE49-F238E27FC236}">
                <a16:creationId xmlns:a16="http://schemas.microsoft.com/office/drawing/2014/main" id="{0F92234B-FECB-6C4A-885A-44F9BEBBC843}"/>
              </a:ext>
            </a:extLst>
          </p:cNvPr>
          <p:cNvSpPr/>
          <p:nvPr/>
        </p:nvSpPr>
        <p:spPr>
          <a:xfrm>
            <a:off x="1222419" y="3467102"/>
            <a:ext cx="4086809"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solidFill>
                  <a:schemeClr val="bg1"/>
                </a:solidFill>
                <a:latin typeface="楷体" panose="02010609060101010101" pitchFamily="49" charset="-122"/>
                <a:ea typeface="楷体" panose="02010609060101010101" pitchFamily="49" charset="-122"/>
              </a:rPr>
              <a:t>新时代高校教师职业行为十项准则</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626090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E0FE-924F-6FC1-F6FD-F9C27885EA16}"/>
            </a:ext>
          </a:extLst>
        </p:cNvPr>
        <p:cNvGrpSpPr/>
        <p:nvPr/>
      </p:nvGrpSpPr>
      <p:grpSpPr>
        <a:xfrm>
          <a:off x="0" y="0"/>
          <a:ext cx="0" cy="0"/>
          <a:chOff x="0" y="0"/>
          <a:chExt cx="0" cy="0"/>
        </a:xfrm>
      </p:grpSpPr>
      <p:sp>
        <p:nvSpPr>
          <p:cNvPr id="13" name="标题 1">
            <a:extLst>
              <a:ext uri="{FF2B5EF4-FFF2-40B4-BE49-F238E27FC236}">
                <a16:creationId xmlns:a16="http://schemas.microsoft.com/office/drawing/2014/main" id="{56E73477-D5D4-684D-71C8-76CA45A6F13C}"/>
              </a:ext>
            </a:extLst>
          </p:cNvPr>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a:extLst>
              <a:ext uri="{FF2B5EF4-FFF2-40B4-BE49-F238E27FC236}">
                <a16:creationId xmlns:a16="http://schemas.microsoft.com/office/drawing/2014/main" id="{F7B973EA-FB21-984E-32DB-8FDE1719A8F9}"/>
              </a:ext>
            </a:extLst>
          </p:cNvPr>
          <p:cNvSpPr txBox="1"/>
          <p:nvPr/>
        </p:nvSpPr>
        <p:spPr>
          <a:xfrm>
            <a:off x="583364" y="1003867"/>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违反教学纪律</a:t>
            </a:r>
          </a:p>
        </p:txBody>
      </p:sp>
      <p:sp>
        <p:nvSpPr>
          <p:cNvPr id="5" name="文本框 4">
            <a:extLst>
              <a:ext uri="{FF2B5EF4-FFF2-40B4-BE49-F238E27FC236}">
                <a16:creationId xmlns:a16="http://schemas.microsoft.com/office/drawing/2014/main" id="{D3B5D59B-1F3F-09CE-BE79-82A3983361E0}"/>
              </a:ext>
            </a:extLst>
          </p:cNvPr>
          <p:cNvSpPr txBox="1"/>
          <p:nvPr/>
        </p:nvSpPr>
        <p:spPr>
          <a:xfrm>
            <a:off x="496656" y="1739876"/>
            <a:ext cx="11369548" cy="923330"/>
          </a:xfrm>
          <a:prstGeom prst="rect">
            <a:avLst/>
          </a:prstGeom>
          <a:noFill/>
        </p:spPr>
        <p:txBody>
          <a:bodyPr wrap="square">
            <a:spAutoFit/>
          </a:bodyPr>
          <a:lstStyle/>
          <a:p>
            <a:pPr indent="457200" algn="just" fontAlgn="t">
              <a:lnSpc>
                <a:spcPct val="150000"/>
              </a:lnSpc>
            </a:pPr>
            <a:r>
              <a:rPr lang="en-US" altLang="zh-CN" dirty="0">
                <a:solidFill>
                  <a:prstClr val="black"/>
                </a:solidFill>
                <a:latin typeface="楷体" panose="02010609060101010101" pitchFamily="49" charset="-122"/>
                <a:ea typeface="楷体" panose="02010609060101010101" pitchFamily="49" charset="-122"/>
              </a:rPr>
              <a:t>2018</a:t>
            </a:r>
            <a:r>
              <a:rPr lang="zh-CN" altLang="en-US"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9</a:t>
            </a:r>
            <a:r>
              <a:rPr lang="zh-CN" altLang="en-US" dirty="0">
                <a:solidFill>
                  <a:prstClr val="black"/>
                </a:solidFill>
                <a:latin typeface="楷体" panose="02010609060101010101" pitchFamily="49" charset="-122"/>
                <a:ea typeface="楷体" panose="02010609060101010101" pitchFamily="49" charset="-122"/>
              </a:rPr>
              <a:t>月至</a:t>
            </a:r>
            <a:r>
              <a:rPr lang="en-US" altLang="zh-CN" dirty="0">
                <a:solidFill>
                  <a:prstClr val="black"/>
                </a:solidFill>
                <a:latin typeface="楷体" panose="02010609060101010101" pitchFamily="49" charset="-122"/>
                <a:ea typeface="楷体" panose="02010609060101010101" pitchFamily="49" charset="-122"/>
              </a:rPr>
              <a:t>2019</a:t>
            </a:r>
            <a:r>
              <a:rPr lang="zh-CN" altLang="en-US"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10</a:t>
            </a:r>
            <a:r>
              <a:rPr lang="zh-CN" altLang="en-US" dirty="0">
                <a:solidFill>
                  <a:prstClr val="black"/>
                </a:solidFill>
                <a:latin typeface="楷体" panose="02010609060101010101" pitchFamily="49" charset="-122"/>
                <a:ea typeface="楷体" panose="02010609060101010101" pitchFamily="49" charset="-122"/>
              </a:rPr>
              <a:t>月间，郑州大学某外籍教师教学态度不端正、教学方法不严谨、教学效果差，多次违反教学纪律，与学生言谈粗鄙，言语有失教师身份，给学生造成不良影响。</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6" name="灯片编号占位符 131">
            <a:extLst>
              <a:ext uri="{FF2B5EF4-FFF2-40B4-BE49-F238E27FC236}">
                <a16:creationId xmlns:a16="http://schemas.microsoft.com/office/drawing/2014/main" id="{44378B67-EB05-8DF5-68EC-6553B5B050A0}"/>
              </a:ext>
            </a:extLst>
          </p:cNvPr>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24</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a:extLst>
              <a:ext uri="{FF2B5EF4-FFF2-40B4-BE49-F238E27FC236}">
                <a16:creationId xmlns:a16="http://schemas.microsoft.com/office/drawing/2014/main" id="{50365B19-82D2-F1FD-EC36-B6A8EE0122F8}"/>
              </a:ext>
            </a:extLst>
          </p:cNvPr>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12" name="文本框 11">
            <a:extLst>
              <a:ext uri="{FF2B5EF4-FFF2-40B4-BE49-F238E27FC236}">
                <a16:creationId xmlns:a16="http://schemas.microsoft.com/office/drawing/2014/main" id="{AB7BE93F-9628-EE4F-6C9E-8C9187A45C24}"/>
              </a:ext>
            </a:extLst>
          </p:cNvPr>
          <p:cNvSpPr txBox="1"/>
          <p:nvPr/>
        </p:nvSpPr>
        <p:spPr>
          <a:xfrm>
            <a:off x="4805465" y="6255502"/>
            <a:ext cx="7181598"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来源：教育部</a:t>
            </a:r>
            <a:r>
              <a:rPr lang="en-US" altLang="zh-CN" sz="1200" dirty="0">
                <a:latin typeface="微软雅黑" panose="020B0503020204020204" pitchFamily="34" charset="-122"/>
                <a:ea typeface="微软雅黑" panose="020B0503020204020204" pitchFamily="34" charset="-122"/>
              </a:rPr>
              <a:t>http://www.moe.gov.cn/jyb_xwfb/gzdt_gzdt/s5987/201912/t20191205_410994.html</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id="{94095344-A471-EB0E-115D-120C3EDD9B29}"/>
              </a:ext>
            </a:extLst>
          </p:cNvPr>
          <p:cNvCxnSpPr/>
          <p:nvPr/>
        </p:nvCxnSpPr>
        <p:spPr>
          <a:xfrm>
            <a:off x="433265" y="3087367"/>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19">
            <a:extLst>
              <a:ext uri="{FF2B5EF4-FFF2-40B4-BE49-F238E27FC236}">
                <a16:creationId xmlns:a16="http://schemas.microsoft.com/office/drawing/2014/main" id="{2C272F7D-C50F-83E2-7F3C-400FEF2DC629}"/>
              </a:ext>
            </a:extLst>
          </p:cNvPr>
          <p:cNvSpPr txBox="1"/>
          <p:nvPr/>
        </p:nvSpPr>
        <p:spPr>
          <a:xfrm>
            <a:off x="583364" y="345121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8" name="文本框 17">
            <a:extLst>
              <a:ext uri="{FF2B5EF4-FFF2-40B4-BE49-F238E27FC236}">
                <a16:creationId xmlns:a16="http://schemas.microsoft.com/office/drawing/2014/main" id="{9C76D689-9302-B88B-A589-ED94D5519D07}"/>
              </a:ext>
            </a:extLst>
          </p:cNvPr>
          <p:cNvSpPr txBox="1"/>
          <p:nvPr/>
        </p:nvSpPr>
        <p:spPr>
          <a:xfrm>
            <a:off x="468179" y="4725291"/>
            <a:ext cx="11426503" cy="923330"/>
          </a:xfrm>
          <a:prstGeom prst="rect">
            <a:avLst/>
          </a:prstGeom>
          <a:noFill/>
        </p:spPr>
        <p:txBody>
          <a:bodyPr wrap="square">
            <a:sp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根据学校外籍教师管理办法，解除与该名外籍教师劳动聘用关系，注销其外国人来华工作证，并办理居留许可注销手续，限期离境。</a:t>
            </a:r>
          </a:p>
        </p:txBody>
      </p:sp>
      <p:sp>
        <p:nvSpPr>
          <p:cNvPr id="11" name="矩形: 圆角 8">
            <a:extLst>
              <a:ext uri="{FF2B5EF4-FFF2-40B4-BE49-F238E27FC236}">
                <a16:creationId xmlns:a16="http://schemas.microsoft.com/office/drawing/2014/main" id="{0F92234B-FECB-6C4A-885A-44F9BEBBC843}"/>
              </a:ext>
            </a:extLst>
          </p:cNvPr>
          <p:cNvSpPr/>
          <p:nvPr/>
        </p:nvSpPr>
        <p:spPr>
          <a:xfrm>
            <a:off x="1231563" y="4023929"/>
            <a:ext cx="2544909"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外籍教师管理办法</a:t>
            </a:r>
          </a:p>
        </p:txBody>
      </p:sp>
    </p:spTree>
    <p:extLst>
      <p:ext uri="{BB962C8B-B14F-4D97-AF65-F5344CB8AC3E}">
        <p14:creationId xmlns:p14="http://schemas.microsoft.com/office/powerpoint/2010/main" val="9784223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3</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2248808" y="3543307"/>
            <a:ext cx="7694384" cy="707886"/>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东北大学师德考核实施办法解读</a:t>
            </a:r>
          </a:p>
        </p:txBody>
      </p:sp>
      <p:grpSp>
        <p:nvGrpSpPr>
          <p:cNvPr id="8" name="组合 7"/>
          <p:cNvGrpSpPr/>
          <p:nvPr/>
        </p:nvGrpSpPr>
        <p:grpSpPr>
          <a:xfrm>
            <a:off x="3858178" y="2378414"/>
            <a:ext cx="4548517" cy="830997"/>
            <a:chOff x="6868264" y="4262632"/>
            <a:chExt cx="4379760" cy="1036082"/>
          </a:xfrm>
        </p:grpSpPr>
        <p:sp>
          <p:nvSpPr>
            <p:cNvPr id="9" name="圆角矩形 8"/>
            <p:cNvSpPr/>
            <p:nvPr/>
          </p:nvSpPr>
          <p:spPr>
            <a:xfrm>
              <a:off x="6868264" y="4392274"/>
              <a:ext cx="344083" cy="887896"/>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grpSp>
          <p:nvGrpSpPr>
            <p:cNvPr id="10" name="组合 9"/>
            <p:cNvGrpSpPr/>
            <p:nvPr/>
          </p:nvGrpSpPr>
          <p:grpSpPr>
            <a:xfrm>
              <a:off x="7657159" y="4387834"/>
              <a:ext cx="3590865" cy="887897"/>
              <a:chOff x="5984222" y="2157918"/>
              <a:chExt cx="3590865" cy="887897"/>
            </a:xfrm>
          </p:grpSpPr>
          <p:sp>
            <p:nvSpPr>
              <p:cNvPr id="12" name="圆角矩形 11"/>
              <p:cNvSpPr/>
              <p:nvPr/>
            </p:nvSpPr>
            <p:spPr>
              <a:xfrm>
                <a:off x="5984222" y="2157918"/>
                <a:ext cx="3590865" cy="887897"/>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sp>
            <p:nvSpPr>
              <p:cNvPr id="13" name="TextBox 9"/>
              <p:cNvSpPr txBox="1"/>
              <p:nvPr/>
            </p:nvSpPr>
            <p:spPr>
              <a:xfrm>
                <a:off x="6022458" y="2196099"/>
                <a:ext cx="3504905" cy="729094"/>
              </a:xfrm>
              <a:prstGeom prst="rect">
                <a:avLst/>
              </a:prstGeom>
              <a:noFill/>
              <a:ln>
                <a:noFill/>
              </a:ln>
            </p:spPr>
            <p:txBody>
              <a:bodyPr wrap="square" rtlCol="0">
                <a:spAutoFit/>
              </a:bodyPr>
              <a:lstStyle/>
              <a:p>
                <a:pPr algn="ctr"/>
                <a:r>
                  <a:rPr lang="zh-CN" altLang="en-US" sz="3200" b="1" spc="300" dirty="0">
                    <a:solidFill>
                      <a:schemeClr val="bg1"/>
                    </a:solidFill>
                    <a:latin typeface="楷体" panose="02010609060101010101" pitchFamily="49" charset="-122"/>
                    <a:ea typeface="楷体" panose="02010609060101010101" pitchFamily="49" charset="-122"/>
                  </a:rPr>
                  <a:t>师 德 引 领</a:t>
                </a:r>
              </a:p>
            </p:txBody>
          </p:sp>
        </p:grpSp>
        <p:sp>
          <p:nvSpPr>
            <p:cNvPr id="11" name="TextBox 9"/>
            <p:cNvSpPr txBox="1"/>
            <p:nvPr/>
          </p:nvSpPr>
          <p:spPr>
            <a:xfrm>
              <a:off x="7256586" y="4262632"/>
              <a:ext cx="376175" cy="1036082"/>
            </a:xfrm>
            <a:prstGeom prst="rect">
              <a:avLst/>
            </a:prstGeom>
            <a:noFill/>
            <a:ln>
              <a:noFill/>
            </a:ln>
          </p:spPr>
          <p:txBody>
            <a:bodyPr wrap="square" rtlCol="0">
              <a:spAutoFit/>
            </a:bodyPr>
            <a:lstStyle/>
            <a:p>
              <a:pPr algn="ctr"/>
              <a:r>
                <a:rPr lang="en-US" altLang="zh-CN" sz="4800" spc="300" dirty="0">
                  <a:solidFill>
                    <a:srgbClr val="990000"/>
                  </a:solidFill>
                  <a:latin typeface="黑体" panose="02010609060101010101" pitchFamily="49" charset="-122"/>
                  <a:ea typeface="黑体" panose="02010609060101010101" pitchFamily="49" charset="-122"/>
                </a:rPr>
                <a:t>1</a:t>
              </a:r>
              <a:endParaRPr lang="zh-CN" altLang="en-US" sz="4800" spc="300" dirty="0">
                <a:solidFill>
                  <a:srgbClr val="990000"/>
                </a:solidFill>
                <a:latin typeface="黑体" panose="02010609060101010101" pitchFamily="49" charset="-122"/>
                <a:ea typeface="黑体" panose="02010609060101010101" pitchFamily="49" charset="-122"/>
              </a:endParaRPr>
            </a:p>
          </p:txBody>
        </p:sp>
      </p:grpSp>
      <p:sp>
        <p:nvSpPr>
          <p:cNvPr id="14"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74095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4</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grpSp>
        <p:nvGrpSpPr>
          <p:cNvPr id="9" name="组合 8"/>
          <p:cNvGrpSpPr/>
          <p:nvPr/>
        </p:nvGrpSpPr>
        <p:grpSpPr>
          <a:xfrm>
            <a:off x="324178" y="1873030"/>
            <a:ext cx="6387107" cy="4156499"/>
            <a:chOff x="1042715" y="1448673"/>
            <a:chExt cx="7908424" cy="4886633"/>
          </a:xfrm>
        </p:grpSpPr>
        <p:pic>
          <p:nvPicPr>
            <p:cNvPr id="11" name="图片 10"/>
            <p:cNvPicPr>
              <a:picLocks noChangeAspect="1"/>
            </p:cNvPicPr>
            <p:nvPr/>
          </p:nvPicPr>
          <p:blipFill>
            <a:blip r:embed="rId2"/>
            <a:stretch>
              <a:fillRect/>
            </a:stretch>
          </p:blipFill>
          <p:spPr>
            <a:xfrm>
              <a:off x="1042715" y="1448673"/>
              <a:ext cx="3396524" cy="4825609"/>
            </a:xfrm>
            <a:prstGeom prst="rect">
              <a:avLst/>
            </a:prstGeom>
            <a:ln>
              <a:solidFill>
                <a:schemeClr val="bg1"/>
              </a:solidFill>
            </a:ln>
            <a:effectLst>
              <a:outerShdw blurRad="50800" dist="38100" dir="2700000" algn="tl" rotWithShape="0">
                <a:prstClr val="black">
                  <a:alpha val="40000"/>
                </a:prstClr>
              </a:outerShdw>
            </a:effectLst>
          </p:spPr>
        </p:pic>
        <p:grpSp>
          <p:nvGrpSpPr>
            <p:cNvPr id="12" name="组合 11"/>
            <p:cNvGrpSpPr/>
            <p:nvPr/>
          </p:nvGrpSpPr>
          <p:grpSpPr>
            <a:xfrm>
              <a:off x="5174566" y="1453149"/>
              <a:ext cx="3776573" cy="4882157"/>
              <a:chOff x="4717371" y="1453150"/>
              <a:chExt cx="2285145" cy="4138952"/>
            </a:xfrm>
          </p:grpSpPr>
          <p:sp>
            <p:nvSpPr>
              <p:cNvPr id="14" name="圆角矩形 13"/>
              <p:cNvSpPr/>
              <p:nvPr/>
            </p:nvSpPr>
            <p:spPr>
              <a:xfrm>
                <a:off x="4717371" y="1453150"/>
                <a:ext cx="2022858" cy="381476"/>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000" spc="300" dirty="0">
                    <a:solidFill>
                      <a:schemeClr val="bg1"/>
                    </a:solidFill>
                    <a:latin typeface="汉仪粗宋简" panose="02010609000101010101" pitchFamily="49" charset="-122"/>
                    <a:ea typeface="汉仪粗宋简" panose="02010609000101010101" pitchFamily="49" charset="-122"/>
                  </a:rPr>
                  <a:t>总则</a:t>
                </a:r>
              </a:p>
            </p:txBody>
          </p:sp>
          <p:sp>
            <p:nvSpPr>
              <p:cNvPr id="15" name="圆角矩形 14"/>
              <p:cNvSpPr/>
              <p:nvPr/>
            </p:nvSpPr>
            <p:spPr>
              <a:xfrm>
                <a:off x="4717371" y="2069066"/>
                <a:ext cx="2022857" cy="381476"/>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000" spc="300" dirty="0">
                    <a:latin typeface="汉仪粗宋简" panose="02010609000101010101" pitchFamily="49" charset="-122"/>
                    <a:ea typeface="汉仪粗宋简" panose="02010609000101010101" pitchFamily="49" charset="-122"/>
                  </a:rPr>
                  <a:t>组织机构</a:t>
                </a:r>
                <a:endParaRPr lang="zh-CN" altLang="en-US" sz="2000" spc="300" dirty="0">
                  <a:solidFill>
                    <a:schemeClr val="bg1"/>
                  </a:solidFill>
                  <a:latin typeface="汉仪粗宋简" panose="02010609000101010101" pitchFamily="49" charset="-122"/>
                  <a:ea typeface="汉仪粗宋简" panose="02010609000101010101" pitchFamily="49" charset="-122"/>
                </a:endParaRPr>
              </a:p>
            </p:txBody>
          </p:sp>
          <p:sp>
            <p:nvSpPr>
              <p:cNvPr id="17" name="圆角矩形 16"/>
              <p:cNvSpPr/>
              <p:nvPr/>
            </p:nvSpPr>
            <p:spPr>
              <a:xfrm>
                <a:off x="4717371" y="2684982"/>
                <a:ext cx="2022857" cy="381476"/>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000" spc="300" dirty="0">
                    <a:latin typeface="汉仪粗宋简" panose="02010609000101010101" pitchFamily="49" charset="-122"/>
                    <a:ea typeface="汉仪粗宋简" panose="02010609000101010101" pitchFamily="49" charset="-122"/>
                  </a:rPr>
                  <a:t>考核形式与结果</a:t>
                </a:r>
                <a:endParaRPr lang="zh-CN" altLang="en-US" sz="2000" spc="300" dirty="0">
                  <a:solidFill>
                    <a:schemeClr val="bg1"/>
                  </a:solidFill>
                  <a:latin typeface="汉仪粗宋简" panose="02010609000101010101" pitchFamily="49" charset="-122"/>
                  <a:ea typeface="汉仪粗宋简" panose="02010609000101010101" pitchFamily="49" charset="-122"/>
                </a:endParaRPr>
              </a:p>
            </p:txBody>
          </p:sp>
          <p:sp>
            <p:nvSpPr>
              <p:cNvPr id="18" name="圆角矩形 17"/>
              <p:cNvSpPr/>
              <p:nvPr/>
            </p:nvSpPr>
            <p:spPr>
              <a:xfrm>
                <a:off x="4717371" y="3300898"/>
                <a:ext cx="2022857" cy="381476"/>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000" spc="300" dirty="0">
                    <a:latin typeface="汉仪粗宋简" panose="02010609000101010101" pitchFamily="49" charset="-122"/>
                    <a:ea typeface="汉仪粗宋简" panose="02010609000101010101" pitchFamily="49" charset="-122"/>
                  </a:rPr>
                  <a:t>考核结果使用</a:t>
                </a:r>
                <a:endParaRPr lang="zh-CN" altLang="en-US" sz="2000" spc="300" dirty="0">
                  <a:solidFill>
                    <a:schemeClr val="bg1"/>
                  </a:solidFill>
                  <a:latin typeface="汉仪粗宋简" panose="02010609000101010101" pitchFamily="49" charset="-122"/>
                  <a:ea typeface="汉仪粗宋简" panose="02010609000101010101" pitchFamily="49" charset="-122"/>
                </a:endParaRPr>
              </a:p>
            </p:txBody>
          </p:sp>
          <p:sp>
            <p:nvSpPr>
              <p:cNvPr id="19" name="圆角矩形 18"/>
              <p:cNvSpPr/>
              <p:nvPr/>
            </p:nvSpPr>
            <p:spPr>
              <a:xfrm>
                <a:off x="4717371" y="3916813"/>
                <a:ext cx="2022857" cy="381476"/>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000" spc="300" dirty="0">
                    <a:latin typeface="汉仪粗宋简" panose="02010609000101010101" pitchFamily="49" charset="-122"/>
                    <a:ea typeface="汉仪粗宋简" panose="02010609000101010101" pitchFamily="49" charset="-122"/>
                  </a:rPr>
                  <a:t>考核机制</a:t>
                </a:r>
                <a:endParaRPr lang="zh-CN" altLang="en-US" sz="2000" spc="300" dirty="0">
                  <a:solidFill>
                    <a:schemeClr val="bg1"/>
                  </a:solidFill>
                  <a:latin typeface="汉仪粗宋简" panose="02010609000101010101" pitchFamily="49" charset="-122"/>
                  <a:ea typeface="汉仪粗宋简" panose="02010609000101010101" pitchFamily="49" charset="-122"/>
                </a:endParaRPr>
              </a:p>
            </p:txBody>
          </p:sp>
          <p:sp>
            <p:nvSpPr>
              <p:cNvPr id="20" name="圆角矩形 19"/>
              <p:cNvSpPr/>
              <p:nvPr/>
            </p:nvSpPr>
            <p:spPr>
              <a:xfrm>
                <a:off x="4717371" y="4532729"/>
                <a:ext cx="2022857" cy="381476"/>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000" spc="300" dirty="0">
                    <a:latin typeface="汉仪粗宋简" panose="02010609000101010101" pitchFamily="49" charset="-122"/>
                    <a:ea typeface="汉仪粗宋简" panose="02010609000101010101" pitchFamily="49" charset="-122"/>
                  </a:rPr>
                  <a:t>责任与纪律</a:t>
                </a:r>
                <a:endParaRPr lang="zh-CN" altLang="en-US" sz="2000" spc="300" dirty="0">
                  <a:solidFill>
                    <a:schemeClr val="bg1"/>
                  </a:solidFill>
                  <a:latin typeface="汉仪粗宋简" panose="02010609000101010101" pitchFamily="49" charset="-122"/>
                  <a:ea typeface="汉仪粗宋简" panose="02010609000101010101" pitchFamily="49" charset="-122"/>
                </a:endParaRPr>
              </a:p>
            </p:txBody>
          </p:sp>
          <p:sp>
            <p:nvSpPr>
              <p:cNvPr id="21" name="圆角矩形 20"/>
              <p:cNvSpPr/>
              <p:nvPr/>
            </p:nvSpPr>
            <p:spPr>
              <a:xfrm>
                <a:off x="4717371" y="5148643"/>
                <a:ext cx="2022857" cy="381476"/>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000" spc="300" dirty="0">
                    <a:latin typeface="汉仪粗宋简" panose="02010609000101010101" pitchFamily="49" charset="-122"/>
                    <a:ea typeface="汉仪粗宋简" panose="02010609000101010101" pitchFamily="49" charset="-122"/>
                  </a:rPr>
                  <a:t>附  则</a:t>
                </a:r>
                <a:endParaRPr lang="zh-CN" altLang="en-US" sz="2000" spc="300" dirty="0">
                  <a:solidFill>
                    <a:schemeClr val="bg1"/>
                  </a:solidFill>
                  <a:latin typeface="汉仪粗宋简" panose="02010609000101010101" pitchFamily="49" charset="-122"/>
                  <a:ea typeface="汉仪粗宋简" panose="02010609000101010101" pitchFamily="49" charset="-122"/>
                </a:endParaRPr>
              </a:p>
            </p:txBody>
          </p:sp>
          <p:cxnSp>
            <p:nvCxnSpPr>
              <p:cNvPr id="22" name="直接连接符 21"/>
              <p:cNvCxnSpPr/>
              <p:nvPr/>
            </p:nvCxnSpPr>
            <p:spPr>
              <a:xfrm>
                <a:off x="7002516" y="1453150"/>
                <a:ext cx="0" cy="4138952"/>
              </a:xfrm>
              <a:prstGeom prst="line">
                <a:avLst/>
              </a:prstGeom>
              <a:ln w="9525">
                <a:solidFill>
                  <a:srgbClr val="99000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3" name="组合 22"/>
          <p:cNvGrpSpPr/>
          <p:nvPr/>
        </p:nvGrpSpPr>
        <p:grpSpPr>
          <a:xfrm>
            <a:off x="7614994" y="1764842"/>
            <a:ext cx="4577006" cy="3451947"/>
            <a:chOff x="3289665" y="1459458"/>
            <a:chExt cx="5185412" cy="3675810"/>
          </a:xfrm>
        </p:grpSpPr>
        <p:grpSp>
          <p:nvGrpSpPr>
            <p:cNvPr id="24" name="Group 4"/>
            <p:cNvGrpSpPr>
              <a:grpSpLocks noChangeAspect="1"/>
            </p:cNvGrpSpPr>
            <p:nvPr/>
          </p:nvGrpSpPr>
          <p:grpSpPr bwMode="auto">
            <a:xfrm>
              <a:off x="4013632" y="2010446"/>
              <a:ext cx="3198019" cy="3012281"/>
              <a:chOff x="2043" y="813"/>
              <a:chExt cx="3644" cy="3432"/>
            </a:xfrm>
            <a:effectLst>
              <a:outerShdw blurRad="63500" sx="102000" sy="102000" algn="ctr" rotWithShape="0">
                <a:prstClr val="black">
                  <a:alpha val="40000"/>
                </a:prstClr>
              </a:outerShdw>
            </a:effectLst>
          </p:grpSpPr>
          <p:sp>
            <p:nvSpPr>
              <p:cNvPr id="38" name="Freeform 9"/>
              <p:cNvSpPr>
                <a:spLocks noEditPoints="1"/>
              </p:cNvSpPr>
              <p:nvPr/>
            </p:nvSpPr>
            <p:spPr bwMode="auto">
              <a:xfrm>
                <a:off x="2848" y="813"/>
                <a:ext cx="2041" cy="2039"/>
              </a:xfrm>
              <a:custGeom>
                <a:avLst/>
                <a:gdLst>
                  <a:gd name="T0" fmla="*/ 1708 w 1219"/>
                  <a:gd name="T1" fmla="*/ 0 h 1218"/>
                  <a:gd name="T2" fmla="*/ 0 w 1219"/>
                  <a:gd name="T3" fmla="*/ 1708 h 1218"/>
                  <a:gd name="T4" fmla="*/ 1463 w 1219"/>
                  <a:gd name="T5" fmla="*/ 3397 h 1218"/>
                  <a:gd name="T6" fmla="*/ 1708 w 1219"/>
                  <a:gd name="T7" fmla="*/ 3413 h 1218"/>
                  <a:gd name="T8" fmla="*/ 2532 w 1219"/>
                  <a:gd name="T9" fmla="*/ 3202 h 1218"/>
                  <a:gd name="T10" fmla="*/ 2585 w 1219"/>
                  <a:gd name="T11" fmla="*/ 3172 h 1218"/>
                  <a:gd name="T12" fmla="*/ 3292 w 1219"/>
                  <a:gd name="T13" fmla="*/ 2349 h 1218"/>
                  <a:gd name="T14" fmla="*/ 3417 w 1219"/>
                  <a:gd name="T15" fmla="*/ 1708 h 1218"/>
                  <a:gd name="T16" fmla="*/ 1708 w 1219"/>
                  <a:gd name="T17" fmla="*/ 0 h 1218"/>
                  <a:gd name="T18" fmla="*/ 2170 w 1219"/>
                  <a:gd name="T19" fmla="*/ 2573 h 1218"/>
                  <a:gd name="T20" fmla="*/ 1708 w 1219"/>
                  <a:gd name="T21" fmla="*/ 2687 h 1218"/>
                  <a:gd name="T22" fmla="*/ 728 w 1219"/>
                  <a:gd name="T23" fmla="*/ 1708 h 1218"/>
                  <a:gd name="T24" fmla="*/ 1708 w 1219"/>
                  <a:gd name="T25" fmla="*/ 728 h 1218"/>
                  <a:gd name="T26" fmla="*/ 2689 w 1219"/>
                  <a:gd name="T27" fmla="*/ 1708 h 1218"/>
                  <a:gd name="T28" fmla="*/ 2224 w 1219"/>
                  <a:gd name="T29" fmla="*/ 2541 h 1218"/>
                  <a:gd name="T30" fmla="*/ 2170 w 1219"/>
                  <a:gd name="T31" fmla="*/ 2573 h 1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9" h="1218">
                    <a:moveTo>
                      <a:pt x="609" y="0"/>
                    </a:moveTo>
                    <a:cubicBezTo>
                      <a:pt x="273" y="0"/>
                      <a:pt x="0" y="273"/>
                      <a:pt x="0" y="609"/>
                    </a:cubicBezTo>
                    <a:cubicBezTo>
                      <a:pt x="0" y="916"/>
                      <a:pt x="227" y="1169"/>
                      <a:pt x="522" y="1212"/>
                    </a:cubicBezTo>
                    <a:cubicBezTo>
                      <a:pt x="550" y="1216"/>
                      <a:pt x="580" y="1218"/>
                      <a:pt x="609" y="1218"/>
                    </a:cubicBezTo>
                    <a:cubicBezTo>
                      <a:pt x="716" y="1218"/>
                      <a:pt x="816" y="1191"/>
                      <a:pt x="903" y="1143"/>
                    </a:cubicBezTo>
                    <a:cubicBezTo>
                      <a:pt x="909" y="1139"/>
                      <a:pt x="916" y="1136"/>
                      <a:pt x="922" y="1132"/>
                    </a:cubicBezTo>
                    <a:cubicBezTo>
                      <a:pt x="1035" y="1064"/>
                      <a:pt x="1124" y="961"/>
                      <a:pt x="1174" y="838"/>
                    </a:cubicBezTo>
                    <a:cubicBezTo>
                      <a:pt x="1203" y="767"/>
                      <a:pt x="1219" y="690"/>
                      <a:pt x="1219" y="609"/>
                    </a:cubicBezTo>
                    <a:cubicBezTo>
                      <a:pt x="1219" y="273"/>
                      <a:pt x="946" y="0"/>
                      <a:pt x="609" y="0"/>
                    </a:cubicBezTo>
                    <a:close/>
                    <a:moveTo>
                      <a:pt x="774" y="918"/>
                    </a:moveTo>
                    <a:cubicBezTo>
                      <a:pt x="725" y="944"/>
                      <a:pt x="669" y="959"/>
                      <a:pt x="609" y="959"/>
                    </a:cubicBezTo>
                    <a:cubicBezTo>
                      <a:pt x="416" y="959"/>
                      <a:pt x="260" y="802"/>
                      <a:pt x="260" y="609"/>
                    </a:cubicBezTo>
                    <a:cubicBezTo>
                      <a:pt x="260" y="416"/>
                      <a:pt x="416" y="260"/>
                      <a:pt x="609" y="260"/>
                    </a:cubicBezTo>
                    <a:cubicBezTo>
                      <a:pt x="802" y="260"/>
                      <a:pt x="959" y="416"/>
                      <a:pt x="959" y="609"/>
                    </a:cubicBezTo>
                    <a:cubicBezTo>
                      <a:pt x="959" y="735"/>
                      <a:pt x="892" y="845"/>
                      <a:pt x="793" y="907"/>
                    </a:cubicBezTo>
                    <a:cubicBezTo>
                      <a:pt x="787" y="911"/>
                      <a:pt x="780" y="914"/>
                      <a:pt x="774" y="918"/>
                    </a:cubicBezTo>
                    <a:close/>
                  </a:path>
                </a:pathLst>
              </a:custGeom>
              <a:solidFill>
                <a:srgbClr val="BB0000"/>
              </a:solidFill>
              <a:ln w="19050">
                <a:solidFill>
                  <a:schemeClr val="bg1"/>
                </a:solidFill>
                <a:round/>
              </a:ln>
            </p:spPr>
            <p:txBody>
              <a:bodyPr/>
              <a:lstStyle/>
              <a:p>
                <a:endParaRPr lang="zh-CN" altLang="en-US" sz="1015">
                  <a:latin typeface="汉仪粗宋简" panose="02010609000101010101" pitchFamily="49" charset="-122"/>
                  <a:ea typeface="汉仪粗宋简" panose="02010609000101010101" pitchFamily="49" charset="-122"/>
                </a:endParaRPr>
              </a:p>
            </p:txBody>
          </p:sp>
          <p:sp>
            <p:nvSpPr>
              <p:cNvPr id="39" name="Freeform 10"/>
              <p:cNvSpPr>
                <a:spLocks noEditPoints="1"/>
              </p:cNvSpPr>
              <p:nvPr/>
            </p:nvSpPr>
            <p:spPr bwMode="auto">
              <a:xfrm>
                <a:off x="2043" y="2201"/>
                <a:ext cx="2041" cy="2039"/>
              </a:xfrm>
              <a:custGeom>
                <a:avLst/>
                <a:gdLst>
                  <a:gd name="T0" fmla="*/ 1708 w 1219"/>
                  <a:gd name="T1" fmla="*/ 0 h 1218"/>
                  <a:gd name="T2" fmla="*/ 0 w 1219"/>
                  <a:gd name="T3" fmla="*/ 1708 h 1218"/>
                  <a:gd name="T4" fmla="*/ 1708 w 1219"/>
                  <a:gd name="T5" fmla="*/ 3413 h 1218"/>
                  <a:gd name="T6" fmla="*/ 3417 w 1219"/>
                  <a:gd name="T7" fmla="*/ 1708 h 1218"/>
                  <a:gd name="T8" fmla="*/ 1708 w 1219"/>
                  <a:gd name="T9" fmla="*/ 0 h 1218"/>
                  <a:gd name="T10" fmla="*/ 1708 w 1219"/>
                  <a:gd name="T11" fmla="*/ 2687 h 1218"/>
                  <a:gd name="T12" fmla="*/ 728 w 1219"/>
                  <a:gd name="T13" fmla="*/ 1708 h 1218"/>
                  <a:gd name="T14" fmla="*/ 1708 w 1219"/>
                  <a:gd name="T15" fmla="*/ 728 h 1218"/>
                  <a:gd name="T16" fmla="*/ 2689 w 1219"/>
                  <a:gd name="T17" fmla="*/ 1708 h 1218"/>
                  <a:gd name="T18" fmla="*/ 1708 w 1219"/>
                  <a:gd name="T19" fmla="*/ 2687 h 1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9" h="1218">
                    <a:moveTo>
                      <a:pt x="609" y="0"/>
                    </a:moveTo>
                    <a:cubicBezTo>
                      <a:pt x="273" y="0"/>
                      <a:pt x="0" y="273"/>
                      <a:pt x="0" y="609"/>
                    </a:cubicBezTo>
                    <a:cubicBezTo>
                      <a:pt x="0" y="946"/>
                      <a:pt x="273" y="1218"/>
                      <a:pt x="609" y="1218"/>
                    </a:cubicBezTo>
                    <a:cubicBezTo>
                      <a:pt x="946" y="1218"/>
                      <a:pt x="1219" y="946"/>
                      <a:pt x="1219" y="609"/>
                    </a:cubicBezTo>
                    <a:cubicBezTo>
                      <a:pt x="1219" y="273"/>
                      <a:pt x="946" y="0"/>
                      <a:pt x="609" y="0"/>
                    </a:cubicBezTo>
                    <a:close/>
                    <a:moveTo>
                      <a:pt x="609" y="959"/>
                    </a:moveTo>
                    <a:cubicBezTo>
                      <a:pt x="416" y="959"/>
                      <a:pt x="260" y="802"/>
                      <a:pt x="260" y="609"/>
                    </a:cubicBezTo>
                    <a:cubicBezTo>
                      <a:pt x="260" y="416"/>
                      <a:pt x="416" y="260"/>
                      <a:pt x="609" y="260"/>
                    </a:cubicBezTo>
                    <a:cubicBezTo>
                      <a:pt x="802" y="260"/>
                      <a:pt x="959" y="416"/>
                      <a:pt x="959" y="609"/>
                    </a:cubicBezTo>
                    <a:cubicBezTo>
                      <a:pt x="959" y="802"/>
                      <a:pt x="802" y="959"/>
                      <a:pt x="609" y="959"/>
                    </a:cubicBezTo>
                    <a:close/>
                  </a:path>
                </a:pathLst>
              </a:custGeom>
              <a:solidFill>
                <a:schemeClr val="bg1">
                  <a:lumMod val="75000"/>
                </a:schemeClr>
              </a:solidFill>
              <a:ln w="19050">
                <a:solidFill>
                  <a:schemeClr val="bg1"/>
                </a:solidFill>
                <a:round/>
              </a:ln>
            </p:spPr>
            <p:txBody>
              <a:bodyPr/>
              <a:lstStyle/>
              <a:p>
                <a:endParaRPr lang="zh-CN" altLang="en-US" sz="1015">
                  <a:latin typeface="汉仪粗宋简" panose="02010609000101010101" pitchFamily="49" charset="-122"/>
                  <a:ea typeface="汉仪粗宋简" panose="02010609000101010101" pitchFamily="49" charset="-122"/>
                </a:endParaRPr>
              </a:p>
            </p:txBody>
          </p:sp>
          <p:sp>
            <p:nvSpPr>
              <p:cNvPr id="40" name="Freeform 11"/>
              <p:cNvSpPr/>
              <p:nvPr/>
            </p:nvSpPr>
            <p:spPr bwMode="auto">
              <a:xfrm>
                <a:off x="3647" y="2216"/>
                <a:ext cx="2040" cy="2029"/>
              </a:xfrm>
              <a:custGeom>
                <a:avLst/>
                <a:gdLst>
                  <a:gd name="T0" fmla="*/ 697 w 1219"/>
                  <a:gd name="T1" fmla="*/ 0 h 1212"/>
                  <a:gd name="T2" fmla="*/ 445 w 1219"/>
                  <a:gd name="T3" fmla="*/ 294 h 1212"/>
                  <a:gd name="T4" fmla="*/ 609 w 1219"/>
                  <a:gd name="T5" fmla="*/ 253 h 1212"/>
                  <a:gd name="T6" fmla="*/ 959 w 1219"/>
                  <a:gd name="T7" fmla="*/ 603 h 1212"/>
                  <a:gd name="T8" fmla="*/ 609 w 1219"/>
                  <a:gd name="T9" fmla="*/ 952 h 1212"/>
                  <a:gd name="T10" fmla="*/ 260 w 1219"/>
                  <a:gd name="T11" fmla="*/ 603 h 1212"/>
                  <a:gd name="T12" fmla="*/ 260 w 1219"/>
                  <a:gd name="T13" fmla="*/ 600 h 1212"/>
                  <a:gd name="T14" fmla="*/ 0 w 1219"/>
                  <a:gd name="T15" fmla="*/ 600 h 1212"/>
                  <a:gd name="T16" fmla="*/ 0 w 1219"/>
                  <a:gd name="T17" fmla="*/ 603 h 1212"/>
                  <a:gd name="T18" fmla="*/ 609 w 1219"/>
                  <a:gd name="T19" fmla="*/ 1212 h 1212"/>
                  <a:gd name="T20" fmla="*/ 1219 w 1219"/>
                  <a:gd name="T21" fmla="*/ 603 h 1212"/>
                  <a:gd name="T22" fmla="*/ 697 w 1219"/>
                  <a:gd name="T23"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9" h="1212">
                    <a:moveTo>
                      <a:pt x="697" y="0"/>
                    </a:moveTo>
                    <a:cubicBezTo>
                      <a:pt x="647" y="123"/>
                      <a:pt x="558" y="226"/>
                      <a:pt x="445" y="294"/>
                    </a:cubicBezTo>
                    <a:cubicBezTo>
                      <a:pt x="494" y="268"/>
                      <a:pt x="550" y="253"/>
                      <a:pt x="609" y="253"/>
                    </a:cubicBezTo>
                    <a:cubicBezTo>
                      <a:pt x="803" y="253"/>
                      <a:pt x="959" y="410"/>
                      <a:pt x="959" y="603"/>
                    </a:cubicBezTo>
                    <a:cubicBezTo>
                      <a:pt x="959" y="796"/>
                      <a:pt x="803" y="952"/>
                      <a:pt x="609" y="952"/>
                    </a:cubicBezTo>
                    <a:cubicBezTo>
                      <a:pt x="416" y="952"/>
                      <a:pt x="260" y="796"/>
                      <a:pt x="260" y="603"/>
                    </a:cubicBezTo>
                    <a:cubicBezTo>
                      <a:pt x="260" y="602"/>
                      <a:pt x="260" y="601"/>
                      <a:pt x="260" y="600"/>
                    </a:cubicBezTo>
                    <a:cubicBezTo>
                      <a:pt x="0" y="600"/>
                      <a:pt x="0" y="600"/>
                      <a:pt x="0" y="600"/>
                    </a:cubicBezTo>
                    <a:cubicBezTo>
                      <a:pt x="0" y="601"/>
                      <a:pt x="0" y="602"/>
                      <a:pt x="0" y="603"/>
                    </a:cubicBezTo>
                    <a:cubicBezTo>
                      <a:pt x="0" y="939"/>
                      <a:pt x="273" y="1212"/>
                      <a:pt x="609" y="1212"/>
                    </a:cubicBezTo>
                    <a:cubicBezTo>
                      <a:pt x="946" y="1212"/>
                      <a:pt x="1219" y="939"/>
                      <a:pt x="1219" y="603"/>
                    </a:cubicBezTo>
                    <a:cubicBezTo>
                      <a:pt x="1219" y="296"/>
                      <a:pt x="992" y="42"/>
                      <a:pt x="697" y="0"/>
                    </a:cubicBezTo>
                    <a:close/>
                  </a:path>
                </a:pathLst>
              </a:custGeom>
              <a:solidFill>
                <a:srgbClr val="DFB57F"/>
              </a:solidFill>
              <a:ln w="19050">
                <a:solidFill>
                  <a:schemeClr val="bg1"/>
                </a:solidFill>
                <a:round/>
              </a:ln>
            </p:spPr>
            <p:txBody>
              <a:bodyPr/>
              <a:lstStyle/>
              <a:p>
                <a:pPr>
                  <a:defRPr/>
                </a:pPr>
                <a:endParaRPr lang="en-US" sz="1015">
                  <a:latin typeface="汉仪粗宋简" panose="02010609000101010101" pitchFamily="49" charset="-122"/>
                  <a:ea typeface="汉仪粗宋简" panose="02010609000101010101" pitchFamily="49" charset="-122"/>
                </a:endParaRPr>
              </a:p>
            </p:txBody>
          </p:sp>
        </p:grpSp>
        <p:sp>
          <p:nvSpPr>
            <p:cNvPr id="25" name="Text Box 16"/>
            <p:cNvSpPr txBox="1">
              <a:spLocks noChangeArrowheads="1"/>
            </p:cNvSpPr>
            <p:nvPr/>
          </p:nvSpPr>
          <p:spPr bwMode="gray">
            <a:xfrm>
              <a:off x="5753652" y="1459458"/>
              <a:ext cx="2721425" cy="5899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dirty="0">
                  <a:latin typeface="汉仪粗宋简" panose="02010609000101010101" pitchFamily="49" charset="-122"/>
                  <a:ea typeface="汉仪粗宋简" panose="02010609000101010101" pitchFamily="49" charset="-122"/>
                </a:rPr>
                <a:t>反映考核年度职业行为情况</a:t>
              </a:r>
              <a:endParaRPr lang="en-US" altLang="zh-CN" sz="1400" dirty="0">
                <a:latin typeface="汉仪粗宋简" panose="02010609000101010101" pitchFamily="49" charset="-122"/>
                <a:ea typeface="汉仪粗宋简" panose="02010609000101010101" pitchFamily="49" charset="-122"/>
              </a:endParaRPr>
            </a:p>
            <a:p>
              <a:pPr algn="ctr"/>
              <a:r>
                <a:rPr lang="zh-CN" altLang="en-US" sz="1600" dirty="0">
                  <a:solidFill>
                    <a:srgbClr val="BB0000"/>
                  </a:solidFill>
                  <a:latin typeface="汉仪粗宋简" panose="02010609000101010101" pitchFamily="49" charset="-122"/>
                  <a:ea typeface="汉仪粗宋简" panose="02010609000101010101" pitchFamily="49" charset="-122"/>
                </a:rPr>
                <a:t>阶段性考核</a:t>
              </a:r>
              <a:endParaRPr lang="en-US" altLang="zh-CN" sz="1600" dirty="0">
                <a:solidFill>
                  <a:srgbClr val="BB0000"/>
                </a:solidFill>
                <a:latin typeface="汉仪粗宋简" panose="02010609000101010101" pitchFamily="49" charset="-122"/>
                <a:ea typeface="汉仪粗宋简" panose="02010609000101010101" pitchFamily="49" charset="-122"/>
              </a:endParaRPr>
            </a:p>
          </p:txBody>
        </p:sp>
        <p:sp>
          <p:nvSpPr>
            <p:cNvPr id="26" name="Text Box 16"/>
            <p:cNvSpPr txBox="1">
              <a:spLocks noChangeArrowheads="1"/>
            </p:cNvSpPr>
            <p:nvPr/>
          </p:nvSpPr>
          <p:spPr bwMode="gray">
            <a:xfrm>
              <a:off x="4997332" y="2522880"/>
              <a:ext cx="1197164" cy="65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700" dirty="0">
                  <a:latin typeface="汉仪粗宋简" panose="02010609000101010101" pitchFamily="49" charset="-122"/>
                  <a:ea typeface="汉仪粗宋简" panose="02010609000101010101" pitchFamily="49" charset="-122"/>
                </a:rPr>
                <a:t>师德</a:t>
              </a:r>
              <a:endParaRPr lang="en-US" altLang="zh-CN" sz="1700" dirty="0">
                <a:latin typeface="汉仪粗宋简" panose="02010609000101010101" pitchFamily="49" charset="-122"/>
                <a:ea typeface="汉仪粗宋简" panose="02010609000101010101" pitchFamily="49" charset="-122"/>
              </a:endParaRPr>
            </a:p>
            <a:p>
              <a:pPr algn="ctr"/>
              <a:r>
                <a:rPr lang="zh-CN" altLang="en-US" sz="1700" dirty="0">
                  <a:latin typeface="汉仪粗宋简" panose="02010609000101010101" pitchFamily="49" charset="-122"/>
                  <a:ea typeface="汉仪粗宋简" panose="02010609000101010101" pitchFamily="49" charset="-122"/>
                </a:rPr>
                <a:t>年度考核</a:t>
              </a:r>
              <a:endParaRPr lang="en-US" altLang="zh-CN" sz="1700" dirty="0">
                <a:latin typeface="汉仪粗宋简" panose="02010609000101010101" pitchFamily="49" charset="-122"/>
                <a:ea typeface="汉仪粗宋简" panose="02010609000101010101" pitchFamily="49" charset="-122"/>
              </a:endParaRPr>
            </a:p>
          </p:txBody>
        </p:sp>
        <p:sp>
          <p:nvSpPr>
            <p:cNvPr id="27" name="Text Box 16"/>
            <p:cNvSpPr txBox="1">
              <a:spLocks noChangeArrowheads="1"/>
            </p:cNvSpPr>
            <p:nvPr/>
          </p:nvSpPr>
          <p:spPr bwMode="gray">
            <a:xfrm>
              <a:off x="4292541" y="3769630"/>
              <a:ext cx="1197164" cy="65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700" dirty="0">
                  <a:latin typeface="汉仪粗宋简" panose="02010609000101010101" pitchFamily="49" charset="-122"/>
                  <a:ea typeface="汉仪粗宋简" panose="02010609000101010101" pitchFamily="49" charset="-122"/>
                </a:rPr>
                <a:t>师德</a:t>
              </a:r>
              <a:endParaRPr lang="en-US" altLang="zh-CN" sz="1700" dirty="0">
                <a:latin typeface="汉仪粗宋简" panose="02010609000101010101" pitchFamily="49" charset="-122"/>
                <a:ea typeface="汉仪粗宋简" panose="02010609000101010101" pitchFamily="49" charset="-122"/>
              </a:endParaRPr>
            </a:p>
            <a:p>
              <a:pPr algn="ctr"/>
              <a:r>
                <a:rPr lang="zh-CN" altLang="en-US" sz="1700" dirty="0">
                  <a:latin typeface="汉仪粗宋简" panose="02010609000101010101" pitchFamily="49" charset="-122"/>
                  <a:ea typeface="汉仪粗宋简" panose="02010609000101010101" pitchFamily="49" charset="-122"/>
                </a:rPr>
                <a:t>聘期考核</a:t>
              </a:r>
              <a:endParaRPr lang="en-US" altLang="zh-CN" sz="1700" dirty="0">
                <a:latin typeface="汉仪粗宋简" panose="02010609000101010101" pitchFamily="49" charset="-122"/>
                <a:ea typeface="汉仪粗宋简" panose="02010609000101010101" pitchFamily="49" charset="-122"/>
              </a:endParaRPr>
            </a:p>
          </p:txBody>
        </p:sp>
        <p:sp>
          <p:nvSpPr>
            <p:cNvPr id="28" name="Text Box 16"/>
            <p:cNvSpPr txBox="1">
              <a:spLocks noChangeArrowheads="1"/>
            </p:cNvSpPr>
            <p:nvPr/>
          </p:nvSpPr>
          <p:spPr bwMode="gray">
            <a:xfrm>
              <a:off x="5731555" y="3640692"/>
              <a:ext cx="1197164" cy="934048"/>
            </a:xfrm>
            <a:prstGeom prst="rect">
              <a:avLst/>
            </a:prstGeom>
            <a:noFill/>
            <a:ln>
              <a:noFill/>
            </a:ln>
            <a:effectLst>
              <a:outerShdw dist="25400" dir="5400000" sx="2000" sy="2000" algn="ctr" rotWithShape="0">
                <a:schemeClr val="tx1">
                  <a:alpha val="43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700" dirty="0">
                  <a:latin typeface="汉仪粗宋简" panose="02010609000101010101" pitchFamily="49" charset="-122"/>
                  <a:ea typeface="汉仪粗宋简" panose="02010609000101010101" pitchFamily="49" charset="-122"/>
                </a:rPr>
                <a:t>师德</a:t>
              </a:r>
              <a:endParaRPr lang="en-US" altLang="zh-CN" sz="1700" dirty="0">
                <a:latin typeface="汉仪粗宋简" panose="02010609000101010101" pitchFamily="49" charset="-122"/>
                <a:ea typeface="汉仪粗宋简" panose="02010609000101010101" pitchFamily="49" charset="-122"/>
              </a:endParaRPr>
            </a:p>
            <a:p>
              <a:pPr algn="ctr"/>
              <a:r>
                <a:rPr lang="zh-CN" altLang="en-US" sz="1700" dirty="0">
                  <a:latin typeface="汉仪粗宋简" panose="02010609000101010101" pitchFamily="49" charset="-122"/>
                  <a:ea typeface="汉仪粗宋简" panose="02010609000101010101" pitchFamily="49" charset="-122"/>
                </a:rPr>
                <a:t>关键节点</a:t>
              </a:r>
              <a:endParaRPr lang="en-US" altLang="zh-CN" sz="1700" dirty="0">
                <a:latin typeface="汉仪粗宋简" panose="02010609000101010101" pitchFamily="49" charset="-122"/>
                <a:ea typeface="汉仪粗宋简" panose="02010609000101010101" pitchFamily="49" charset="-122"/>
              </a:endParaRPr>
            </a:p>
            <a:p>
              <a:pPr algn="ctr"/>
              <a:r>
                <a:rPr lang="zh-CN" altLang="en-US" sz="1700" dirty="0">
                  <a:latin typeface="汉仪粗宋简" panose="02010609000101010101" pitchFamily="49" charset="-122"/>
                  <a:ea typeface="汉仪粗宋简" panose="02010609000101010101" pitchFamily="49" charset="-122"/>
                </a:rPr>
                <a:t>考核</a:t>
              </a:r>
              <a:endParaRPr lang="en-US" altLang="zh-CN" sz="1700" dirty="0">
                <a:latin typeface="汉仪粗宋简" panose="02010609000101010101" pitchFamily="49" charset="-122"/>
                <a:ea typeface="汉仪粗宋简" panose="02010609000101010101" pitchFamily="49" charset="-122"/>
              </a:endParaRPr>
            </a:p>
          </p:txBody>
        </p:sp>
        <p:grpSp>
          <p:nvGrpSpPr>
            <p:cNvPr id="29" name="组合 28"/>
            <p:cNvGrpSpPr/>
            <p:nvPr/>
          </p:nvGrpSpPr>
          <p:grpSpPr>
            <a:xfrm rot="10800000">
              <a:off x="6374496" y="2075647"/>
              <a:ext cx="861180" cy="558219"/>
              <a:chOff x="1328668" y="776859"/>
              <a:chExt cx="855552" cy="222572"/>
            </a:xfrm>
            <a:effectLst>
              <a:outerShdw blurRad="25400" dist="12700" dir="2700000" algn="tl" rotWithShape="0">
                <a:prstClr val="black">
                  <a:alpha val="40000"/>
                </a:prstClr>
              </a:outerShdw>
            </a:effectLst>
          </p:grpSpPr>
          <p:sp>
            <p:nvSpPr>
              <p:cNvPr id="36" name="Line 422"/>
              <p:cNvSpPr>
                <a:spLocks noChangeShapeType="1"/>
              </p:cNvSpPr>
              <p:nvPr/>
            </p:nvSpPr>
            <p:spPr bwMode="auto">
              <a:xfrm flipV="1">
                <a:off x="1328668" y="777965"/>
                <a:ext cx="305903" cy="221466"/>
              </a:xfrm>
              <a:prstGeom prst="line">
                <a:avLst/>
              </a:prstGeom>
              <a:noFill/>
              <a:ln w="9525" cap="flat">
                <a:solidFill>
                  <a:srgbClr val="BB0000"/>
                </a:solidFill>
                <a:prstDash val="dash"/>
                <a:miter lim="800000"/>
                <a:head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en-US" sz="1350">
                  <a:latin typeface="汉仪粗宋简" panose="02010609000101010101" pitchFamily="49" charset="-122"/>
                  <a:ea typeface="汉仪粗宋简" panose="02010609000101010101" pitchFamily="49" charset="-122"/>
                </a:endParaRPr>
              </a:p>
            </p:txBody>
          </p:sp>
          <p:sp>
            <p:nvSpPr>
              <p:cNvPr id="37" name="Line 422"/>
              <p:cNvSpPr>
                <a:spLocks noChangeShapeType="1"/>
              </p:cNvSpPr>
              <p:nvPr/>
            </p:nvSpPr>
            <p:spPr bwMode="auto">
              <a:xfrm flipV="1">
                <a:off x="1633618" y="776859"/>
                <a:ext cx="550602" cy="0"/>
              </a:xfrm>
              <a:prstGeom prst="line">
                <a:avLst/>
              </a:prstGeom>
              <a:noFill/>
              <a:ln w="9525" cap="flat">
                <a:solidFill>
                  <a:srgbClr val="BB0000"/>
                </a:solidFill>
                <a:prstDash val="dash"/>
                <a:miter lim="800000"/>
                <a:headEnd type="none"/>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en-US" sz="1350">
                  <a:latin typeface="汉仪粗宋简" panose="02010609000101010101" pitchFamily="49" charset="-122"/>
                  <a:ea typeface="汉仪粗宋简" panose="02010609000101010101" pitchFamily="49" charset="-122"/>
                </a:endParaRPr>
              </a:p>
            </p:txBody>
          </p:sp>
        </p:grpSp>
        <p:grpSp>
          <p:nvGrpSpPr>
            <p:cNvPr id="30" name="组合 29"/>
            <p:cNvGrpSpPr/>
            <p:nvPr/>
          </p:nvGrpSpPr>
          <p:grpSpPr>
            <a:xfrm>
              <a:off x="3289665" y="4423095"/>
              <a:ext cx="693523" cy="403804"/>
              <a:chOff x="997485" y="1575242"/>
              <a:chExt cx="855552" cy="222572"/>
            </a:xfrm>
            <a:effectLst>
              <a:outerShdw blurRad="25400" dist="12700" dir="2700000" algn="tl" rotWithShape="0">
                <a:prstClr val="black">
                  <a:alpha val="40000"/>
                </a:prstClr>
              </a:outerShdw>
            </a:effectLst>
          </p:grpSpPr>
          <p:sp>
            <p:nvSpPr>
              <p:cNvPr id="34" name="Line 422"/>
              <p:cNvSpPr>
                <a:spLocks noChangeShapeType="1"/>
              </p:cNvSpPr>
              <p:nvPr/>
            </p:nvSpPr>
            <p:spPr bwMode="auto">
              <a:xfrm flipV="1">
                <a:off x="997485" y="1576348"/>
                <a:ext cx="305903" cy="221466"/>
              </a:xfrm>
              <a:prstGeom prst="line">
                <a:avLst/>
              </a:prstGeom>
              <a:noFill/>
              <a:ln w="9525" cap="flat">
                <a:solidFill>
                  <a:srgbClr val="BFBFBF"/>
                </a:solidFill>
                <a:prstDash val="dash"/>
                <a:miter lim="800000"/>
                <a:head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en-US" sz="1350">
                  <a:latin typeface="汉仪粗宋简" panose="02010609000101010101" pitchFamily="49" charset="-122"/>
                  <a:ea typeface="汉仪粗宋简" panose="02010609000101010101" pitchFamily="49" charset="-122"/>
                </a:endParaRPr>
              </a:p>
            </p:txBody>
          </p:sp>
          <p:sp>
            <p:nvSpPr>
              <p:cNvPr id="35" name="Line 422"/>
              <p:cNvSpPr>
                <a:spLocks noChangeShapeType="1"/>
              </p:cNvSpPr>
              <p:nvPr/>
            </p:nvSpPr>
            <p:spPr bwMode="auto">
              <a:xfrm flipV="1">
                <a:off x="1302436" y="1575242"/>
                <a:ext cx="550601" cy="0"/>
              </a:xfrm>
              <a:prstGeom prst="line">
                <a:avLst/>
              </a:prstGeom>
              <a:noFill/>
              <a:ln w="9525" cap="flat">
                <a:solidFill>
                  <a:srgbClr val="BFBFBF"/>
                </a:solidFill>
                <a:prstDash val="dash"/>
                <a:miter lim="800000"/>
                <a:headEnd type="none"/>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en-US" sz="1350">
                  <a:latin typeface="汉仪粗宋简" panose="02010609000101010101" pitchFamily="49" charset="-122"/>
                  <a:ea typeface="汉仪粗宋简" panose="02010609000101010101" pitchFamily="49" charset="-122"/>
                </a:endParaRPr>
              </a:p>
            </p:txBody>
          </p:sp>
        </p:grpSp>
        <p:grpSp>
          <p:nvGrpSpPr>
            <p:cNvPr id="31" name="组合 30"/>
            <p:cNvGrpSpPr/>
            <p:nvPr/>
          </p:nvGrpSpPr>
          <p:grpSpPr>
            <a:xfrm rot="10800000" flipV="1">
              <a:off x="6931893" y="4825360"/>
              <a:ext cx="621487" cy="309908"/>
              <a:chOff x="1626388" y="1960780"/>
              <a:chExt cx="855551" cy="222572"/>
            </a:xfrm>
            <a:effectLst>
              <a:outerShdw blurRad="25400" dist="12700" dir="2700000" algn="tl" rotWithShape="0">
                <a:prstClr val="black">
                  <a:alpha val="40000"/>
                </a:prstClr>
              </a:outerShdw>
            </a:effectLst>
          </p:grpSpPr>
          <p:sp>
            <p:nvSpPr>
              <p:cNvPr id="32" name="Line 422"/>
              <p:cNvSpPr>
                <a:spLocks noChangeShapeType="1"/>
              </p:cNvSpPr>
              <p:nvPr/>
            </p:nvSpPr>
            <p:spPr bwMode="auto">
              <a:xfrm flipV="1">
                <a:off x="1626388" y="1961886"/>
                <a:ext cx="305903" cy="221466"/>
              </a:xfrm>
              <a:prstGeom prst="line">
                <a:avLst/>
              </a:prstGeom>
              <a:noFill/>
              <a:ln w="9525" cap="flat">
                <a:solidFill>
                  <a:srgbClr val="FFC000"/>
                </a:solidFill>
                <a:prstDash val="dash"/>
                <a:miter lim="800000"/>
                <a:head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en-US" sz="1350">
                  <a:latin typeface="汉仪粗宋简" panose="02010609000101010101" pitchFamily="49" charset="-122"/>
                  <a:ea typeface="汉仪粗宋简" panose="02010609000101010101" pitchFamily="49" charset="-122"/>
                </a:endParaRPr>
              </a:p>
            </p:txBody>
          </p:sp>
          <p:sp>
            <p:nvSpPr>
              <p:cNvPr id="33" name="Line 422"/>
              <p:cNvSpPr>
                <a:spLocks noChangeShapeType="1"/>
              </p:cNvSpPr>
              <p:nvPr/>
            </p:nvSpPr>
            <p:spPr bwMode="auto">
              <a:xfrm flipV="1">
                <a:off x="1931339" y="1960780"/>
                <a:ext cx="550600" cy="0"/>
              </a:xfrm>
              <a:prstGeom prst="line">
                <a:avLst/>
              </a:prstGeom>
              <a:noFill/>
              <a:ln w="9525" cap="flat">
                <a:solidFill>
                  <a:srgbClr val="FFC000"/>
                </a:solidFill>
                <a:prstDash val="dash"/>
                <a:miter lim="800000"/>
                <a:headEnd type="none"/>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en-US" sz="1350">
                  <a:latin typeface="汉仪粗宋简" panose="02010609000101010101" pitchFamily="49" charset="-122"/>
                  <a:ea typeface="汉仪粗宋简" panose="02010609000101010101" pitchFamily="49" charset="-122"/>
                </a:endParaRPr>
              </a:p>
            </p:txBody>
          </p:sp>
        </p:grpSp>
      </p:grpSp>
      <p:sp>
        <p:nvSpPr>
          <p:cNvPr id="41" name="Text Box 16"/>
          <p:cNvSpPr txBox="1">
            <a:spLocks noChangeArrowheads="1"/>
          </p:cNvSpPr>
          <p:nvPr/>
        </p:nvSpPr>
        <p:spPr bwMode="gray">
          <a:xfrm>
            <a:off x="9716518" y="5394321"/>
            <a:ext cx="2402119" cy="55399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dirty="0">
                <a:latin typeface="汉仪粗宋简" panose="02010609000101010101" pitchFamily="49" charset="-122"/>
                <a:ea typeface="汉仪粗宋简" panose="02010609000101010101" pitchFamily="49" charset="-122"/>
              </a:rPr>
              <a:t>在教师发展关键节点实施的</a:t>
            </a:r>
            <a:endParaRPr lang="en-US" altLang="zh-CN" sz="1400" dirty="0">
              <a:latin typeface="汉仪粗宋简" panose="02010609000101010101" pitchFamily="49" charset="-122"/>
              <a:ea typeface="汉仪粗宋简" panose="02010609000101010101" pitchFamily="49" charset="-122"/>
            </a:endParaRPr>
          </a:p>
          <a:p>
            <a:pPr algn="ctr"/>
            <a:r>
              <a:rPr lang="zh-CN" altLang="en-US" sz="1600" dirty="0">
                <a:solidFill>
                  <a:srgbClr val="BB0000"/>
                </a:solidFill>
                <a:latin typeface="汉仪粗宋简" panose="02010609000101010101" pitchFamily="49" charset="-122"/>
                <a:ea typeface="汉仪粗宋简" panose="02010609000101010101" pitchFamily="49" charset="-122"/>
              </a:rPr>
              <a:t>针对性考核</a:t>
            </a:r>
            <a:endParaRPr lang="en-US" altLang="zh-CN" sz="1600" dirty="0">
              <a:solidFill>
                <a:srgbClr val="BB0000"/>
              </a:solidFill>
              <a:latin typeface="汉仪粗宋简" panose="02010609000101010101" pitchFamily="49" charset="-122"/>
              <a:ea typeface="汉仪粗宋简" panose="02010609000101010101" pitchFamily="49" charset="-122"/>
            </a:endParaRPr>
          </a:p>
        </p:txBody>
      </p:sp>
      <p:sp>
        <p:nvSpPr>
          <p:cNvPr id="42" name="Text Box 16"/>
          <p:cNvSpPr txBox="1">
            <a:spLocks noChangeArrowheads="1"/>
          </p:cNvSpPr>
          <p:nvPr/>
        </p:nvSpPr>
        <p:spPr bwMode="gray">
          <a:xfrm>
            <a:off x="6543676" y="5011811"/>
            <a:ext cx="2402119" cy="55399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dirty="0">
                <a:latin typeface="汉仪粗宋简" panose="02010609000101010101" pitchFamily="49" charset="-122"/>
                <a:ea typeface="汉仪粗宋简" panose="02010609000101010101" pitchFamily="49" charset="-122"/>
              </a:rPr>
              <a:t>综合反映教师师德表现</a:t>
            </a:r>
            <a:endParaRPr lang="en-US" altLang="zh-CN" sz="1400" dirty="0">
              <a:latin typeface="汉仪粗宋简" panose="02010609000101010101" pitchFamily="49" charset="-122"/>
              <a:ea typeface="汉仪粗宋简" panose="02010609000101010101" pitchFamily="49" charset="-122"/>
            </a:endParaRPr>
          </a:p>
          <a:p>
            <a:pPr algn="ctr"/>
            <a:r>
              <a:rPr lang="zh-CN" altLang="en-US" sz="1600" dirty="0">
                <a:solidFill>
                  <a:srgbClr val="BB0000"/>
                </a:solidFill>
                <a:latin typeface="汉仪粗宋简" panose="02010609000101010101" pitchFamily="49" charset="-122"/>
                <a:ea typeface="汉仪粗宋简" panose="02010609000101010101" pitchFamily="49" charset="-122"/>
              </a:rPr>
              <a:t>把关性考核</a:t>
            </a:r>
            <a:endParaRPr lang="en-US" altLang="zh-CN" sz="1600" dirty="0">
              <a:solidFill>
                <a:srgbClr val="BB0000"/>
              </a:solidFill>
              <a:latin typeface="汉仪粗宋简" panose="02010609000101010101" pitchFamily="49" charset="-122"/>
              <a:ea typeface="汉仪粗宋简" panose="02010609000101010101" pitchFamily="49" charset="-122"/>
            </a:endParaRPr>
          </a:p>
        </p:txBody>
      </p:sp>
      <p:sp>
        <p:nvSpPr>
          <p:cNvPr id="43" name="Text Box 16"/>
          <p:cNvSpPr txBox="1">
            <a:spLocks noChangeArrowheads="1"/>
          </p:cNvSpPr>
          <p:nvPr/>
        </p:nvSpPr>
        <p:spPr bwMode="gray">
          <a:xfrm>
            <a:off x="491562" y="819418"/>
            <a:ext cx="7795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latin typeface="Times New Roman" panose="02020603050405020304" pitchFamily="18" charset="0"/>
                <a:ea typeface="汉仪粗宋简" panose="02010609000101010101" pitchFamily="49" charset="-122"/>
                <a:cs typeface="Times New Roman" panose="02020603050405020304" pitchFamily="18" charset="0"/>
              </a:rPr>
              <a:t>2022</a:t>
            </a:r>
            <a:r>
              <a:rPr lang="zh-CN" altLang="en-US" sz="2400" dirty="0">
                <a:latin typeface="Times New Roman" panose="02020603050405020304" pitchFamily="18" charset="0"/>
                <a:ea typeface="汉仪粗宋简" panose="02010609000101010101" pitchFamily="49" charset="-122"/>
                <a:cs typeface="Times New Roman" panose="02020603050405020304" pitchFamily="18" charset="0"/>
              </a:rPr>
              <a:t>年</a:t>
            </a:r>
            <a:r>
              <a:rPr lang="en-US" altLang="zh-CN" sz="2400" b="1" dirty="0">
                <a:latin typeface="Times New Roman" panose="02020603050405020304" pitchFamily="18" charset="0"/>
                <a:ea typeface="汉仪粗宋简" panose="02010609000101010101" pitchFamily="49" charset="-122"/>
                <a:cs typeface="Times New Roman" panose="02020603050405020304" pitchFamily="18" charset="0"/>
              </a:rPr>
              <a:t>1</a:t>
            </a:r>
            <a:r>
              <a:rPr lang="zh-CN" altLang="en-US" sz="2400" dirty="0">
                <a:latin typeface="Times New Roman" panose="02020603050405020304" pitchFamily="18" charset="0"/>
                <a:ea typeface="汉仪粗宋简" panose="02010609000101010101" pitchFamily="49" charset="-122"/>
                <a:cs typeface="Times New Roman" panose="02020603050405020304" pitchFamily="18" charset="0"/>
              </a:rPr>
              <a:t>月，东北大学出台</a:t>
            </a:r>
            <a:r>
              <a:rPr lang="en-US" altLang="zh-CN" sz="2400" dirty="0">
                <a:latin typeface="Times New Roman" panose="02020603050405020304" pitchFamily="18" charset="0"/>
                <a:ea typeface="汉仪粗宋简" panose="02010609000101010101" pitchFamily="49" charset="-122"/>
                <a:cs typeface="Times New Roman" panose="02020603050405020304" pitchFamily="18" charset="0"/>
              </a:rPr>
              <a:t>《</a:t>
            </a:r>
            <a:r>
              <a:rPr lang="zh-CN" altLang="en-US" sz="2400" dirty="0">
                <a:latin typeface="Times New Roman" panose="02020603050405020304" pitchFamily="18" charset="0"/>
                <a:ea typeface="汉仪粗宋简" panose="02010609000101010101" pitchFamily="49" charset="-122"/>
                <a:cs typeface="Times New Roman" panose="02020603050405020304" pitchFamily="18" charset="0"/>
              </a:rPr>
              <a:t>师德考核实施办法</a:t>
            </a:r>
            <a:r>
              <a:rPr lang="en-US" altLang="zh-CN" sz="2400" dirty="0">
                <a:latin typeface="Times New Roman" panose="02020603050405020304" pitchFamily="18" charset="0"/>
                <a:ea typeface="汉仪粗宋简" panose="02010609000101010101" pitchFamily="49" charset="-122"/>
                <a:cs typeface="Times New Roman" panose="02020603050405020304" pitchFamily="18" charset="0"/>
              </a:rPr>
              <a:t>》</a:t>
            </a:r>
          </a:p>
        </p:txBody>
      </p:sp>
      <p:sp>
        <p:nvSpPr>
          <p:cNvPr id="44" name="文本框 43"/>
          <p:cNvSpPr txBox="1"/>
          <p:nvPr/>
        </p:nvSpPr>
        <p:spPr>
          <a:xfrm>
            <a:off x="5013946" y="6267094"/>
            <a:ext cx="7255875"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文件查看：东北大学党委教师工作部网站</a:t>
            </a:r>
            <a:r>
              <a:rPr lang="en-US" altLang="zh-CN" sz="1200" dirty="0">
                <a:latin typeface="微软雅黑" panose="020B0503020204020204" pitchFamily="34" charset="-122"/>
                <a:ea typeface="微软雅黑" panose="020B0503020204020204" pitchFamily="34" charset="-122"/>
              </a:rPr>
              <a:t>http://fdc.neu.edu.cn/2024/0925/c10533a269295/page.psp</a:t>
            </a:r>
          </a:p>
          <a:p>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31599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5</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sp>
        <p:nvSpPr>
          <p:cNvPr id="43" name="Text Box 16"/>
          <p:cNvSpPr txBox="1">
            <a:spLocks noChangeArrowheads="1"/>
          </p:cNvSpPr>
          <p:nvPr/>
        </p:nvSpPr>
        <p:spPr bwMode="gray">
          <a:xfrm>
            <a:off x="187018" y="694270"/>
            <a:ext cx="10292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dirty="0">
                <a:latin typeface="Times New Roman" panose="02020603050405020304" pitchFamily="18" charset="0"/>
                <a:ea typeface="汉仪粗宋简" panose="02010609000101010101" pitchFamily="49" charset="-122"/>
                <a:cs typeface="Times New Roman" panose="02020603050405020304" pitchFamily="18" charset="0"/>
              </a:rPr>
              <a:t>该文件是落实上级文件精神的重要举措，也是建设一流教师队伍的基本要求</a:t>
            </a:r>
            <a:endParaRPr lang="en-US" altLang="zh-CN" sz="2400" dirty="0">
              <a:latin typeface="Times New Roman" panose="02020603050405020304" pitchFamily="18" charset="0"/>
              <a:ea typeface="汉仪粗宋简" panose="02010609000101010101" pitchFamily="49" charset="-122"/>
              <a:cs typeface="Times New Roman" panose="02020603050405020304" pitchFamily="18" charset="0"/>
            </a:endParaRPr>
          </a:p>
        </p:txBody>
      </p:sp>
      <p:sp>
        <p:nvSpPr>
          <p:cNvPr id="52" name="矩形 51"/>
          <p:cNvSpPr/>
          <p:nvPr/>
        </p:nvSpPr>
        <p:spPr>
          <a:xfrm>
            <a:off x="8327773" y="4809882"/>
            <a:ext cx="3740400" cy="1440000"/>
          </a:xfrm>
          <a:prstGeom prst="rect">
            <a:avLst/>
          </a:prstGeom>
          <a:ln>
            <a:solidFill>
              <a:srgbClr val="B62537"/>
            </a:solidFill>
          </a:ln>
        </p:spPr>
        <p:txBody>
          <a:bodyPr wrap="square">
            <a:noAutofit/>
          </a:bodyPr>
          <a:lstStyle/>
          <a:p>
            <a:pPr marL="171450" indent="-171450">
              <a:lnSpc>
                <a:spcPct val="170000"/>
              </a:lnSpc>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把</a:t>
            </a:r>
            <a:r>
              <a:rPr lang="zh-CN" altLang="en-US" sz="1200" b="1" dirty="0">
                <a:solidFill>
                  <a:srgbClr val="990000"/>
                </a:solidFill>
                <a:latin typeface="微软雅黑" panose="020B0503020204020204" pitchFamily="34" charset="-122"/>
                <a:ea typeface="微软雅黑" panose="020B0503020204020204" pitchFamily="34" charset="-122"/>
              </a:rPr>
              <a:t>师德表现</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作为教师资格定期注册、业绩考核、职称评聘、评优奖励</a:t>
            </a:r>
            <a:r>
              <a:rPr lang="zh-CN" altLang="en-US" sz="1200" b="1" dirty="0">
                <a:solidFill>
                  <a:srgbClr val="990000"/>
                </a:solidFill>
                <a:latin typeface="微软雅黑" panose="020B0503020204020204" pitchFamily="34" charset="-122"/>
                <a:ea typeface="微软雅黑" panose="020B0503020204020204" pitchFamily="34" charset="-122"/>
              </a:rPr>
              <a:t>首要要求</a:t>
            </a: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强化教师思想政治素质考察，推动师德师风建设</a:t>
            </a:r>
            <a:r>
              <a:rPr lang="zh-CN" altLang="en-US" sz="1200" b="1" dirty="0">
                <a:solidFill>
                  <a:srgbClr val="990000"/>
                </a:solidFill>
                <a:latin typeface="微软雅黑" panose="020B0503020204020204" pitchFamily="34" charset="-122"/>
                <a:ea typeface="微软雅黑" panose="020B0503020204020204" pitchFamily="34" charset="-122"/>
              </a:rPr>
              <a:t>常态化、长效化</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文本框 92"/>
          <p:cNvSpPr txBox="1"/>
          <p:nvPr/>
        </p:nvSpPr>
        <p:spPr>
          <a:xfrm>
            <a:off x="8327773" y="4224086"/>
            <a:ext cx="3740400" cy="583200"/>
          </a:xfrm>
          <a:prstGeom prst="rect">
            <a:avLst/>
          </a:prstGeom>
          <a:solidFill>
            <a:srgbClr val="B62537"/>
          </a:solidFill>
          <a:ln>
            <a:solidFill>
              <a:srgbClr val="B62537"/>
            </a:solidFill>
          </a:ln>
        </p:spPr>
        <p:txBody>
          <a:bodyPr wrap="square" rtlCol="0">
            <a:spAutoFit/>
          </a:bodyPr>
          <a:lstStyle/>
          <a:p>
            <a:pPr algn="ctr"/>
            <a:r>
              <a:rPr lang="zh-CN" altLang="en-US" sz="1600" dirty="0">
                <a:solidFill>
                  <a:schemeClr val="bg1"/>
                </a:solidFill>
                <a:latin typeface="汉仪粗宋简" panose="02010609000101010101" pitchFamily="49" charset="-122"/>
                <a:ea typeface="汉仪粗宋简" panose="02010609000101010101" pitchFamily="49" charset="-122"/>
              </a:rPr>
              <a:t>中共中央 国务院</a:t>
            </a:r>
            <a:r>
              <a:rPr lang="en-US" altLang="zh-CN" sz="1600" dirty="0">
                <a:solidFill>
                  <a:schemeClr val="bg1"/>
                </a:solidFill>
                <a:latin typeface="汉仪粗宋简" panose="02010609000101010101" pitchFamily="49" charset="-122"/>
                <a:ea typeface="汉仪粗宋简" panose="02010609000101010101" pitchFamily="49" charset="-122"/>
              </a:rPr>
              <a:t> </a:t>
            </a:r>
          </a:p>
          <a:p>
            <a:pPr algn="ctr"/>
            <a:r>
              <a:rPr lang="zh-CN" altLang="en-US" sz="1600" dirty="0">
                <a:solidFill>
                  <a:schemeClr val="bg1"/>
                </a:solidFill>
                <a:latin typeface="汉仪粗宋简" panose="02010609000101010101" pitchFamily="49" charset="-122"/>
                <a:ea typeface="汉仪粗宋简" panose="02010609000101010101" pitchFamily="49" charset="-122"/>
              </a:rPr>
              <a:t>深化新时代教育评价改革总体方案</a:t>
            </a:r>
            <a:endParaRPr lang="en-US" altLang="zh-CN" sz="1600" dirty="0">
              <a:solidFill>
                <a:schemeClr val="bg1"/>
              </a:solidFill>
              <a:latin typeface="汉仪粗宋简" panose="02010609000101010101" pitchFamily="49" charset="-122"/>
              <a:ea typeface="汉仪粗宋简" panose="02010609000101010101" pitchFamily="49" charset="-122"/>
            </a:endParaRPr>
          </a:p>
        </p:txBody>
      </p:sp>
      <p:sp>
        <p:nvSpPr>
          <p:cNvPr id="50" name="矩形 49"/>
          <p:cNvSpPr/>
          <p:nvPr/>
        </p:nvSpPr>
        <p:spPr>
          <a:xfrm>
            <a:off x="266055" y="4809882"/>
            <a:ext cx="3740400" cy="1440000"/>
          </a:xfrm>
          <a:prstGeom prst="rect">
            <a:avLst/>
          </a:prstGeom>
          <a:ln>
            <a:solidFill>
              <a:srgbClr val="B62537"/>
            </a:solidFill>
          </a:ln>
        </p:spPr>
        <p:txBody>
          <a:bodyPr wrap="square">
            <a:noAutofit/>
          </a:bodyPr>
          <a:lstStyle/>
          <a:p>
            <a:pPr marL="171450" indent="-171450">
              <a:lnSpc>
                <a:spcPct val="110000"/>
              </a:lnSpc>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坚持</a:t>
            </a:r>
            <a:r>
              <a:rPr lang="zh-CN" altLang="en-US" sz="1200" b="1" dirty="0">
                <a:solidFill>
                  <a:srgbClr val="990000"/>
                </a:solidFill>
                <a:latin typeface="微软雅黑" panose="020B0503020204020204" pitchFamily="34" charset="-122"/>
                <a:ea typeface="微软雅黑" panose="020B0503020204020204" pitchFamily="34" charset="-122"/>
              </a:rPr>
              <a:t>思想政治素质</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和业务能力双重考察、全面考核和突出重点相结合，注重对</a:t>
            </a:r>
            <a:r>
              <a:rPr lang="zh-CN" altLang="en-US" sz="1200" b="1" dirty="0">
                <a:solidFill>
                  <a:srgbClr val="990000"/>
                </a:solidFill>
                <a:latin typeface="微软雅黑" panose="020B0503020204020204" pitchFamily="34" charset="-122"/>
                <a:ea typeface="微软雅黑" panose="020B0503020204020204" pitchFamily="34" charset="-122"/>
              </a:rPr>
              <a:t>师德师风</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、教育教学、科学研究、社会服务、专业发展的综合评价</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10000"/>
              </a:lnSpc>
              <a:buFont typeface="Wingdings" panose="05000000000000000000" pitchFamily="2" charset="2"/>
              <a:buChar char="p"/>
            </a:pPr>
            <a:r>
              <a:rPr lang="zh-CN" altLang="en-US" sz="1200" b="1" dirty="0">
                <a:solidFill>
                  <a:srgbClr val="990000"/>
                </a:solidFill>
                <a:latin typeface="微软雅黑" panose="020B0503020204020204" pitchFamily="34" charset="-122"/>
                <a:ea typeface="微软雅黑" panose="020B0503020204020204" pitchFamily="34" charset="-122"/>
              </a:rPr>
              <a:t>突出品德评价</a:t>
            </a:r>
            <a:r>
              <a:rPr lang="zh-CN" altLang="en-US" sz="12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坚持德才兼备，把品德作为人才评价的首要内容，加强对人才科学精神、</a:t>
            </a:r>
            <a:r>
              <a:rPr lang="zh-CN" altLang="en-US" sz="1200" b="1" dirty="0">
                <a:solidFill>
                  <a:srgbClr val="990000"/>
                </a:solidFill>
                <a:latin typeface="微软雅黑" panose="020B0503020204020204" pitchFamily="34" charset="-122"/>
                <a:ea typeface="微软雅黑" panose="020B0503020204020204" pitchFamily="34" charset="-122"/>
              </a:rPr>
              <a:t>职业道德、从业操守</a:t>
            </a:r>
            <a:r>
              <a:rPr lang="zh-CN" altLang="en-US" sz="1200" dirty="0">
                <a:latin typeface="微软雅黑" panose="020B0503020204020204" pitchFamily="34" charset="-122"/>
                <a:ea typeface="微软雅黑" panose="020B0503020204020204" pitchFamily="34" charset="-122"/>
              </a:rPr>
              <a:t>等评价考核</a:t>
            </a:r>
            <a:endParaRPr lang="en-US" altLang="zh-CN" sz="1200" dirty="0">
              <a:solidFill>
                <a:srgbClr val="990000"/>
              </a:solidFill>
              <a:latin typeface="微软雅黑" panose="020B0503020204020204" pitchFamily="34" charset="-122"/>
              <a:ea typeface="微软雅黑" panose="020B0503020204020204" pitchFamily="34" charset="-122"/>
            </a:endParaRPr>
          </a:p>
        </p:txBody>
      </p:sp>
      <p:sp>
        <p:nvSpPr>
          <p:cNvPr id="48" name="矩形 47"/>
          <p:cNvSpPr/>
          <p:nvPr/>
        </p:nvSpPr>
        <p:spPr>
          <a:xfrm>
            <a:off x="4296914" y="4809882"/>
            <a:ext cx="3740400" cy="1440000"/>
          </a:xfrm>
          <a:prstGeom prst="rect">
            <a:avLst/>
          </a:prstGeom>
          <a:ln>
            <a:solidFill>
              <a:srgbClr val="B62537"/>
            </a:solidFill>
          </a:ln>
        </p:spPr>
        <p:txBody>
          <a:bodyPr wrap="square">
            <a:noAutofit/>
          </a:bodyPr>
          <a:lstStyle/>
          <a:p>
            <a:pPr marL="171450" indent="-171450">
              <a:lnSpc>
                <a:spcPct val="140000"/>
              </a:lnSpc>
              <a:buFont typeface="Wingdings" panose="05000000000000000000" pitchFamily="2" charset="2"/>
              <a:buChar char="p"/>
            </a:pPr>
            <a:r>
              <a:rPr lang="zh-CN" altLang="en-US" sz="1200" b="1" dirty="0">
                <a:solidFill>
                  <a:srgbClr val="990000"/>
                </a:solidFill>
                <a:latin typeface="微软雅黑" panose="020B0503020204020204" pitchFamily="34" charset="-122"/>
                <a:ea typeface="微软雅黑" panose="020B0503020204020204" pitchFamily="34" charset="-122"/>
              </a:rPr>
              <a:t>严把思想政治和师德师风考核</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。将</a:t>
            </a:r>
            <a:r>
              <a:rPr lang="zh-CN" altLang="en-US" sz="1200" b="1" dirty="0">
                <a:solidFill>
                  <a:srgbClr val="990000"/>
                </a:solidFill>
                <a:latin typeface="微软雅黑" panose="020B0503020204020204" pitchFamily="34" charset="-122"/>
                <a:ea typeface="微软雅黑" panose="020B0503020204020204" pitchFamily="34" charset="-122"/>
              </a:rPr>
              <a:t>师德表现</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作为教师职称评审的</a:t>
            </a:r>
            <a:r>
              <a:rPr lang="zh-CN" altLang="en-US" sz="1200" b="1" dirty="0">
                <a:solidFill>
                  <a:srgbClr val="990000"/>
                </a:solidFill>
                <a:latin typeface="微软雅黑" panose="020B0503020204020204" pitchFamily="34" charset="-122"/>
                <a:ea typeface="微软雅黑" panose="020B0503020204020204" pitchFamily="34" charset="-122"/>
              </a:rPr>
              <a:t>首要条件</a:t>
            </a:r>
            <a:endParaRPr lang="en-US" altLang="zh-CN" sz="1200" b="1" dirty="0">
              <a:solidFill>
                <a:srgbClr val="990000"/>
              </a:solidFill>
              <a:latin typeface="微软雅黑" panose="020B0503020204020204" pitchFamily="34" charset="-122"/>
              <a:ea typeface="微软雅黑" panose="020B0503020204020204" pitchFamily="34" charset="-122"/>
            </a:endParaRPr>
          </a:p>
          <a:p>
            <a:pPr marL="171450" indent="-171450">
              <a:lnSpc>
                <a:spcPct val="140000"/>
              </a:lnSpc>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完善思想政治与师德师风</a:t>
            </a:r>
            <a:r>
              <a:rPr lang="zh-CN" altLang="en-US" sz="1200" b="1" dirty="0">
                <a:solidFill>
                  <a:srgbClr val="990000"/>
                </a:solidFill>
                <a:latin typeface="微软雅黑" panose="020B0503020204020204" pitchFamily="34" charset="-122"/>
                <a:ea typeface="微软雅黑" panose="020B0503020204020204" pitchFamily="34" charset="-122"/>
              </a:rPr>
              <a:t>考核办法</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，健全评价标准、体系及考核方案，提高考核评价的科学性和实效性</a:t>
            </a:r>
            <a:endParaRPr lang="en-US" altLang="zh-CN" sz="1200" dirty="0">
              <a:solidFill>
                <a:srgbClr val="990000"/>
              </a:solidFill>
              <a:latin typeface="微软雅黑" panose="020B0503020204020204" pitchFamily="34" charset="-122"/>
              <a:ea typeface="微软雅黑" panose="020B0503020204020204" pitchFamily="34" charset="-122"/>
            </a:endParaRPr>
          </a:p>
        </p:txBody>
      </p:sp>
      <p:sp>
        <p:nvSpPr>
          <p:cNvPr id="49" name="文本框 94"/>
          <p:cNvSpPr txBox="1"/>
          <p:nvPr/>
        </p:nvSpPr>
        <p:spPr>
          <a:xfrm>
            <a:off x="4296914" y="4241571"/>
            <a:ext cx="3740400" cy="583200"/>
          </a:xfrm>
          <a:prstGeom prst="rect">
            <a:avLst/>
          </a:prstGeom>
          <a:solidFill>
            <a:srgbClr val="B62537"/>
          </a:solidFill>
          <a:ln>
            <a:solidFill>
              <a:srgbClr val="B62537"/>
            </a:solidFill>
          </a:ln>
        </p:spPr>
        <p:txBody>
          <a:bodyPr wrap="square" rtlCol="0">
            <a:spAutoFit/>
          </a:bodyPr>
          <a:lstStyle/>
          <a:p>
            <a:pPr algn="ctr"/>
            <a:r>
              <a:rPr lang="zh-CN" altLang="en-US" sz="1600" dirty="0">
                <a:solidFill>
                  <a:schemeClr val="bg1"/>
                </a:solidFill>
                <a:latin typeface="汉仪粗宋简" panose="02010609000101010101" pitchFamily="49" charset="-122"/>
                <a:ea typeface="汉仪粗宋简" panose="02010609000101010101" pitchFamily="49" charset="-122"/>
              </a:rPr>
              <a:t>人力资源社会保障部 教育部关于深化高等学校教师职称制度改革的指导意见</a:t>
            </a:r>
            <a:endParaRPr lang="en-US" altLang="zh-CN" sz="1600" dirty="0">
              <a:solidFill>
                <a:schemeClr val="bg1"/>
              </a:solidFill>
              <a:latin typeface="汉仪粗宋简" panose="02010609000101010101" pitchFamily="49" charset="-122"/>
              <a:ea typeface="汉仪粗宋简" panose="02010609000101010101" pitchFamily="49" charset="-122"/>
            </a:endParaRPr>
          </a:p>
        </p:txBody>
      </p:sp>
      <p:sp>
        <p:nvSpPr>
          <p:cNvPr id="65" name="矩形 64"/>
          <p:cNvSpPr/>
          <p:nvPr/>
        </p:nvSpPr>
        <p:spPr>
          <a:xfrm>
            <a:off x="6322135" y="2028172"/>
            <a:ext cx="2718000" cy="1998000"/>
          </a:xfrm>
          <a:prstGeom prst="rect">
            <a:avLst/>
          </a:prstGeom>
          <a:ln>
            <a:solidFill>
              <a:srgbClr val="B62537"/>
            </a:solidFill>
          </a:ln>
        </p:spPr>
        <p:txBody>
          <a:bodyPr wrap="square">
            <a:noAutofit/>
          </a:bodyPr>
          <a:lstStyle/>
          <a:p>
            <a:pPr marL="171450" indent="-171450">
              <a:lnSpc>
                <a:spcPct val="170000"/>
              </a:lnSpc>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将师德师风作为教师招聘引进、职称评审、岗位聘用、导师遴选、评优奖励、聘期考核、项目申报等的首要要求和第一标准，</a:t>
            </a:r>
            <a:r>
              <a:rPr lang="zh-CN" altLang="en-US" sz="1200" b="1" dirty="0">
                <a:solidFill>
                  <a:srgbClr val="C00000"/>
                </a:solidFill>
                <a:latin typeface="微软雅黑" panose="020B0503020204020204" pitchFamily="34" charset="-122"/>
                <a:ea typeface="微软雅黑" panose="020B0503020204020204" pitchFamily="34" charset="-122"/>
              </a:rPr>
              <a:t>严格师德考核，注重运用师德考核结果</a:t>
            </a:r>
          </a:p>
        </p:txBody>
      </p:sp>
      <p:sp>
        <p:nvSpPr>
          <p:cNvPr id="66" name="文本框 92"/>
          <p:cNvSpPr txBox="1"/>
          <p:nvPr/>
        </p:nvSpPr>
        <p:spPr>
          <a:xfrm>
            <a:off x="6322135" y="1223014"/>
            <a:ext cx="2718000" cy="828000"/>
          </a:xfrm>
          <a:prstGeom prst="rect">
            <a:avLst/>
          </a:prstGeom>
          <a:solidFill>
            <a:srgbClr val="B62537"/>
          </a:solidFill>
          <a:ln>
            <a:solidFill>
              <a:srgbClr val="B62537"/>
            </a:solidFill>
          </a:ln>
        </p:spPr>
        <p:txBody>
          <a:bodyPr wrap="square" rtlCol="0">
            <a:spAutoFit/>
          </a:bodyPr>
          <a:lstStyle/>
          <a:p>
            <a:pPr algn="ctr"/>
            <a:r>
              <a:rPr lang="zh-CN" altLang="en-US" sz="1600" dirty="0">
                <a:solidFill>
                  <a:schemeClr val="bg1"/>
                </a:solidFill>
                <a:latin typeface="汉仪粗宋简" panose="02010609000101010101" pitchFamily="49" charset="-122"/>
                <a:ea typeface="汉仪粗宋简" panose="02010609000101010101" pitchFamily="49" charset="-122"/>
              </a:rPr>
              <a:t>教育部等六部门关于加强新时代高校教师队伍建设改革的指导意见</a:t>
            </a:r>
            <a:endParaRPr lang="en-US" altLang="zh-CN" sz="1600" dirty="0">
              <a:solidFill>
                <a:schemeClr val="bg1"/>
              </a:solidFill>
              <a:latin typeface="汉仪粗宋简" panose="02010609000101010101" pitchFamily="49" charset="-122"/>
              <a:ea typeface="汉仪粗宋简" panose="02010609000101010101" pitchFamily="49" charset="-122"/>
            </a:endParaRPr>
          </a:p>
        </p:txBody>
      </p:sp>
      <p:sp>
        <p:nvSpPr>
          <p:cNvPr id="63" name="矩形 62"/>
          <p:cNvSpPr/>
          <p:nvPr/>
        </p:nvSpPr>
        <p:spPr>
          <a:xfrm>
            <a:off x="266055" y="2028172"/>
            <a:ext cx="2718000" cy="1997999"/>
          </a:xfrm>
          <a:prstGeom prst="rect">
            <a:avLst/>
          </a:prstGeom>
          <a:ln>
            <a:solidFill>
              <a:srgbClr val="B62537"/>
            </a:solidFill>
          </a:ln>
        </p:spPr>
        <p:txBody>
          <a:bodyPr wrap="square" anchor="ctr" anchorCtr="0">
            <a:noAutofit/>
          </a:bodyPr>
          <a:lstStyle/>
          <a:p>
            <a:pPr marL="171450" indent="-171450">
              <a:lnSpc>
                <a:spcPct val="200000"/>
              </a:lnSpc>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深入推进高等学校教师考核评价制度改革，</a:t>
            </a:r>
            <a:r>
              <a:rPr lang="zh-CN" altLang="en-US" sz="1200" b="1" dirty="0">
                <a:solidFill>
                  <a:srgbClr val="C00000"/>
                </a:solidFill>
                <a:latin typeface="微软雅黑" panose="020B0503020204020204" pitchFamily="34" charset="-122"/>
                <a:ea typeface="微软雅黑" panose="020B0503020204020204" pitchFamily="34" charset="-122"/>
              </a:rPr>
              <a:t>突出教育教学业绩和师德考核</a:t>
            </a:r>
          </a:p>
        </p:txBody>
      </p:sp>
      <p:sp>
        <p:nvSpPr>
          <p:cNvPr id="64" name="文本框 388"/>
          <p:cNvSpPr txBox="1"/>
          <p:nvPr/>
        </p:nvSpPr>
        <p:spPr>
          <a:xfrm>
            <a:off x="266055" y="1223014"/>
            <a:ext cx="2718000" cy="828000"/>
          </a:xfrm>
          <a:prstGeom prst="rect">
            <a:avLst/>
          </a:prstGeom>
          <a:solidFill>
            <a:srgbClr val="B62537"/>
          </a:solidFill>
          <a:ln>
            <a:solidFill>
              <a:srgbClr val="B62537"/>
            </a:solidFill>
          </a:ln>
        </p:spPr>
        <p:txBody>
          <a:bodyPr wrap="square" rtlCol="0">
            <a:spAutoFit/>
          </a:bodyPr>
          <a:lstStyle/>
          <a:p>
            <a:pPr algn="ctr"/>
            <a:r>
              <a:rPr lang="zh-CN" altLang="en-US" sz="1600" dirty="0">
                <a:solidFill>
                  <a:schemeClr val="bg1"/>
                </a:solidFill>
                <a:latin typeface="汉仪粗宋简" panose="02010609000101010101" pitchFamily="49" charset="-122"/>
                <a:ea typeface="汉仪粗宋简" panose="02010609000101010101" pitchFamily="49" charset="-122"/>
              </a:rPr>
              <a:t>中共中央 国务院关于</a:t>
            </a:r>
            <a:endParaRPr lang="en-US" altLang="zh-CN" sz="1600" dirty="0">
              <a:solidFill>
                <a:schemeClr val="bg1"/>
              </a:solidFill>
              <a:latin typeface="汉仪粗宋简" panose="02010609000101010101" pitchFamily="49" charset="-122"/>
              <a:ea typeface="汉仪粗宋简" panose="02010609000101010101" pitchFamily="49" charset="-122"/>
            </a:endParaRPr>
          </a:p>
          <a:p>
            <a:pPr algn="ctr"/>
            <a:r>
              <a:rPr lang="zh-CN" altLang="en-US" sz="1600" dirty="0">
                <a:solidFill>
                  <a:schemeClr val="bg1"/>
                </a:solidFill>
                <a:latin typeface="汉仪粗宋简" panose="02010609000101010101" pitchFamily="49" charset="-122"/>
                <a:ea typeface="汉仪粗宋简" panose="02010609000101010101" pitchFamily="49" charset="-122"/>
              </a:rPr>
              <a:t>全面深化新时代教师队伍建设改革的意见</a:t>
            </a:r>
          </a:p>
        </p:txBody>
      </p:sp>
      <p:sp>
        <p:nvSpPr>
          <p:cNvPr id="61" name="矩形 60"/>
          <p:cNvSpPr/>
          <p:nvPr/>
        </p:nvSpPr>
        <p:spPr>
          <a:xfrm>
            <a:off x="3294095" y="2028172"/>
            <a:ext cx="2718000" cy="1998000"/>
          </a:xfrm>
          <a:prstGeom prst="rect">
            <a:avLst/>
          </a:prstGeom>
          <a:ln>
            <a:solidFill>
              <a:srgbClr val="B62537"/>
            </a:solidFill>
          </a:ln>
        </p:spPr>
        <p:txBody>
          <a:bodyPr wrap="square">
            <a:noAutofit/>
          </a:bodyPr>
          <a:lstStyle/>
          <a:p>
            <a:pPr marL="171450" indent="-171450">
              <a:lnSpc>
                <a:spcPct val="170000"/>
              </a:lnSpc>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在教师年度考核、职称评聘、推优评先、表彰奖励中</a:t>
            </a:r>
            <a:r>
              <a:rPr lang="zh-CN" altLang="en-US" sz="1200" b="1" dirty="0">
                <a:solidFill>
                  <a:srgbClr val="C00000"/>
                </a:solidFill>
                <a:latin typeface="微软雅黑" panose="020B0503020204020204" pitchFamily="34" charset="-122"/>
                <a:ea typeface="微软雅黑" panose="020B0503020204020204" pitchFamily="34" charset="-122"/>
              </a:rPr>
              <a:t>必须进行师德考核</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，实行师德失范“一票否决”</a:t>
            </a:r>
          </a:p>
          <a:p>
            <a:pPr marL="171450" indent="-171450">
              <a:lnSpc>
                <a:spcPct val="170000"/>
              </a:lnSpc>
              <a:buFont typeface="Wingdings" panose="05000000000000000000" pitchFamily="2" charset="2"/>
              <a:buChar char="p"/>
            </a:pPr>
            <a:r>
              <a:rPr lang="zh-CN" altLang="en-US" sz="1200" b="1" dirty="0">
                <a:solidFill>
                  <a:srgbClr val="C00000"/>
                </a:solidFill>
                <a:latin typeface="微软雅黑" panose="020B0503020204020204" pitchFamily="34" charset="-122"/>
                <a:ea typeface="微软雅黑" panose="020B0503020204020204" pitchFamily="34" charset="-122"/>
              </a:rPr>
              <a:t>改进师德考核方式方法</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，避免形式化、随意化。完善师德考核指标体系，提高科学性、实效性</a:t>
            </a:r>
          </a:p>
        </p:txBody>
      </p:sp>
      <p:sp>
        <p:nvSpPr>
          <p:cNvPr id="62" name="文本框 94"/>
          <p:cNvSpPr txBox="1"/>
          <p:nvPr/>
        </p:nvSpPr>
        <p:spPr>
          <a:xfrm>
            <a:off x="3294095" y="1223014"/>
            <a:ext cx="2718000" cy="828000"/>
          </a:xfrm>
          <a:prstGeom prst="rect">
            <a:avLst/>
          </a:prstGeom>
          <a:solidFill>
            <a:srgbClr val="B62537"/>
          </a:solidFill>
        </p:spPr>
        <p:txBody>
          <a:bodyPr wrap="square" rtlCol="0">
            <a:spAutoFit/>
          </a:bodyPr>
          <a:lstStyle/>
          <a:p>
            <a:pPr algn="ctr"/>
            <a:r>
              <a:rPr lang="zh-CN" altLang="en-US" sz="1600" dirty="0">
                <a:solidFill>
                  <a:schemeClr val="bg1"/>
                </a:solidFill>
                <a:latin typeface="汉仪粗宋简" panose="02010609000101010101" pitchFamily="49" charset="-122"/>
                <a:ea typeface="汉仪粗宋简" panose="02010609000101010101" pitchFamily="49" charset="-122"/>
              </a:rPr>
              <a:t>教育部关于印发</a:t>
            </a:r>
            <a:r>
              <a:rPr lang="en-US" altLang="zh-CN" sz="1600" dirty="0">
                <a:solidFill>
                  <a:schemeClr val="bg1"/>
                </a:solidFill>
                <a:latin typeface="汉仪粗宋简" panose="02010609000101010101" pitchFamily="49" charset="-122"/>
                <a:ea typeface="汉仪粗宋简" panose="02010609000101010101" pitchFamily="49" charset="-122"/>
              </a:rPr>
              <a:t>《</a:t>
            </a:r>
            <a:r>
              <a:rPr lang="zh-CN" altLang="en-US" sz="1600" dirty="0">
                <a:solidFill>
                  <a:schemeClr val="bg1"/>
                </a:solidFill>
                <a:latin typeface="汉仪粗宋简" panose="02010609000101010101" pitchFamily="49" charset="-122"/>
                <a:ea typeface="汉仪粗宋简" panose="02010609000101010101" pitchFamily="49" charset="-122"/>
              </a:rPr>
              <a:t>新时代高校教师职业行为十项准则</a:t>
            </a:r>
            <a:r>
              <a:rPr lang="en-US" altLang="zh-CN" sz="1600" dirty="0">
                <a:solidFill>
                  <a:schemeClr val="bg1"/>
                </a:solidFill>
                <a:latin typeface="汉仪粗宋简" panose="02010609000101010101" pitchFamily="49" charset="-122"/>
                <a:ea typeface="汉仪粗宋简" panose="02010609000101010101" pitchFamily="49" charset="-122"/>
              </a:rPr>
              <a:t>》</a:t>
            </a:r>
            <a:r>
              <a:rPr lang="zh-CN" altLang="en-US" sz="1600" dirty="0">
                <a:solidFill>
                  <a:schemeClr val="bg1"/>
                </a:solidFill>
                <a:latin typeface="汉仪粗宋简" panose="02010609000101010101" pitchFamily="49" charset="-122"/>
                <a:ea typeface="汉仪粗宋简" panose="02010609000101010101" pitchFamily="49" charset="-122"/>
              </a:rPr>
              <a:t>系列文件的通知</a:t>
            </a:r>
            <a:endParaRPr lang="en-US" altLang="zh-CN" sz="1600" dirty="0">
              <a:solidFill>
                <a:schemeClr val="bg1"/>
              </a:solidFill>
              <a:latin typeface="汉仪粗宋简" panose="02010609000101010101" pitchFamily="49" charset="-122"/>
              <a:ea typeface="汉仪粗宋简" panose="02010609000101010101" pitchFamily="49" charset="-122"/>
            </a:endParaRPr>
          </a:p>
        </p:txBody>
      </p:sp>
      <p:sp>
        <p:nvSpPr>
          <p:cNvPr id="59" name="矩形 58"/>
          <p:cNvSpPr/>
          <p:nvPr/>
        </p:nvSpPr>
        <p:spPr>
          <a:xfrm>
            <a:off x="9350174" y="2028172"/>
            <a:ext cx="2717999" cy="1998000"/>
          </a:xfrm>
          <a:prstGeom prst="rect">
            <a:avLst/>
          </a:prstGeom>
          <a:ln>
            <a:solidFill>
              <a:srgbClr val="B62537"/>
            </a:solidFill>
          </a:ln>
        </p:spPr>
        <p:txBody>
          <a:bodyPr wrap="square">
            <a:noAutofit/>
          </a:bodyPr>
          <a:lstStyle/>
          <a:p>
            <a:pPr marL="171450" indent="-171450">
              <a:lnSpc>
                <a:spcPts val="1800"/>
              </a:lnSpc>
              <a:spcBef>
                <a:spcPts val="600"/>
              </a:spcBef>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将师德考核摆在教师考核</a:t>
            </a:r>
            <a:r>
              <a:rPr lang="zh-CN" altLang="en-US" sz="1200" b="1" dirty="0">
                <a:solidFill>
                  <a:srgbClr val="C00000"/>
                </a:solidFill>
                <a:latin typeface="微软雅黑" panose="020B0503020204020204" pitchFamily="34" charset="-122"/>
                <a:ea typeface="微软雅黑" panose="020B0503020204020204" pitchFamily="34" charset="-122"/>
              </a:rPr>
              <a:t>首要位置</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a:t>
            </a:r>
          </a:p>
          <a:p>
            <a:pPr marL="171450" indent="-171450">
              <a:lnSpc>
                <a:spcPts val="1800"/>
              </a:lnSpc>
              <a:buFont typeface="Wingdings" panose="05000000000000000000" pitchFamily="2" charset="2"/>
              <a:buChar char="p"/>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发挥师德考核对教师行为的</a:t>
            </a:r>
            <a:r>
              <a:rPr lang="zh-CN" altLang="en-US" sz="1200" b="1" dirty="0">
                <a:solidFill>
                  <a:srgbClr val="C00000"/>
                </a:solidFill>
                <a:latin typeface="微软雅黑" panose="020B0503020204020204" pitchFamily="34" charset="-122"/>
                <a:ea typeface="微软雅黑" panose="020B0503020204020204" pitchFamily="34" charset="-122"/>
              </a:rPr>
              <a:t>约束</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和</a:t>
            </a:r>
            <a:r>
              <a:rPr lang="zh-CN" altLang="en-US" sz="1200" b="1" dirty="0">
                <a:solidFill>
                  <a:srgbClr val="C00000"/>
                </a:solidFill>
                <a:latin typeface="微软雅黑" panose="020B0503020204020204" pitchFamily="34" charset="-122"/>
                <a:ea typeface="微软雅黑" panose="020B0503020204020204" pitchFamily="34" charset="-122"/>
              </a:rPr>
              <a:t>提醒</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作用</a:t>
            </a:r>
          </a:p>
          <a:p>
            <a:pPr marL="171450" indent="-171450">
              <a:lnSpc>
                <a:spcPts val="1800"/>
              </a:lnSpc>
              <a:buFont typeface="Wingdings" panose="05000000000000000000" pitchFamily="2" charset="2"/>
              <a:buChar char="p"/>
            </a:pPr>
            <a:r>
              <a:rPr lang="zh-CN" altLang="en-US" sz="1200" b="1" dirty="0">
                <a:solidFill>
                  <a:srgbClr val="C00000"/>
                </a:solidFill>
                <a:latin typeface="微软雅黑" panose="020B0503020204020204" pitchFamily="34" charset="-122"/>
                <a:ea typeface="微软雅黑" panose="020B0503020204020204" pitchFamily="34" charset="-122"/>
              </a:rPr>
              <a:t>强化师德考核结果的运用</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，师德考核不合格者年度考核应评定为不合格，并取消在教师职称评聘、推优评先、表彰奖励、科研和人才项目申请等方面的资格</a:t>
            </a:r>
          </a:p>
        </p:txBody>
      </p:sp>
      <p:sp>
        <p:nvSpPr>
          <p:cNvPr id="60" name="文本框 92"/>
          <p:cNvSpPr txBox="1"/>
          <p:nvPr/>
        </p:nvSpPr>
        <p:spPr>
          <a:xfrm>
            <a:off x="9350173" y="1223014"/>
            <a:ext cx="2718000" cy="828000"/>
          </a:xfrm>
          <a:prstGeom prst="rect">
            <a:avLst/>
          </a:prstGeom>
          <a:solidFill>
            <a:srgbClr val="B62537"/>
          </a:solidFill>
          <a:ln>
            <a:solidFill>
              <a:srgbClr val="C00000"/>
            </a:solidFill>
          </a:ln>
        </p:spPr>
        <p:txBody>
          <a:bodyPr wrap="square" rtlCol="0">
            <a:spAutoFit/>
          </a:bodyPr>
          <a:lstStyle/>
          <a:p>
            <a:pPr algn="ctr"/>
            <a:r>
              <a:rPr lang="zh-CN" altLang="en-US" sz="1600" dirty="0">
                <a:solidFill>
                  <a:schemeClr val="bg1"/>
                </a:solidFill>
                <a:latin typeface="汉仪粗宋简" panose="02010609000101010101" pitchFamily="49" charset="-122"/>
                <a:ea typeface="汉仪粗宋简" panose="02010609000101010101" pitchFamily="49" charset="-122"/>
              </a:rPr>
              <a:t>教育部等七部门印发</a:t>
            </a:r>
            <a:r>
              <a:rPr lang="en-US" altLang="zh-CN" sz="1600" dirty="0">
                <a:solidFill>
                  <a:schemeClr val="bg1"/>
                </a:solidFill>
                <a:latin typeface="汉仪粗宋简" panose="02010609000101010101" pitchFamily="49" charset="-122"/>
                <a:ea typeface="汉仪粗宋简" panose="02010609000101010101" pitchFamily="49" charset="-122"/>
              </a:rPr>
              <a:t>《</a:t>
            </a:r>
            <a:r>
              <a:rPr lang="zh-CN" altLang="en-US" sz="1600" dirty="0">
                <a:solidFill>
                  <a:schemeClr val="bg1"/>
                </a:solidFill>
                <a:latin typeface="汉仪粗宋简" panose="02010609000101010101" pitchFamily="49" charset="-122"/>
                <a:ea typeface="汉仪粗宋简" panose="02010609000101010101" pitchFamily="49" charset="-122"/>
              </a:rPr>
              <a:t>关于加强和改进新时代师德师风建设的意见</a:t>
            </a:r>
            <a:r>
              <a:rPr lang="en-US" altLang="zh-CN" sz="1600" dirty="0">
                <a:solidFill>
                  <a:schemeClr val="bg1"/>
                </a:solidFill>
                <a:latin typeface="汉仪粗宋简" panose="02010609000101010101" pitchFamily="49" charset="-122"/>
                <a:ea typeface="汉仪粗宋简" panose="02010609000101010101" pitchFamily="49" charset="-122"/>
              </a:rPr>
              <a:t>》</a:t>
            </a:r>
            <a:r>
              <a:rPr lang="zh-CN" altLang="en-US" sz="1600" dirty="0">
                <a:solidFill>
                  <a:schemeClr val="bg1"/>
                </a:solidFill>
                <a:latin typeface="汉仪粗宋简" panose="02010609000101010101" pitchFamily="49" charset="-122"/>
                <a:ea typeface="汉仪粗宋简" panose="02010609000101010101" pitchFamily="49" charset="-122"/>
              </a:rPr>
              <a:t>的通知</a:t>
            </a:r>
            <a:endParaRPr lang="en-US" altLang="zh-CN" sz="1600" dirty="0">
              <a:solidFill>
                <a:schemeClr val="bg1"/>
              </a:solidFill>
              <a:latin typeface="汉仪粗宋简" panose="02010609000101010101" pitchFamily="49" charset="-122"/>
              <a:ea typeface="汉仪粗宋简" panose="02010609000101010101" pitchFamily="49" charset="-122"/>
            </a:endParaRPr>
          </a:p>
        </p:txBody>
      </p:sp>
      <p:sp>
        <p:nvSpPr>
          <p:cNvPr id="26" name="文本框 388"/>
          <p:cNvSpPr txBox="1"/>
          <p:nvPr/>
        </p:nvSpPr>
        <p:spPr>
          <a:xfrm>
            <a:off x="266055" y="4257154"/>
            <a:ext cx="3740400" cy="583200"/>
          </a:xfrm>
          <a:prstGeom prst="rect">
            <a:avLst/>
          </a:prstGeom>
          <a:solidFill>
            <a:srgbClr val="B62537"/>
          </a:solidFill>
          <a:ln>
            <a:solidFill>
              <a:srgbClr val="B62537"/>
            </a:solidFill>
          </a:ln>
        </p:spPr>
        <p:txBody>
          <a:bodyPr wrap="square" rtlCol="0">
            <a:spAutoFit/>
          </a:bodyPr>
          <a:lstStyle/>
          <a:p>
            <a:pPr algn="ctr"/>
            <a:r>
              <a:rPr lang="zh-CN" altLang="en-US" sz="1600" dirty="0">
                <a:solidFill>
                  <a:schemeClr val="bg1"/>
                </a:solidFill>
                <a:latin typeface="汉仪粗宋简" panose="02010609000101010101" pitchFamily="49" charset="-122"/>
                <a:ea typeface="汉仪粗宋简" panose="02010609000101010101" pitchFamily="49" charset="-122"/>
              </a:rPr>
              <a:t>中共中央办公厅 国务院办公厅关于</a:t>
            </a:r>
            <a:endParaRPr lang="en-US" altLang="zh-CN" sz="1600" dirty="0">
              <a:solidFill>
                <a:schemeClr val="bg1"/>
              </a:solidFill>
              <a:latin typeface="汉仪粗宋简" panose="02010609000101010101" pitchFamily="49" charset="-122"/>
              <a:ea typeface="汉仪粗宋简" panose="02010609000101010101" pitchFamily="49" charset="-122"/>
            </a:endParaRPr>
          </a:p>
          <a:p>
            <a:pPr algn="ctr"/>
            <a:r>
              <a:rPr lang="zh-CN" altLang="en-US" sz="1600" dirty="0">
                <a:solidFill>
                  <a:schemeClr val="bg1"/>
                </a:solidFill>
                <a:latin typeface="汉仪粗宋简" panose="02010609000101010101" pitchFamily="49" charset="-122"/>
                <a:ea typeface="汉仪粗宋简" panose="02010609000101010101" pitchFamily="49" charset="-122"/>
              </a:rPr>
              <a:t>分类推进人才评价机制改革的指导意见</a:t>
            </a:r>
          </a:p>
        </p:txBody>
      </p:sp>
    </p:spTree>
    <p:extLst>
      <p:ext uri="{BB962C8B-B14F-4D97-AF65-F5344CB8AC3E}">
        <p14:creationId xmlns:p14="http://schemas.microsoft.com/office/powerpoint/2010/main" val="8716933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6</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sp>
        <p:nvSpPr>
          <p:cNvPr id="20" name="矩形 19"/>
          <p:cNvSpPr/>
          <p:nvPr/>
        </p:nvSpPr>
        <p:spPr>
          <a:xfrm>
            <a:off x="3027138" y="1383263"/>
            <a:ext cx="5724644" cy="526234"/>
          </a:xfrm>
          <a:prstGeom prst="rect">
            <a:avLst/>
          </a:prstGeom>
        </p:spPr>
        <p:txBody>
          <a:bodyPr wrap="none">
            <a:spAutoFit/>
          </a:bodyPr>
          <a:lstStyle/>
          <a:p>
            <a:pPr>
              <a:lnSpc>
                <a:spcPct val="130000"/>
              </a:lnSpc>
            </a:pPr>
            <a:r>
              <a:rPr lang="zh-CN" altLang="en-US" sz="2400" dirty="0">
                <a:solidFill>
                  <a:schemeClr val="tx1">
                    <a:lumMod val="85000"/>
                    <a:lumOff val="15000"/>
                  </a:schemeClr>
                </a:solidFill>
                <a:latin typeface="汉仪粗宋简" panose="02010609000101010101" pitchFamily="49" charset="-122"/>
                <a:ea typeface="汉仪粗宋简" panose="02010609000101010101" pitchFamily="49" charset="-122"/>
              </a:rPr>
              <a:t>专任教师、德育教师、实验技术系列人员</a:t>
            </a:r>
            <a:endParaRPr lang="en-US" altLang="zh-CN" sz="2400" dirty="0">
              <a:solidFill>
                <a:schemeClr val="tx1">
                  <a:lumMod val="85000"/>
                  <a:lumOff val="15000"/>
                </a:schemeClr>
              </a:solidFill>
              <a:latin typeface="汉仪粗宋简" panose="02010609000101010101" pitchFamily="49" charset="-122"/>
              <a:ea typeface="汉仪粗宋简" panose="02010609000101010101" pitchFamily="49" charset="-122"/>
            </a:endParaRPr>
          </a:p>
        </p:txBody>
      </p:sp>
      <p:sp>
        <p:nvSpPr>
          <p:cNvPr id="12" name="文本框 11"/>
          <p:cNvSpPr txBox="1"/>
          <p:nvPr/>
        </p:nvSpPr>
        <p:spPr>
          <a:xfrm>
            <a:off x="5013946" y="6267094"/>
            <a:ext cx="725587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通知查看：东北大学党委教师工作部网站</a:t>
            </a:r>
            <a:r>
              <a:rPr lang="en-US" altLang="zh-CN" sz="1200" dirty="0">
                <a:latin typeface="微软雅黑" panose="020B0503020204020204" pitchFamily="34" charset="-122"/>
                <a:ea typeface="微软雅黑" panose="020B0503020204020204" pitchFamily="34" charset="-122"/>
              </a:rPr>
              <a:t>http://fdc.neu.edu.cn/2024/1209/c5109a275656/page.htm</a:t>
            </a:r>
            <a:endParaRPr lang="zh-CN" altLang="en-US" sz="1200" dirty="0">
              <a:latin typeface="微软雅黑" panose="020B0503020204020204" pitchFamily="34" charset="-122"/>
              <a:ea typeface="微软雅黑" panose="020B0503020204020204" pitchFamily="34" charset="-122"/>
            </a:endParaRPr>
          </a:p>
        </p:txBody>
      </p:sp>
      <p:graphicFrame>
        <p:nvGraphicFramePr>
          <p:cNvPr id="24" name="图示 23">
            <a:extLst>
              <a:ext uri="{FF2B5EF4-FFF2-40B4-BE49-F238E27FC236}">
                <a16:creationId xmlns:a16="http://schemas.microsoft.com/office/drawing/2014/main" id="{9276499C-D0CB-2AA8-97E5-7835F0F77121}"/>
              </a:ext>
            </a:extLst>
          </p:cNvPr>
          <p:cNvGraphicFramePr/>
          <p:nvPr>
            <p:extLst>
              <p:ext uri="{D42A27DB-BD31-4B8C-83A1-F6EECF244321}">
                <p14:modId xmlns:p14="http://schemas.microsoft.com/office/powerpoint/2010/main" val="2186983628"/>
              </p:ext>
            </p:extLst>
          </p:nvPr>
        </p:nvGraphicFramePr>
        <p:xfrm>
          <a:off x="1258778" y="2055777"/>
          <a:ext cx="9674443" cy="4846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文本框 24">
            <a:extLst>
              <a:ext uri="{FF2B5EF4-FFF2-40B4-BE49-F238E27FC236}">
                <a16:creationId xmlns:a16="http://schemas.microsoft.com/office/drawing/2014/main" id="{49C40644-FD23-E11C-0F91-993F1B142EF5}"/>
              </a:ext>
            </a:extLst>
          </p:cNvPr>
          <p:cNvSpPr txBox="1"/>
          <p:nvPr/>
        </p:nvSpPr>
        <p:spPr>
          <a:xfrm>
            <a:off x="1573729" y="2769881"/>
            <a:ext cx="1283280" cy="400110"/>
          </a:xfrm>
          <a:prstGeom prst="rect">
            <a:avLst/>
          </a:prstGeom>
          <a:noFill/>
        </p:spPr>
        <p:txBody>
          <a:bodyPr wrap="square" rtlCol="0">
            <a:spAutoFit/>
          </a:bodyPr>
          <a:lstStyle/>
          <a:p>
            <a:r>
              <a:rPr lang="zh-CN" altLang="en-US" sz="2000" dirty="0">
                <a:latin typeface="汉仪粗宋简" panose="02010609000101010101" pitchFamily="49" charset="-122"/>
                <a:ea typeface="汉仪粗宋简" panose="02010609000101010101" pitchFamily="49" charset="-122"/>
              </a:rPr>
              <a:t>前期引导</a:t>
            </a:r>
          </a:p>
        </p:txBody>
      </p:sp>
      <p:sp>
        <p:nvSpPr>
          <p:cNvPr id="26" name="文本框 25">
            <a:extLst>
              <a:ext uri="{FF2B5EF4-FFF2-40B4-BE49-F238E27FC236}">
                <a16:creationId xmlns:a16="http://schemas.microsoft.com/office/drawing/2014/main" id="{27A49079-4CB3-AB0C-78F0-A702F7528A04}"/>
              </a:ext>
            </a:extLst>
          </p:cNvPr>
          <p:cNvSpPr txBox="1"/>
          <p:nvPr/>
        </p:nvSpPr>
        <p:spPr>
          <a:xfrm>
            <a:off x="4240777" y="2775037"/>
            <a:ext cx="1177047" cy="369332"/>
          </a:xfrm>
          <a:prstGeom prst="rect">
            <a:avLst/>
          </a:prstGeom>
          <a:noFill/>
        </p:spPr>
        <p:txBody>
          <a:bodyPr wrap="square" rtlCol="0">
            <a:spAutoFit/>
          </a:bodyPr>
          <a:lstStyle/>
          <a:p>
            <a:r>
              <a:rPr lang="zh-CN" altLang="en-US" dirty="0">
                <a:latin typeface="汉仪粗宋简" panose="02010609000101010101" pitchFamily="49" charset="-122"/>
                <a:ea typeface="汉仪粗宋简" panose="02010609000101010101" pitchFamily="49" charset="-122"/>
              </a:rPr>
              <a:t>个人自评</a:t>
            </a:r>
          </a:p>
        </p:txBody>
      </p:sp>
      <p:sp>
        <p:nvSpPr>
          <p:cNvPr id="27" name="文本框 26">
            <a:extLst>
              <a:ext uri="{FF2B5EF4-FFF2-40B4-BE49-F238E27FC236}">
                <a16:creationId xmlns:a16="http://schemas.microsoft.com/office/drawing/2014/main" id="{30839E93-5B5E-038C-C2E6-48B70BA7228F}"/>
              </a:ext>
            </a:extLst>
          </p:cNvPr>
          <p:cNvSpPr txBox="1"/>
          <p:nvPr/>
        </p:nvSpPr>
        <p:spPr>
          <a:xfrm>
            <a:off x="6801592" y="2772580"/>
            <a:ext cx="1177047" cy="369332"/>
          </a:xfrm>
          <a:prstGeom prst="rect">
            <a:avLst/>
          </a:prstGeom>
          <a:noFill/>
        </p:spPr>
        <p:txBody>
          <a:bodyPr wrap="square" rtlCol="0">
            <a:spAutoFit/>
          </a:bodyPr>
          <a:lstStyle/>
          <a:p>
            <a:r>
              <a:rPr lang="zh-CN" altLang="en-US" dirty="0">
                <a:latin typeface="汉仪粗宋简" panose="02010609000101010101" pitchFamily="49" charset="-122"/>
                <a:ea typeface="汉仪粗宋简" panose="02010609000101010101" pitchFamily="49" charset="-122"/>
              </a:rPr>
              <a:t>部门评定</a:t>
            </a:r>
          </a:p>
        </p:txBody>
      </p:sp>
      <p:sp>
        <p:nvSpPr>
          <p:cNvPr id="28" name="文本框 27">
            <a:extLst>
              <a:ext uri="{FF2B5EF4-FFF2-40B4-BE49-F238E27FC236}">
                <a16:creationId xmlns:a16="http://schemas.microsoft.com/office/drawing/2014/main" id="{915B330D-960C-098D-A325-35B83C2190C0}"/>
              </a:ext>
            </a:extLst>
          </p:cNvPr>
          <p:cNvSpPr txBox="1"/>
          <p:nvPr/>
        </p:nvSpPr>
        <p:spPr>
          <a:xfrm>
            <a:off x="9362407" y="2769881"/>
            <a:ext cx="1177047" cy="369332"/>
          </a:xfrm>
          <a:prstGeom prst="rect">
            <a:avLst/>
          </a:prstGeom>
          <a:noFill/>
        </p:spPr>
        <p:txBody>
          <a:bodyPr wrap="square" rtlCol="0">
            <a:spAutoFit/>
          </a:bodyPr>
          <a:lstStyle/>
          <a:p>
            <a:r>
              <a:rPr lang="zh-CN" altLang="en-US" dirty="0">
                <a:latin typeface="汉仪粗宋简" panose="02010609000101010101" pitchFamily="49" charset="-122"/>
                <a:ea typeface="汉仪粗宋简" panose="02010609000101010101" pitchFamily="49" charset="-122"/>
              </a:rPr>
              <a:t>学校审核</a:t>
            </a:r>
          </a:p>
        </p:txBody>
      </p:sp>
      <p:sp>
        <p:nvSpPr>
          <p:cNvPr id="29" name="矩形 28">
            <a:extLst>
              <a:ext uri="{FF2B5EF4-FFF2-40B4-BE49-F238E27FC236}">
                <a16:creationId xmlns:a16="http://schemas.microsoft.com/office/drawing/2014/main" id="{6A899ACB-930E-AD8D-892A-66FB30BA986D}"/>
              </a:ext>
            </a:extLst>
          </p:cNvPr>
          <p:cNvSpPr/>
          <p:nvPr/>
        </p:nvSpPr>
        <p:spPr>
          <a:xfrm>
            <a:off x="3997167" y="575396"/>
            <a:ext cx="3570208" cy="526234"/>
          </a:xfrm>
          <a:prstGeom prst="rect">
            <a:avLst/>
          </a:prstGeom>
        </p:spPr>
        <p:txBody>
          <a:bodyPr wrap="none">
            <a:spAutoFit/>
          </a:bodyPr>
          <a:lstStyle/>
          <a:p>
            <a:pPr>
              <a:lnSpc>
                <a:spcPct val="130000"/>
              </a:lnSpc>
            </a:pPr>
            <a:r>
              <a:rPr lang="en-US" altLang="zh-CN" sz="2400" dirty="0">
                <a:solidFill>
                  <a:schemeClr val="tx1">
                    <a:lumMod val="85000"/>
                    <a:lumOff val="15000"/>
                  </a:schemeClr>
                </a:solidFill>
                <a:latin typeface="汉仪粗宋简" panose="02010609000101010101" pitchFamily="49" charset="-122"/>
                <a:ea typeface="汉仪粗宋简" panose="02010609000101010101" pitchFamily="49" charset="-122"/>
              </a:rPr>
              <a:t>2024</a:t>
            </a:r>
            <a:r>
              <a:rPr lang="zh-CN" altLang="en-US" sz="2400" dirty="0">
                <a:solidFill>
                  <a:schemeClr val="tx1">
                    <a:lumMod val="85000"/>
                    <a:lumOff val="15000"/>
                  </a:schemeClr>
                </a:solidFill>
                <a:latin typeface="汉仪粗宋简" panose="02010609000101010101" pitchFamily="49" charset="-122"/>
                <a:ea typeface="汉仪粗宋简" panose="02010609000101010101" pitchFamily="49" charset="-122"/>
              </a:rPr>
              <a:t>年师德年度考核安排</a:t>
            </a:r>
            <a:endParaRPr lang="en-US" altLang="zh-CN" sz="2400" dirty="0">
              <a:solidFill>
                <a:schemeClr val="tx1">
                  <a:lumMod val="85000"/>
                  <a:lumOff val="15000"/>
                </a:schemeClr>
              </a:solidFill>
              <a:latin typeface="汉仪粗宋简" panose="02010609000101010101" pitchFamily="49" charset="-122"/>
              <a:ea typeface="汉仪粗宋简" panose="02010609000101010101" pitchFamily="49" charset="-122"/>
            </a:endParaRPr>
          </a:p>
        </p:txBody>
      </p:sp>
      <p:sp>
        <p:nvSpPr>
          <p:cNvPr id="30" name="圆角矩形 13">
            <a:extLst>
              <a:ext uri="{FF2B5EF4-FFF2-40B4-BE49-F238E27FC236}">
                <a16:creationId xmlns:a16="http://schemas.microsoft.com/office/drawing/2014/main" id="{EE3DF007-5586-1219-EB8A-B21D19FC8EB4}"/>
              </a:ext>
            </a:extLst>
          </p:cNvPr>
          <p:cNvSpPr/>
          <p:nvPr/>
        </p:nvSpPr>
        <p:spPr>
          <a:xfrm>
            <a:off x="817799" y="1523947"/>
            <a:ext cx="2039210" cy="382742"/>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400" spc="300" dirty="0">
                <a:solidFill>
                  <a:schemeClr val="bg1"/>
                </a:solidFill>
                <a:latin typeface="汉仪粗宋简" panose="02010609000101010101" pitchFamily="49" charset="-122"/>
                <a:ea typeface="汉仪粗宋简" panose="02010609000101010101" pitchFamily="49" charset="-122"/>
              </a:rPr>
              <a:t>考核对象</a:t>
            </a:r>
          </a:p>
        </p:txBody>
      </p:sp>
      <p:sp>
        <p:nvSpPr>
          <p:cNvPr id="32" name="圆角矩形 13">
            <a:extLst>
              <a:ext uri="{FF2B5EF4-FFF2-40B4-BE49-F238E27FC236}">
                <a16:creationId xmlns:a16="http://schemas.microsoft.com/office/drawing/2014/main" id="{6A0310C5-CBD9-E1DF-A2B0-8234C7720448}"/>
              </a:ext>
            </a:extLst>
          </p:cNvPr>
          <p:cNvSpPr/>
          <p:nvPr/>
        </p:nvSpPr>
        <p:spPr>
          <a:xfrm>
            <a:off x="837412" y="2234082"/>
            <a:ext cx="2039210" cy="382742"/>
          </a:xfrm>
          <a:prstGeom prst="roundRect">
            <a:avLst>
              <a:gd name="adj" fmla="val 20402"/>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zh-CN" altLang="en-US" sz="2400" spc="300" dirty="0">
                <a:solidFill>
                  <a:schemeClr val="bg1"/>
                </a:solidFill>
                <a:latin typeface="汉仪粗宋简" panose="02010609000101010101" pitchFamily="49" charset="-122"/>
                <a:ea typeface="汉仪粗宋简" panose="02010609000101010101" pitchFamily="49" charset="-122"/>
              </a:rPr>
              <a:t>考核流程</a:t>
            </a:r>
          </a:p>
        </p:txBody>
      </p:sp>
    </p:spTree>
    <p:extLst>
      <p:ext uri="{BB962C8B-B14F-4D97-AF65-F5344CB8AC3E}">
        <p14:creationId xmlns:p14="http://schemas.microsoft.com/office/powerpoint/2010/main" val="5842435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7</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788" y="1692490"/>
            <a:ext cx="3222644" cy="438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矩形 3"/>
          <p:cNvSpPr/>
          <p:nvPr/>
        </p:nvSpPr>
        <p:spPr>
          <a:xfrm>
            <a:off x="3378252" y="1167890"/>
            <a:ext cx="5109091" cy="338554"/>
          </a:xfrm>
          <a:prstGeom prst="rect">
            <a:avLst/>
          </a:prstGeom>
        </p:spPr>
        <p:txBody>
          <a:bodyPr wrap="none">
            <a:spAutoFit/>
          </a:bodyPr>
          <a:lstStyle/>
          <a:p>
            <a:pPr algn="ctr"/>
            <a:r>
              <a:rPr lang="zh-CN" altLang="en-US" sz="1600" dirty="0">
                <a:latin typeface="汉仪粗宋简" panose="02010609000101010101" pitchFamily="49" charset="-122"/>
                <a:ea typeface="汉仪粗宋简" panose="02010609000101010101" pitchFamily="49" charset="-122"/>
              </a:rPr>
              <a:t>即双肩挑干部和所属队伍为德育教师、实验技术的干部</a:t>
            </a:r>
          </a:p>
        </p:txBody>
      </p:sp>
      <p:pic>
        <p:nvPicPr>
          <p:cNvPr id="6" name="图片 5">
            <a:extLst>
              <a:ext uri="{FF2B5EF4-FFF2-40B4-BE49-F238E27FC236}">
                <a16:creationId xmlns:a16="http://schemas.microsoft.com/office/drawing/2014/main" id="{4920F909-CE72-72EB-232F-BBFC05524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963" y="1692490"/>
            <a:ext cx="3509505" cy="4388558"/>
          </a:xfrm>
          <a:prstGeom prst="rect">
            <a:avLst/>
          </a:prstGeom>
          <a:effectLst>
            <a:outerShdw blurRad="50800" dist="38100" dir="2700000" algn="tl" rotWithShape="0">
              <a:prstClr val="black">
                <a:alpha val="40000"/>
              </a:prstClr>
            </a:outerShdw>
          </a:effectLst>
        </p:spPr>
      </p:pic>
      <p:sp>
        <p:nvSpPr>
          <p:cNvPr id="9" name="文本框 13">
            <a:extLst>
              <a:ext uri="{FF2B5EF4-FFF2-40B4-BE49-F238E27FC236}">
                <a16:creationId xmlns:a16="http://schemas.microsoft.com/office/drawing/2014/main" id="{667BE36B-BDE9-A1FA-7350-BF91EB80660D}"/>
              </a:ext>
            </a:extLst>
          </p:cNvPr>
          <p:cNvSpPr txBox="1"/>
          <p:nvPr/>
        </p:nvSpPr>
        <p:spPr>
          <a:xfrm>
            <a:off x="3104086" y="739077"/>
            <a:ext cx="5657422"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参加师德考核的科级及以上干部填写“登记表”</a:t>
            </a:r>
          </a:p>
        </p:txBody>
      </p:sp>
      <p:sp>
        <p:nvSpPr>
          <p:cNvPr id="11" name="文本框 10"/>
          <p:cNvSpPr txBox="1"/>
          <p:nvPr/>
        </p:nvSpPr>
        <p:spPr>
          <a:xfrm>
            <a:off x="5013946" y="6267094"/>
            <a:ext cx="725587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表格下载：东北大学党委教师工作部网站</a:t>
            </a:r>
            <a:r>
              <a:rPr lang="en-US" altLang="zh-CN" sz="1200" dirty="0">
                <a:latin typeface="微软雅黑" panose="020B0503020204020204" pitchFamily="34" charset="-122"/>
                <a:ea typeface="微软雅黑" panose="020B0503020204020204" pitchFamily="34" charset="-122"/>
              </a:rPr>
              <a:t>http://fdc.neu.edu.cn/2024/1209/c5109a275656/page.htm</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986998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8</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sp>
        <p:nvSpPr>
          <p:cNvPr id="9" name="文本框 13">
            <a:extLst>
              <a:ext uri="{FF2B5EF4-FFF2-40B4-BE49-F238E27FC236}">
                <a16:creationId xmlns:a16="http://schemas.microsoft.com/office/drawing/2014/main" id="{667BE36B-BDE9-A1FA-7350-BF91EB80660D}"/>
              </a:ext>
            </a:extLst>
          </p:cNvPr>
          <p:cNvSpPr txBox="1"/>
          <p:nvPr/>
        </p:nvSpPr>
        <p:spPr>
          <a:xfrm>
            <a:off x="4058329" y="1075525"/>
            <a:ext cx="4075343"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其他考核对象在人力资源系统填报</a:t>
            </a:r>
          </a:p>
        </p:txBody>
      </p:sp>
      <p:pic>
        <p:nvPicPr>
          <p:cNvPr id="6" name="图片 5"/>
          <p:cNvPicPr/>
          <p:nvPr/>
        </p:nvPicPr>
        <p:blipFill rotWithShape="1">
          <a:blip r:embed="rId2"/>
          <a:srcRect r="23705" b="4789"/>
          <a:stretch/>
        </p:blipFill>
        <p:spPr>
          <a:xfrm>
            <a:off x="578953" y="2783832"/>
            <a:ext cx="4986695" cy="3064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289919" y="1590352"/>
            <a:ext cx="5376146" cy="871713"/>
          </a:xfrm>
          <a:prstGeom prst="rect">
            <a:avLst/>
          </a:prstGeom>
        </p:spPr>
        <p:txBody>
          <a:bodyPr wrap="square">
            <a:spAutoFit/>
          </a:bodyPr>
          <a:lstStyle/>
          <a:p>
            <a:pPr>
              <a:lnSpc>
                <a:spcPct val="150000"/>
              </a:lnSpc>
            </a:pPr>
            <a:r>
              <a:rPr lang="zh-CN" altLang="en-US" dirty="0">
                <a:latin typeface="汉仪粗宋简" panose="02010609000101010101" pitchFamily="49" charset="-122"/>
                <a:ea typeface="汉仪粗宋简" panose="02010609000101010101" pitchFamily="49" charset="-122"/>
              </a:rPr>
              <a:t>输入网址</a:t>
            </a:r>
            <a:r>
              <a:rPr lang="en-US" altLang="zh-CN" dirty="0">
                <a:latin typeface="汉仪粗宋简" panose="02010609000101010101" pitchFamily="49" charset="-122"/>
                <a:ea typeface="汉仪粗宋简" panose="02010609000101010101" pitchFamily="49" charset="-122"/>
              </a:rPr>
              <a:t>hr.neu.edu.cn</a:t>
            </a:r>
            <a:r>
              <a:rPr lang="zh-CN" altLang="en-US" dirty="0">
                <a:latin typeface="汉仪粗宋简" panose="02010609000101010101" pitchFamily="49" charset="-122"/>
                <a:ea typeface="汉仪粗宋简" panose="02010609000101010101" pitchFamily="49" charset="-122"/>
              </a:rPr>
              <a:t>，进行统一身份认证登录，</a:t>
            </a:r>
            <a:endParaRPr lang="en-US" altLang="zh-CN" dirty="0">
              <a:latin typeface="汉仪粗宋简" panose="02010609000101010101" pitchFamily="49" charset="-122"/>
              <a:ea typeface="汉仪粗宋简" panose="02010609000101010101" pitchFamily="49" charset="-122"/>
            </a:endParaRPr>
          </a:p>
          <a:p>
            <a:pPr>
              <a:lnSpc>
                <a:spcPct val="150000"/>
              </a:lnSpc>
            </a:pPr>
            <a:r>
              <a:rPr lang="zh-CN" altLang="en-US" dirty="0">
                <a:latin typeface="汉仪粗宋简" panose="02010609000101010101" pitchFamily="49" charset="-122"/>
                <a:ea typeface="汉仪粗宋简" panose="02010609000101010101" pitchFamily="49" charset="-122"/>
              </a:rPr>
              <a:t>点击进入</a:t>
            </a:r>
            <a:r>
              <a:rPr lang="en-US" altLang="zh-CN" dirty="0">
                <a:latin typeface="汉仪粗宋简" panose="02010609000101010101" pitchFamily="49" charset="-122"/>
                <a:ea typeface="汉仪粗宋简" panose="02010609000101010101" pitchFamily="49" charset="-122"/>
              </a:rPr>
              <a:t>【</a:t>
            </a:r>
            <a:r>
              <a:rPr lang="zh-CN" altLang="en-US" dirty="0">
                <a:latin typeface="汉仪粗宋简" panose="02010609000101010101" pitchFamily="49" charset="-122"/>
                <a:ea typeface="汉仪粗宋简" panose="02010609000101010101" pitchFamily="49" charset="-122"/>
              </a:rPr>
              <a:t>我的年度考核</a:t>
            </a:r>
            <a:r>
              <a:rPr lang="en-US" altLang="zh-CN" dirty="0">
                <a:latin typeface="汉仪粗宋简" panose="02010609000101010101" pitchFamily="49" charset="-122"/>
                <a:ea typeface="汉仪粗宋简" panose="02010609000101010101" pitchFamily="49" charset="-122"/>
              </a:rPr>
              <a:t>】</a:t>
            </a:r>
            <a:endParaRPr lang="zh-CN" altLang="en-US" dirty="0"/>
          </a:p>
        </p:txBody>
      </p:sp>
      <p:pic>
        <p:nvPicPr>
          <p:cNvPr id="8" name="图片 7"/>
          <p:cNvPicPr/>
          <p:nvPr/>
        </p:nvPicPr>
        <p:blipFill rotWithShape="1">
          <a:blip r:embed="rId3"/>
          <a:srcRect r="2655" b="4666"/>
          <a:stretch/>
        </p:blipFill>
        <p:spPr>
          <a:xfrm>
            <a:off x="6227064" y="2814875"/>
            <a:ext cx="5431536" cy="3002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矩形 2"/>
          <p:cNvSpPr/>
          <p:nvPr/>
        </p:nvSpPr>
        <p:spPr>
          <a:xfrm>
            <a:off x="6096000" y="1590352"/>
            <a:ext cx="6096000" cy="923330"/>
          </a:xfrm>
          <a:prstGeom prst="rect">
            <a:avLst/>
          </a:prstGeom>
        </p:spPr>
        <p:txBody>
          <a:bodyPr>
            <a:spAutoFit/>
          </a:bodyPr>
          <a:lstStyle/>
          <a:p>
            <a:pPr>
              <a:lnSpc>
                <a:spcPct val="150000"/>
              </a:lnSpc>
              <a:spcAft>
                <a:spcPts val="0"/>
              </a:spcAft>
            </a:pPr>
            <a:r>
              <a:rPr lang="zh-CN" altLang="en-US" dirty="0">
                <a:latin typeface="汉仪粗宋简" panose="02010609000101010101" pitchFamily="49" charset="-122"/>
                <a:ea typeface="汉仪粗宋简" panose="02010609000101010101" pitchFamily="49" charset="-122"/>
              </a:rPr>
              <a:t>在年度总结中</a:t>
            </a:r>
            <a:r>
              <a:rPr lang="zh-CN" altLang="zh-CN" dirty="0">
                <a:latin typeface="汉仪粗宋简" panose="02010609000101010101" pitchFamily="49" charset="-122"/>
                <a:ea typeface="汉仪粗宋简" panose="02010609000101010101" pitchFamily="49" charset="-122"/>
              </a:rPr>
              <a:t>围绕《新时代高校教师职业行为十项准则》，对自身师德师风情况进行自评</a:t>
            </a:r>
            <a:r>
              <a:rPr lang="zh-CN" altLang="en-US" dirty="0">
                <a:latin typeface="汉仪粗宋简" panose="02010609000101010101" pitchFamily="49" charset="-122"/>
                <a:ea typeface="汉仪粗宋简" panose="02010609000101010101" pitchFamily="49" charset="-122"/>
              </a:rPr>
              <a:t>。在线签名后点击</a:t>
            </a:r>
            <a:r>
              <a:rPr lang="en-US" altLang="zh-CN" dirty="0">
                <a:latin typeface="汉仪粗宋简" panose="02010609000101010101" pitchFamily="49" charset="-122"/>
                <a:ea typeface="汉仪粗宋简" panose="02010609000101010101" pitchFamily="49" charset="-122"/>
              </a:rPr>
              <a:t>【</a:t>
            </a:r>
            <a:r>
              <a:rPr lang="zh-CN" altLang="en-US" dirty="0">
                <a:latin typeface="汉仪粗宋简" panose="02010609000101010101" pitchFamily="49" charset="-122"/>
                <a:ea typeface="汉仪粗宋简" panose="02010609000101010101" pitchFamily="49" charset="-122"/>
              </a:rPr>
              <a:t>提交</a:t>
            </a:r>
            <a:r>
              <a:rPr lang="en-US" altLang="zh-CN" dirty="0">
                <a:latin typeface="汉仪粗宋简" panose="02010609000101010101" pitchFamily="49" charset="-122"/>
                <a:ea typeface="汉仪粗宋简" panose="02010609000101010101" pitchFamily="49" charset="-122"/>
              </a:rPr>
              <a:t>】</a:t>
            </a:r>
            <a:endParaRPr lang="zh-CN" altLang="zh-CN" dirty="0">
              <a:latin typeface="汉仪粗宋简" panose="02010609000101010101" pitchFamily="49" charset="-122"/>
              <a:ea typeface="汉仪粗宋简" panose="02010609000101010101" pitchFamily="49" charset="-122"/>
            </a:endParaRPr>
          </a:p>
        </p:txBody>
      </p:sp>
    </p:spTree>
    <p:extLst>
      <p:ext uri="{BB962C8B-B14F-4D97-AF65-F5344CB8AC3E}">
        <p14:creationId xmlns:p14="http://schemas.microsoft.com/office/powerpoint/2010/main" val="37961793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9</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标题 1"/>
          <p:cNvSpPr txBox="1"/>
          <p:nvPr/>
        </p:nvSpPr>
        <p:spPr>
          <a:xfrm>
            <a:off x="491562" y="0"/>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师德引领：东北大学师德考核实施办法解读</a:t>
            </a:r>
            <a:endParaRPr lang="zh-CN" altLang="en-US" sz="3600" dirty="0">
              <a:solidFill>
                <a:prstClr val="white"/>
              </a:solidFill>
              <a:latin typeface="黑体" panose="02010609060101010101" pitchFamily="49" charset="-122"/>
              <a:ea typeface="黑体" panose="02010609060101010101" pitchFamily="49" charset="-122"/>
            </a:endParaRPr>
          </a:p>
        </p:txBody>
      </p:sp>
      <p:sp>
        <p:nvSpPr>
          <p:cNvPr id="2" name="矩形 1"/>
          <p:cNvSpPr/>
          <p:nvPr/>
        </p:nvSpPr>
        <p:spPr>
          <a:xfrm>
            <a:off x="775839" y="749344"/>
            <a:ext cx="11158194" cy="526041"/>
          </a:xfrm>
          <a:prstGeom prst="rect">
            <a:avLst/>
          </a:prstGeom>
        </p:spPr>
        <p:txBody>
          <a:bodyPr wrap="square">
            <a:spAutoFit/>
          </a:bodyPr>
          <a:lstStyle/>
          <a:p>
            <a:pPr>
              <a:lnSpc>
                <a:spcPct val="130000"/>
              </a:lnSpc>
            </a:pPr>
            <a:r>
              <a:rPr lang="zh-CN" altLang="en-US" sz="2400" dirty="0">
                <a:solidFill>
                  <a:schemeClr val="tx1">
                    <a:lumMod val="85000"/>
                    <a:lumOff val="15000"/>
                  </a:schemeClr>
                </a:solidFill>
                <a:latin typeface="汉仪大宋简" panose="02010609000101010101" pitchFamily="49" charset="-122"/>
                <a:ea typeface="汉仪大宋简" panose="02010609000101010101" pitchFamily="49" charset="-122"/>
              </a:rPr>
              <a:t>师德年度考核结果档次</a:t>
            </a:r>
            <a:endParaRPr lang="en-US" altLang="zh-CN" sz="2400" dirty="0">
              <a:solidFill>
                <a:schemeClr val="tx1">
                  <a:lumMod val="85000"/>
                  <a:lumOff val="15000"/>
                </a:schemeClr>
              </a:solidFill>
              <a:latin typeface="汉仪大宋简" panose="02010609000101010101" pitchFamily="49" charset="-122"/>
              <a:ea typeface="汉仪大宋简" panose="02010609000101010101" pitchFamily="49" charset="-122"/>
            </a:endParaRPr>
          </a:p>
        </p:txBody>
      </p:sp>
      <p:sp>
        <p:nvSpPr>
          <p:cNvPr id="45" name="矩形 44"/>
          <p:cNvSpPr/>
          <p:nvPr/>
        </p:nvSpPr>
        <p:spPr>
          <a:xfrm>
            <a:off x="1108229" y="2189483"/>
            <a:ext cx="4115069" cy="1902059"/>
          </a:xfrm>
          <a:prstGeom prst="rect">
            <a:avLst/>
          </a:prstGeom>
        </p:spPr>
        <p:txBody>
          <a:bodyPr wrap="square">
            <a:spAutoFit/>
          </a:bodyPr>
          <a:lstStyle/>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模范遵守“十项准则”，践行教育家精神</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能发挥立德树人模范和表率作用</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获得校级及以上荣誉称号、奖励、研究成果</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教学效果好，深受学生好评</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高质量完成学校及所在部门的各项任务</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无师德失范、不规范行为</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p:txBody>
      </p:sp>
      <p:sp>
        <p:nvSpPr>
          <p:cNvPr id="46" name="矩形 45"/>
          <p:cNvSpPr/>
          <p:nvPr/>
        </p:nvSpPr>
        <p:spPr>
          <a:xfrm>
            <a:off x="7230556" y="2308888"/>
            <a:ext cx="4751106" cy="1126462"/>
          </a:xfrm>
          <a:prstGeom prst="rect">
            <a:avLst/>
          </a:prstGeom>
        </p:spPr>
        <p:txBody>
          <a:bodyPr wrap="square">
            <a:spAutoFit/>
          </a:bodyPr>
          <a:lstStyle/>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无任何师德失范、不规范行为</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支持学校、部门政治理论学习、师德师风建设工作</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能够按照学校和部门要求完成教学、科研、人才培养等各项任务</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p:txBody>
      </p:sp>
      <p:sp>
        <p:nvSpPr>
          <p:cNvPr id="47" name="矩形 46"/>
          <p:cNvSpPr/>
          <p:nvPr/>
        </p:nvSpPr>
        <p:spPr>
          <a:xfrm>
            <a:off x="1108229" y="4749913"/>
            <a:ext cx="4675709" cy="1126462"/>
          </a:xfrm>
          <a:prstGeom prst="rect">
            <a:avLst/>
          </a:prstGeom>
        </p:spPr>
        <p:txBody>
          <a:bodyPr wrap="square">
            <a:spAutoFit/>
          </a:bodyPr>
          <a:lstStyle/>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违反教学纪律，但并未造成恶劣影响</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科研工作中存在不规范行为，但尚未构成学术不端</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无故不参加师德师风培训等集体活动累计达</a:t>
            </a:r>
            <a:r>
              <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1/3</a:t>
            </a: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的</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在师德师风方面存在苗头性、倾向性问题</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p:txBody>
      </p:sp>
      <p:sp>
        <p:nvSpPr>
          <p:cNvPr id="48" name="矩形 47"/>
          <p:cNvSpPr/>
          <p:nvPr/>
        </p:nvSpPr>
        <p:spPr>
          <a:xfrm>
            <a:off x="6923656" y="4954176"/>
            <a:ext cx="5058005" cy="1126462"/>
          </a:xfrm>
          <a:prstGeom prst="rect">
            <a:avLst/>
          </a:prstGeom>
        </p:spPr>
        <p:txBody>
          <a:bodyPr wrap="square">
            <a:spAutoFit/>
          </a:bodyPr>
          <a:lstStyle/>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违反“十项准则”或存在负面清单所列师德失范行为</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因师德师风问题被依法判处刑罚、或受到党纪、政纪处分</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r>
              <a:rPr lang="zh-CN" altLang="en-US"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rPr>
              <a:t>师德失范行为、违规行为频发且影响恶劣</a:t>
            </a: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a:p>
            <a:pPr marL="357750" indent="-285750">
              <a:lnSpc>
                <a:spcPct val="120000"/>
              </a:lnSpc>
              <a:buClr>
                <a:srgbClr val="B62537"/>
              </a:buClr>
              <a:buFont typeface="Wingdings" panose="05000000000000000000" pitchFamily="2" charset="2"/>
              <a:buChar char="l"/>
            </a:pPr>
            <a:endParaRPr lang="en-US" altLang="zh-CN" sz="1400" dirty="0">
              <a:solidFill>
                <a:schemeClr val="tx1">
                  <a:lumMod val="85000"/>
                  <a:lumOff val="15000"/>
                </a:schemeClr>
              </a:solidFill>
              <a:latin typeface="汉仪粗宋简" panose="02010609000101010101" pitchFamily="49" charset="-122"/>
              <a:ea typeface="汉仪粗宋简" panose="02010609000101010101" pitchFamily="49" charset="-122"/>
              <a:cs typeface="Arial" charset="0"/>
            </a:endParaRPr>
          </a:p>
        </p:txBody>
      </p:sp>
      <p:grpSp>
        <p:nvGrpSpPr>
          <p:cNvPr id="49" name="组合 48"/>
          <p:cNvGrpSpPr/>
          <p:nvPr/>
        </p:nvGrpSpPr>
        <p:grpSpPr>
          <a:xfrm>
            <a:off x="2634090" y="1577483"/>
            <a:ext cx="7068099" cy="3042090"/>
            <a:chOff x="1050505" y="1587766"/>
            <a:chExt cx="7068099" cy="3042090"/>
          </a:xfrm>
        </p:grpSpPr>
        <p:grpSp>
          <p:nvGrpSpPr>
            <p:cNvPr id="50" name="组合 49"/>
            <p:cNvGrpSpPr/>
            <p:nvPr/>
          </p:nvGrpSpPr>
          <p:grpSpPr>
            <a:xfrm>
              <a:off x="1050505" y="1587766"/>
              <a:ext cx="7068099" cy="3042090"/>
              <a:chOff x="1050505" y="1587766"/>
              <a:chExt cx="7068099" cy="3042090"/>
            </a:xfrm>
          </p:grpSpPr>
          <p:sp>
            <p:nvSpPr>
              <p:cNvPr id="52" name="文本框 13"/>
              <p:cNvSpPr txBox="1"/>
              <p:nvPr/>
            </p:nvSpPr>
            <p:spPr>
              <a:xfrm>
                <a:off x="1056312" y="1587766"/>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优   秀</a:t>
                </a:r>
              </a:p>
            </p:txBody>
          </p:sp>
          <p:sp>
            <p:nvSpPr>
              <p:cNvPr id="53" name="任意多边形: 形状 5">
                <a:extLst>
                  <a:ext uri="{FF2B5EF4-FFF2-40B4-BE49-F238E27FC236}">
                    <a16:creationId xmlns:a16="http://schemas.microsoft.com/office/drawing/2014/main" id="{A08AF94B-4A77-48F1-9A03-452E063C66D5}"/>
                  </a:ext>
                </a:extLst>
              </p:cNvPr>
              <p:cNvSpPr/>
              <p:nvPr/>
            </p:nvSpPr>
            <p:spPr>
              <a:xfrm rot="10800000" flipV="1">
                <a:off x="2465262" y="1793885"/>
                <a:ext cx="1496783" cy="1423829"/>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B62537"/>
                  </a:solidFill>
                </a:endParaRPr>
              </a:p>
            </p:txBody>
          </p:sp>
          <p:sp>
            <p:nvSpPr>
              <p:cNvPr id="54" name="任意多边形: 形状 5">
                <a:extLst>
                  <a:ext uri="{FF2B5EF4-FFF2-40B4-BE49-F238E27FC236}">
                    <a16:creationId xmlns:a16="http://schemas.microsoft.com/office/drawing/2014/main" id="{A08AF94B-4A77-48F1-9A03-452E063C66D5}"/>
                  </a:ext>
                </a:extLst>
              </p:cNvPr>
              <p:cNvSpPr/>
              <p:nvPr/>
            </p:nvSpPr>
            <p:spPr>
              <a:xfrm rot="10800000" flipH="1" flipV="1">
                <a:off x="5162103" y="1801685"/>
                <a:ext cx="1398185" cy="1423830"/>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5" name="文本框 13"/>
              <p:cNvSpPr txBox="1"/>
              <p:nvPr/>
            </p:nvSpPr>
            <p:spPr>
              <a:xfrm>
                <a:off x="6629207" y="1631153"/>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合  格</a:t>
                </a:r>
              </a:p>
            </p:txBody>
          </p:sp>
          <p:sp>
            <p:nvSpPr>
              <p:cNvPr id="56" name="文本框 13"/>
              <p:cNvSpPr txBox="1"/>
              <p:nvPr/>
            </p:nvSpPr>
            <p:spPr>
              <a:xfrm>
                <a:off x="1050505" y="4205181"/>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基本合格</a:t>
                </a:r>
              </a:p>
            </p:txBody>
          </p:sp>
          <p:sp>
            <p:nvSpPr>
              <p:cNvPr id="57" name="任意多边形: 形状 5">
                <a:extLst>
                  <a:ext uri="{FF2B5EF4-FFF2-40B4-BE49-F238E27FC236}">
                    <a16:creationId xmlns:a16="http://schemas.microsoft.com/office/drawing/2014/main" id="{A08AF94B-4A77-48F1-9A03-452E063C66D5}"/>
                  </a:ext>
                </a:extLst>
              </p:cNvPr>
              <p:cNvSpPr/>
              <p:nvPr/>
            </p:nvSpPr>
            <p:spPr>
              <a:xfrm rot="10800000">
                <a:off x="2501497" y="4190697"/>
                <a:ext cx="1424316" cy="257505"/>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8" name="任意多边形: 形状 5">
                <a:extLst>
                  <a:ext uri="{FF2B5EF4-FFF2-40B4-BE49-F238E27FC236}">
                    <a16:creationId xmlns:a16="http://schemas.microsoft.com/office/drawing/2014/main" id="{A08AF94B-4A77-48F1-9A03-452E063C66D5}"/>
                  </a:ext>
                </a:extLst>
              </p:cNvPr>
              <p:cNvSpPr/>
              <p:nvPr/>
            </p:nvSpPr>
            <p:spPr>
              <a:xfrm rot="10800000" flipH="1">
                <a:off x="5340073" y="4084935"/>
                <a:ext cx="1390411" cy="409893"/>
              </a:xfrm>
              <a:custGeom>
                <a:avLst/>
                <a:gdLst>
                  <a:gd name="connsiteX0" fmla="*/ 0 w 2514600"/>
                  <a:gd name="connsiteY0" fmla="*/ 830580 h 830580"/>
                  <a:gd name="connsiteX1" fmla="*/ 830580 w 2514600"/>
                  <a:gd name="connsiteY1" fmla="*/ 0 h 830580"/>
                  <a:gd name="connsiteX2" fmla="*/ 2514600 w 2514600"/>
                  <a:gd name="connsiteY2" fmla="*/ 0 h 830580"/>
                </a:gdLst>
                <a:ahLst/>
                <a:cxnLst>
                  <a:cxn ang="0">
                    <a:pos x="connsiteX0" y="connsiteY0"/>
                  </a:cxn>
                  <a:cxn ang="0">
                    <a:pos x="connsiteX1" y="connsiteY1"/>
                  </a:cxn>
                  <a:cxn ang="0">
                    <a:pos x="connsiteX2" y="connsiteY2"/>
                  </a:cxn>
                </a:cxnLst>
                <a:rect l="l" t="t" r="r" b="b"/>
                <a:pathLst>
                  <a:path w="2514600" h="830580">
                    <a:moveTo>
                      <a:pt x="0" y="830580"/>
                    </a:moveTo>
                    <a:lnTo>
                      <a:pt x="830580" y="0"/>
                    </a:lnTo>
                    <a:lnTo>
                      <a:pt x="2514600" y="0"/>
                    </a:lnTo>
                  </a:path>
                </a:pathLst>
              </a:custGeom>
              <a:ln>
                <a:headEnd type="none"/>
                <a:tailEnd type="oval" w="sm" len="sm"/>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9" name="文本框 13"/>
              <p:cNvSpPr txBox="1"/>
              <p:nvPr/>
            </p:nvSpPr>
            <p:spPr>
              <a:xfrm>
                <a:off x="6783374" y="4190697"/>
                <a:ext cx="1335230" cy="353943"/>
              </a:xfrm>
              <a:prstGeom prst="rect">
                <a:avLst/>
              </a:prstGeom>
              <a:solidFill>
                <a:srgbClr val="B62537"/>
              </a:solidFill>
              <a:effectLst>
                <a:outerShdw blurRad="50800" dist="38100" dir="2700000" algn="tl" rotWithShape="0">
                  <a:prstClr val="black">
                    <a:alpha val="40000"/>
                  </a:prstClr>
                </a:outerShdw>
              </a:effectLst>
            </p:spPr>
            <p:txBody>
              <a:bodyPr wrap="square" lIns="36000" tIns="0" rtlCol="0" anchor="ctr" anchorCtr="0">
                <a:spAutoFit/>
              </a:bodyPr>
              <a:lstStyle/>
              <a:p>
                <a:pPr algn="ctr"/>
                <a:r>
                  <a:rPr lang="zh-CN" altLang="en-US" sz="2000" dirty="0">
                    <a:solidFill>
                      <a:schemeClr val="bg1"/>
                    </a:solidFill>
                    <a:latin typeface="汉仪粗宋简" panose="02010609000101010101" pitchFamily="49" charset="-122"/>
                    <a:ea typeface="汉仪粗宋简" panose="02010609000101010101" pitchFamily="49" charset="-122"/>
                  </a:rPr>
                  <a:t>不合格</a:t>
                </a:r>
              </a:p>
            </p:txBody>
          </p:sp>
          <p:sp>
            <p:nvSpPr>
              <p:cNvPr id="60" name="Freeform 9"/>
              <p:cNvSpPr>
                <a:spLocks noEditPoints="1"/>
              </p:cNvSpPr>
              <p:nvPr/>
            </p:nvSpPr>
            <p:spPr bwMode="auto">
              <a:xfrm>
                <a:off x="3766875" y="3015487"/>
                <a:ext cx="1615784" cy="1614369"/>
              </a:xfrm>
              <a:custGeom>
                <a:avLst/>
                <a:gdLst>
                  <a:gd name="T0" fmla="*/ 1708 w 1219"/>
                  <a:gd name="T1" fmla="*/ 0 h 1218"/>
                  <a:gd name="T2" fmla="*/ 0 w 1219"/>
                  <a:gd name="T3" fmla="*/ 1708 h 1218"/>
                  <a:gd name="T4" fmla="*/ 1463 w 1219"/>
                  <a:gd name="T5" fmla="*/ 3397 h 1218"/>
                  <a:gd name="T6" fmla="*/ 1708 w 1219"/>
                  <a:gd name="T7" fmla="*/ 3413 h 1218"/>
                  <a:gd name="T8" fmla="*/ 2532 w 1219"/>
                  <a:gd name="T9" fmla="*/ 3202 h 1218"/>
                  <a:gd name="T10" fmla="*/ 2585 w 1219"/>
                  <a:gd name="T11" fmla="*/ 3172 h 1218"/>
                  <a:gd name="T12" fmla="*/ 3292 w 1219"/>
                  <a:gd name="T13" fmla="*/ 2349 h 1218"/>
                  <a:gd name="T14" fmla="*/ 3417 w 1219"/>
                  <a:gd name="T15" fmla="*/ 1708 h 1218"/>
                  <a:gd name="T16" fmla="*/ 1708 w 1219"/>
                  <a:gd name="T17" fmla="*/ 0 h 1218"/>
                  <a:gd name="T18" fmla="*/ 2170 w 1219"/>
                  <a:gd name="T19" fmla="*/ 2573 h 1218"/>
                  <a:gd name="T20" fmla="*/ 1708 w 1219"/>
                  <a:gd name="T21" fmla="*/ 2687 h 1218"/>
                  <a:gd name="T22" fmla="*/ 728 w 1219"/>
                  <a:gd name="T23" fmla="*/ 1708 h 1218"/>
                  <a:gd name="T24" fmla="*/ 1708 w 1219"/>
                  <a:gd name="T25" fmla="*/ 728 h 1218"/>
                  <a:gd name="T26" fmla="*/ 2689 w 1219"/>
                  <a:gd name="T27" fmla="*/ 1708 h 1218"/>
                  <a:gd name="T28" fmla="*/ 2224 w 1219"/>
                  <a:gd name="T29" fmla="*/ 2541 h 1218"/>
                  <a:gd name="T30" fmla="*/ 2170 w 1219"/>
                  <a:gd name="T31" fmla="*/ 2573 h 1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9" h="1218">
                    <a:moveTo>
                      <a:pt x="609" y="0"/>
                    </a:moveTo>
                    <a:cubicBezTo>
                      <a:pt x="273" y="0"/>
                      <a:pt x="0" y="273"/>
                      <a:pt x="0" y="609"/>
                    </a:cubicBezTo>
                    <a:cubicBezTo>
                      <a:pt x="0" y="916"/>
                      <a:pt x="227" y="1169"/>
                      <a:pt x="522" y="1212"/>
                    </a:cubicBezTo>
                    <a:cubicBezTo>
                      <a:pt x="550" y="1216"/>
                      <a:pt x="580" y="1218"/>
                      <a:pt x="609" y="1218"/>
                    </a:cubicBezTo>
                    <a:cubicBezTo>
                      <a:pt x="716" y="1218"/>
                      <a:pt x="816" y="1191"/>
                      <a:pt x="903" y="1143"/>
                    </a:cubicBezTo>
                    <a:cubicBezTo>
                      <a:pt x="909" y="1139"/>
                      <a:pt x="916" y="1136"/>
                      <a:pt x="922" y="1132"/>
                    </a:cubicBezTo>
                    <a:cubicBezTo>
                      <a:pt x="1035" y="1064"/>
                      <a:pt x="1124" y="961"/>
                      <a:pt x="1174" y="838"/>
                    </a:cubicBezTo>
                    <a:cubicBezTo>
                      <a:pt x="1203" y="767"/>
                      <a:pt x="1219" y="690"/>
                      <a:pt x="1219" y="609"/>
                    </a:cubicBezTo>
                    <a:cubicBezTo>
                      <a:pt x="1219" y="273"/>
                      <a:pt x="946" y="0"/>
                      <a:pt x="609" y="0"/>
                    </a:cubicBezTo>
                    <a:close/>
                    <a:moveTo>
                      <a:pt x="774" y="918"/>
                    </a:moveTo>
                    <a:cubicBezTo>
                      <a:pt x="725" y="944"/>
                      <a:pt x="669" y="959"/>
                      <a:pt x="609" y="959"/>
                    </a:cubicBezTo>
                    <a:cubicBezTo>
                      <a:pt x="416" y="959"/>
                      <a:pt x="260" y="802"/>
                      <a:pt x="260" y="609"/>
                    </a:cubicBezTo>
                    <a:cubicBezTo>
                      <a:pt x="260" y="416"/>
                      <a:pt x="416" y="260"/>
                      <a:pt x="609" y="260"/>
                    </a:cubicBezTo>
                    <a:cubicBezTo>
                      <a:pt x="802" y="260"/>
                      <a:pt x="959" y="416"/>
                      <a:pt x="959" y="609"/>
                    </a:cubicBezTo>
                    <a:cubicBezTo>
                      <a:pt x="959" y="735"/>
                      <a:pt x="892" y="845"/>
                      <a:pt x="793" y="907"/>
                    </a:cubicBezTo>
                    <a:cubicBezTo>
                      <a:pt x="787" y="911"/>
                      <a:pt x="780" y="914"/>
                      <a:pt x="774" y="918"/>
                    </a:cubicBezTo>
                    <a:close/>
                  </a:path>
                </a:pathLst>
              </a:custGeom>
              <a:solidFill>
                <a:srgbClr val="B62537"/>
              </a:solidFill>
              <a:ln w="19050">
                <a:solidFill>
                  <a:schemeClr val="bg1"/>
                </a:solidFill>
                <a:round/>
                <a:headEnd/>
                <a:tailEnd/>
              </a:ln>
            </p:spPr>
            <p:txBody>
              <a:bodyPr/>
              <a:lstStyle/>
              <a:p>
                <a:endParaRPr lang="zh-CN" altLang="en-US" sz="1750" dirty="0"/>
              </a:p>
            </p:txBody>
          </p:sp>
        </p:grpSp>
        <p:sp>
          <p:nvSpPr>
            <p:cNvPr id="51" name="文本框 60"/>
            <p:cNvSpPr txBox="1"/>
            <p:nvPr/>
          </p:nvSpPr>
          <p:spPr>
            <a:xfrm>
              <a:off x="4093803" y="3459760"/>
              <a:ext cx="942744" cy="646331"/>
            </a:xfrm>
            <a:prstGeom prst="rect">
              <a:avLst/>
            </a:prstGeom>
            <a:noFill/>
            <a:effectLst/>
          </p:spPr>
          <p:txBody>
            <a:bodyPr wrap="square" lIns="0" rIns="0" rtlCol="0">
              <a:spAutoFit/>
            </a:bodyPr>
            <a:lstStyle/>
            <a:p>
              <a:pPr algn="ctr"/>
              <a:r>
                <a:rPr lang="zh-CN" altLang="en-US" sz="1750" dirty="0">
                  <a:solidFill>
                    <a:srgbClr val="B62537"/>
                  </a:solidFill>
                  <a:latin typeface="汉仪粗宋简" panose="02010609000101010101" pitchFamily="49" charset="-122"/>
                  <a:ea typeface="汉仪粗宋简" panose="02010609000101010101" pitchFamily="49" charset="-122"/>
                </a:rPr>
                <a:t>师德</a:t>
              </a:r>
              <a:endParaRPr lang="en-US" altLang="zh-CN" sz="1750" dirty="0">
                <a:solidFill>
                  <a:srgbClr val="B62537"/>
                </a:solidFill>
                <a:latin typeface="汉仪粗宋简" panose="02010609000101010101" pitchFamily="49" charset="-122"/>
                <a:ea typeface="汉仪粗宋简" panose="02010609000101010101" pitchFamily="49" charset="-122"/>
              </a:endParaRPr>
            </a:p>
            <a:p>
              <a:pPr algn="ctr"/>
              <a:r>
                <a:rPr lang="zh-CN" altLang="en-US" sz="1750" dirty="0">
                  <a:solidFill>
                    <a:srgbClr val="B62537"/>
                  </a:solidFill>
                  <a:latin typeface="汉仪粗宋简" panose="02010609000101010101" pitchFamily="49" charset="-122"/>
                  <a:ea typeface="汉仪粗宋简" panose="02010609000101010101" pitchFamily="49" charset="-122"/>
                </a:rPr>
                <a:t>年度考核</a:t>
              </a:r>
              <a:endParaRPr lang="en-US" altLang="zh-CN" sz="1750" dirty="0">
                <a:solidFill>
                  <a:srgbClr val="B62537"/>
                </a:solidFill>
                <a:latin typeface="汉仪粗宋简" panose="02010609000101010101" pitchFamily="49" charset="-122"/>
                <a:ea typeface="汉仪粗宋简" panose="02010609000101010101" pitchFamily="49" charset="-122"/>
              </a:endParaRPr>
            </a:p>
          </p:txBody>
        </p:sp>
      </p:grpSp>
    </p:spTree>
    <p:extLst>
      <p:ext uri="{BB962C8B-B14F-4D97-AF65-F5344CB8AC3E}">
        <p14:creationId xmlns:p14="http://schemas.microsoft.com/office/powerpoint/2010/main" val="360078337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744fb07-4a1f-4e5d-bc04-c37ca864ff26"/>
  <p:tag name="COMMONDATA" val="eyJoZGlkIjoiZDkxODIxZGQ4OTk3MzU3NDcyMDAwZWQ3ZTJkMmViYTAifQ=="/>
</p:tagLst>
</file>

<file path=ppt/tags/tag2.xml><?xml version="1.0" encoding="utf-8"?>
<p:tagLst xmlns:a="http://schemas.openxmlformats.org/drawingml/2006/main" xmlns:r="http://schemas.openxmlformats.org/officeDocument/2006/relationships" xmlns:p="http://schemas.openxmlformats.org/presentationml/2006/main">
  <p:tag name="ISLIDE.ICON" val="#174291;#168195;#113423;#404832;"/>
</p:tagLst>
</file>

<file path=ppt/tags/tag3.xml><?xml version="1.0" encoding="utf-8"?>
<p:tagLst xmlns:a="http://schemas.openxmlformats.org/drawingml/2006/main" xmlns:r="http://schemas.openxmlformats.org/officeDocument/2006/relationships" xmlns:p="http://schemas.openxmlformats.org/presentationml/2006/main">
  <p:tag name="ISLIDE.ICON" val="#174291;#168195;#113423;#404832;"/>
</p:tagLst>
</file>

<file path=ppt/tags/tag4.xml><?xml version="1.0" encoding="utf-8"?>
<p:tagLst xmlns:a="http://schemas.openxmlformats.org/drawingml/2006/main" xmlns:r="http://schemas.openxmlformats.org/officeDocument/2006/relationships" xmlns:p="http://schemas.openxmlformats.org/presentationml/2006/main">
  <p:tag name="ISLIDE.ICON" val="#174291;#168195;#113423;#40483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6605</Words>
  <Application>Microsoft Office PowerPoint</Application>
  <PresentationFormat>宽屏</PresentationFormat>
  <Paragraphs>291</Paragraphs>
  <Slides>24</Slides>
  <Notes>16</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24</vt:i4>
      </vt:variant>
    </vt:vector>
  </HeadingPairs>
  <TitlesOfParts>
    <vt:vector size="40" baseType="lpstr">
      <vt:lpstr>楷体</vt:lpstr>
      <vt:lpstr>微软雅黑</vt:lpstr>
      <vt:lpstr>Calibri</vt:lpstr>
      <vt:lpstr>等线 Light</vt:lpstr>
      <vt:lpstr>Wingdings</vt:lpstr>
      <vt:lpstr>黑体</vt:lpstr>
      <vt:lpstr>汉仪大宋简</vt:lpstr>
      <vt:lpstr>等线</vt:lpstr>
      <vt:lpstr>Times New Roman</vt:lpstr>
      <vt:lpstr>宋体</vt:lpstr>
      <vt:lpstr>Arial</vt:lpstr>
      <vt:lpstr>汉仪粗宋简</vt:lpstr>
      <vt:lpstr>隶书</vt: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Administrator</cp:lastModifiedBy>
  <cp:revision>536</cp:revision>
  <cp:lastPrinted>2024-05-30T06:21:00Z</cp:lastPrinted>
  <dcterms:created xsi:type="dcterms:W3CDTF">2022-11-23T01:36:00Z</dcterms:created>
  <dcterms:modified xsi:type="dcterms:W3CDTF">2024-12-27T07:09:51Z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FCE72F2BB9E141199380E63D91F68262_13</vt:lpwstr>
  </property>
  <property fmtid="{D5CDD505-2E9C-101B-9397-08002B2CF9AE}" pid="3" name="KSOProductBuildVer">
    <vt:lpwstr>2052-12.1.0.16929</vt:lpwstr>
  </property>
</Properties>
</file>