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0" r:id="rId2"/>
    <p:sldMasterId id="2147483652" r:id="rId3"/>
  </p:sldMasterIdLst>
  <p:notesMasterIdLst>
    <p:notesMasterId r:id="rId21"/>
  </p:notesMasterIdLst>
  <p:handoutMasterIdLst>
    <p:handoutMasterId r:id="rId22"/>
  </p:handoutMasterIdLst>
  <p:sldIdLst>
    <p:sldId id="703" r:id="rId4"/>
    <p:sldId id="563" r:id="rId5"/>
    <p:sldId id="642" r:id="rId6"/>
    <p:sldId id="662" r:id="rId7"/>
    <p:sldId id="684" r:id="rId8"/>
    <p:sldId id="720" r:id="rId9"/>
    <p:sldId id="721" r:id="rId10"/>
    <p:sldId id="722" r:id="rId11"/>
    <p:sldId id="719" r:id="rId12"/>
    <p:sldId id="641" r:id="rId13"/>
    <p:sldId id="718" r:id="rId14"/>
    <p:sldId id="726" r:id="rId15"/>
    <p:sldId id="730" r:id="rId16"/>
    <p:sldId id="738" r:id="rId17"/>
    <p:sldId id="739" r:id="rId18"/>
    <p:sldId id="733" r:id="rId19"/>
    <p:sldId id="735" r:id="rId20"/>
  </p:sldIdLst>
  <p:sldSz cx="12192000" cy="6858000"/>
  <p:notesSz cx="6794500" cy="9906000"/>
  <p:embeddedFontLst>
    <p:embeddedFont>
      <p:font typeface="汉仪粗宋简" panose="02010609000101010101" pitchFamily="49" charset="-122"/>
      <p:regular r:id="rId23"/>
    </p:embeddedFont>
    <p:embeddedFont>
      <p:font typeface="汉仪大宋简" panose="02010609000101010101" pitchFamily="49" charset="-122"/>
      <p:regular r:id="rId24"/>
    </p:embeddedFont>
    <p:embeddedFont>
      <p:font typeface="隶书" panose="02010509060101010101" pitchFamily="49" charset="-122"/>
      <p:regular r:id="rId25"/>
    </p:embeddedFont>
    <p:embeddedFont>
      <p:font typeface="等线" panose="02010600030101010101" pitchFamily="2" charset="-122"/>
      <p:regular r:id="rId26"/>
      <p:bold r:id="rId27"/>
    </p:embeddedFont>
    <p:embeddedFont>
      <p:font typeface="黑体" panose="02010609060101010101" pitchFamily="49" charset="-122"/>
      <p:regular r:id="rId28"/>
    </p:embeddedFont>
    <p:embeddedFont>
      <p:font typeface="楷体" panose="02010609060101010101" pitchFamily="49" charset="-122"/>
      <p:regular r:id="rId29"/>
    </p:embeddedFont>
    <p:embeddedFont>
      <p:font typeface="楷体" panose="02010609060101010101" pitchFamily="49" charset="-122"/>
      <p:regular r:id="rId29"/>
    </p:embeddedFont>
    <p:embeddedFont>
      <p:font typeface="微软雅黑" panose="020B0503020204020204" pitchFamily="34" charset="-122"/>
      <p:regular r:id="rId30"/>
      <p:bold r:id="rId31"/>
    </p:embeddedFont>
  </p:embeddedFontLst>
  <p:custDataLst>
    <p:tags r:id="rId3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pos="438" userDrawn="1">
          <p15:clr>
            <a:srgbClr val="A4A3A4"/>
          </p15:clr>
        </p15:guide>
        <p15:guide id="4" orient="horz" pos="1340" userDrawn="1">
          <p15:clr>
            <a:srgbClr val="A4A3A4"/>
          </p15:clr>
        </p15:guide>
        <p15:guide id="5" orient="horz" pos="3109" userDrawn="1">
          <p15:clr>
            <a:srgbClr val="A4A3A4"/>
          </p15:clr>
        </p15:guide>
        <p15:guide id="6" pos="7241" userDrawn="1">
          <p15:clr>
            <a:srgbClr val="A4A3A4"/>
          </p15:clr>
        </p15:guide>
        <p15:guide id="7" orient="horz" pos="895" userDrawn="1">
          <p15:clr>
            <a:srgbClr val="A4A3A4"/>
          </p15:clr>
        </p15:guide>
        <p15:guide id="8" orient="horz" pos="2273" userDrawn="1">
          <p15:clr>
            <a:srgbClr val="A4A3A4"/>
          </p15:clr>
        </p15:guide>
        <p15:guide id="9" pos="968" userDrawn="1">
          <p15:clr>
            <a:srgbClr val="A4A3A4"/>
          </p15:clr>
        </p15:guide>
        <p15:guide id="10" pos="681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ngrui" initials="d" lastIdx="1" clrIdx="0"/>
  <p:cmAuthor id="2" name="泽超 赵" initials="泽赵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DA251D"/>
    <a:srgbClr val="990000"/>
    <a:srgbClr val="E8CA8E"/>
    <a:srgbClr val="B10C12"/>
    <a:srgbClr val="F29600"/>
    <a:srgbClr val="B62537"/>
    <a:srgbClr val="004EA2"/>
    <a:srgbClr val="F2F2F2"/>
    <a:srgbClr val="96B9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46" autoAdjust="0"/>
    <p:restoredTop sz="91052" autoAdjust="0"/>
  </p:normalViewPr>
  <p:slideViewPr>
    <p:cSldViewPr snapToGrid="0" showGuides="1">
      <p:cViewPr varScale="1">
        <p:scale>
          <a:sx n="83" d="100"/>
          <a:sy n="83" d="100"/>
        </p:scale>
        <p:origin x="760" y="200"/>
      </p:cViewPr>
      <p:guideLst>
        <p:guide pos="3840"/>
        <p:guide pos="438"/>
        <p:guide orient="horz" pos="1340"/>
        <p:guide orient="horz" pos="3109"/>
        <p:guide pos="7241"/>
        <p:guide orient="horz" pos="895"/>
        <p:guide orient="horz" pos="2273"/>
        <p:guide pos="968"/>
        <p:guide pos="68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4.fntdata"/><Relationship Id="rId21" Type="http://schemas.openxmlformats.org/officeDocument/2006/relationships/notesMaster" Target="notesMasters/notesMaster1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3.fntdata"/><Relationship Id="rId33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2.fntdata"/><Relationship Id="rId32" Type="http://schemas.openxmlformats.org/officeDocument/2006/relationships/tags" Target="tags/tag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9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4813" cy="495617"/>
          </a:xfrm>
          <a:prstGeom prst="rect">
            <a:avLst/>
          </a:prstGeom>
        </p:spPr>
        <p:txBody>
          <a:bodyPr vert="horz" lIns="91294" tIns="45647" rIns="91294" bIns="45647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48101" y="1"/>
            <a:ext cx="2944813" cy="495617"/>
          </a:xfrm>
          <a:prstGeom prst="rect">
            <a:avLst/>
          </a:prstGeom>
        </p:spPr>
        <p:txBody>
          <a:bodyPr vert="horz" lIns="91294" tIns="45647" rIns="91294" bIns="45647" rtlCol="0"/>
          <a:lstStyle>
            <a:lvl1pPr algn="r">
              <a:defRPr sz="1200"/>
            </a:lvl1pPr>
          </a:lstStyle>
          <a:p>
            <a:fld id="{B6F49F0A-FE3B-48ED-88FF-80CC7B47F35A}" type="datetimeFigureOut">
              <a:rPr lang="zh-CN" altLang="en-US" smtClean="0"/>
              <a:t>2026/6/4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1" y="9408800"/>
            <a:ext cx="2944813" cy="495617"/>
          </a:xfrm>
          <a:prstGeom prst="rect">
            <a:avLst/>
          </a:prstGeom>
        </p:spPr>
        <p:txBody>
          <a:bodyPr vert="horz" lIns="91294" tIns="45647" rIns="91294" bIns="45647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48101" y="9408800"/>
            <a:ext cx="2944813" cy="495617"/>
          </a:xfrm>
          <a:prstGeom prst="rect">
            <a:avLst/>
          </a:prstGeom>
        </p:spPr>
        <p:txBody>
          <a:bodyPr vert="horz" lIns="91294" tIns="45647" rIns="91294" bIns="45647" rtlCol="0" anchor="b"/>
          <a:lstStyle>
            <a:lvl1pPr algn="r">
              <a:defRPr sz="1200"/>
            </a:lvl1pPr>
          </a:lstStyle>
          <a:p>
            <a:fld id="{7E8E9243-7D8D-43A9-AFB6-049BEC842A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1"/>
          </a:xfrm>
          <a:prstGeom prst="rect">
            <a:avLst/>
          </a:prstGeom>
        </p:spPr>
        <p:txBody>
          <a:bodyPr vert="horz" lIns="91294" tIns="45647" rIns="91294" bIns="45647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8646" y="0"/>
            <a:ext cx="2944283" cy="497021"/>
          </a:xfrm>
          <a:prstGeom prst="rect">
            <a:avLst/>
          </a:prstGeom>
        </p:spPr>
        <p:txBody>
          <a:bodyPr vert="horz" lIns="91294" tIns="45647" rIns="91294" bIns="45647" rtlCol="0"/>
          <a:lstStyle>
            <a:lvl1pPr algn="r">
              <a:defRPr sz="1200"/>
            </a:lvl1pPr>
          </a:lstStyle>
          <a:p>
            <a:fld id="{F9CFE4A3-CE48-434F-A2D3-F1EAB332E893}" type="datetimeFigureOut">
              <a:rPr lang="zh-CN" altLang="en-US" smtClean="0"/>
              <a:t>2026/6/4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25450" y="1238250"/>
            <a:ext cx="5943600" cy="3343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294" tIns="45647" rIns="91294" bIns="45647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67263"/>
            <a:ext cx="5435600" cy="3900488"/>
          </a:xfrm>
          <a:prstGeom prst="rect">
            <a:avLst/>
          </a:prstGeom>
        </p:spPr>
        <p:txBody>
          <a:bodyPr vert="horz" lIns="91294" tIns="45647" rIns="91294" bIns="45647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1" y="9408982"/>
            <a:ext cx="2944283" cy="497020"/>
          </a:xfrm>
          <a:prstGeom prst="rect">
            <a:avLst/>
          </a:prstGeom>
        </p:spPr>
        <p:txBody>
          <a:bodyPr vert="horz" lIns="91294" tIns="45647" rIns="91294" bIns="45647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8646" y="9408982"/>
            <a:ext cx="2944283" cy="497020"/>
          </a:xfrm>
          <a:prstGeom prst="rect">
            <a:avLst/>
          </a:prstGeom>
        </p:spPr>
        <p:txBody>
          <a:bodyPr vert="horz" lIns="91294" tIns="45647" rIns="91294" bIns="45647" rtlCol="0" anchor="b"/>
          <a:lstStyle>
            <a:lvl1pPr algn="r">
              <a:defRPr sz="1200"/>
            </a:lvl1pPr>
          </a:lstStyle>
          <a:p>
            <a:fld id="{25C84134-CC7D-49E7-A030-48B7E06939F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84134-CC7D-49E7-A030-48B7E06939FA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/>
          <a:srcRect t="23055" b="11042"/>
          <a:stretch>
            <a:fillRect/>
          </a:stretch>
        </p:blipFill>
        <p:spPr>
          <a:xfrm>
            <a:off x="0" y="2753139"/>
            <a:ext cx="12192000" cy="3816626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10ED4B1-560D-49E2-B7A3-58809A9A1E3A}" type="datetimeFigureOut">
              <a:rPr lang="zh-CN" altLang="en-US" smtClean="0"/>
              <a:t>2026/6/4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E7D0E6-81E6-4D9E-9609-20F2B50F274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 userDrawn="1"/>
        </p:nvSpPr>
        <p:spPr>
          <a:xfrm>
            <a:off x="0" y="-1984"/>
            <a:ext cx="12192000" cy="624284"/>
          </a:xfrm>
          <a:prstGeom prst="rect">
            <a:avLst/>
          </a:prstGeom>
          <a:solidFill>
            <a:srgbClr val="99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 cstate="print">
            <a:clrChange>
              <a:clrFrom>
                <a:srgbClr val="414EB8"/>
              </a:clrFrom>
              <a:clrTo>
                <a:srgbClr val="414EB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146" y="28314"/>
            <a:ext cx="602180" cy="581286"/>
          </a:xfrm>
          <a:prstGeom prst="rect">
            <a:avLst/>
          </a:prstGeom>
        </p:spPr>
      </p:pic>
      <p:sp>
        <p:nvSpPr>
          <p:cNvPr id="13" name="矩形 12"/>
          <p:cNvSpPr/>
          <p:nvPr userDrawn="1"/>
        </p:nvSpPr>
        <p:spPr>
          <a:xfrm>
            <a:off x="0" y="6565900"/>
            <a:ext cx="12192000" cy="297012"/>
          </a:xfrm>
          <a:prstGeom prst="rect">
            <a:avLst/>
          </a:prstGeom>
          <a:solidFill>
            <a:srgbClr val="99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平行四边形 13"/>
          <p:cNvSpPr/>
          <p:nvPr userDrawn="1"/>
        </p:nvSpPr>
        <p:spPr>
          <a:xfrm rot="10800000" flipH="1">
            <a:off x="10955700" y="6557416"/>
            <a:ext cx="320041" cy="297012"/>
          </a:xfrm>
          <a:prstGeom prst="parallelogram">
            <a:avLst>
              <a:gd name="adj" fmla="val 75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/>
        </p:nvGrpSpPr>
        <p:grpSpPr>
          <a:xfrm>
            <a:off x="146005" y="-4770"/>
            <a:ext cx="587418" cy="630791"/>
            <a:chOff x="-6395" y="-4770"/>
            <a:chExt cx="587418" cy="630791"/>
          </a:xfrm>
        </p:grpSpPr>
        <p:sp>
          <p:nvSpPr>
            <p:cNvPr id="3" name="平行四边形 2"/>
            <p:cNvSpPr/>
            <p:nvPr userDrawn="1"/>
          </p:nvSpPr>
          <p:spPr>
            <a:xfrm rot="10800000">
              <a:off x="-6395" y="-1198"/>
              <a:ext cx="468352" cy="627219"/>
            </a:xfrm>
            <a:prstGeom prst="parallelogram">
              <a:avLst>
                <a:gd name="adj" fmla="val 75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平行四边形 14"/>
            <p:cNvSpPr/>
            <p:nvPr userDrawn="1"/>
          </p:nvSpPr>
          <p:spPr>
            <a:xfrm rot="10800000">
              <a:off x="190499" y="-4770"/>
              <a:ext cx="390524" cy="627219"/>
            </a:xfrm>
            <a:prstGeom prst="parallelogram">
              <a:avLst>
                <a:gd name="adj" fmla="val 8851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-1984"/>
            <a:ext cx="12192000" cy="624284"/>
          </a:xfrm>
          <a:prstGeom prst="rect">
            <a:avLst/>
          </a:prstGeom>
          <a:solidFill>
            <a:srgbClr val="99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平行四边形 8"/>
          <p:cNvSpPr/>
          <p:nvPr userDrawn="1"/>
        </p:nvSpPr>
        <p:spPr>
          <a:xfrm rot="10800000">
            <a:off x="404600" y="3562"/>
            <a:ext cx="162462" cy="627219"/>
          </a:xfrm>
          <a:prstGeom prst="parallelogram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3" cstate="print">
            <a:clrChange>
              <a:clrFrom>
                <a:srgbClr val="414EB8"/>
              </a:clrFrom>
              <a:clrTo>
                <a:srgbClr val="414EB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146" y="28314"/>
            <a:ext cx="602180" cy="581286"/>
          </a:xfrm>
          <a:prstGeom prst="rect">
            <a:avLst/>
          </a:prstGeom>
        </p:spPr>
      </p:pic>
      <p:sp>
        <p:nvSpPr>
          <p:cNvPr id="12" name="矩形 11"/>
          <p:cNvSpPr/>
          <p:nvPr userDrawn="1"/>
        </p:nvSpPr>
        <p:spPr>
          <a:xfrm>
            <a:off x="0" y="6565900"/>
            <a:ext cx="12192000" cy="297012"/>
          </a:xfrm>
          <a:prstGeom prst="rect">
            <a:avLst/>
          </a:prstGeom>
          <a:solidFill>
            <a:srgbClr val="99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平行四边形 12"/>
          <p:cNvSpPr/>
          <p:nvPr userDrawn="1"/>
        </p:nvSpPr>
        <p:spPr>
          <a:xfrm rot="10800000" flipH="1">
            <a:off x="10574700" y="6557416"/>
            <a:ext cx="320041" cy="297012"/>
          </a:xfrm>
          <a:prstGeom prst="parallelogram">
            <a:avLst>
              <a:gd name="adj" fmla="val 75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平行四边形 13"/>
          <p:cNvSpPr/>
          <p:nvPr userDrawn="1"/>
        </p:nvSpPr>
        <p:spPr>
          <a:xfrm rot="10800000">
            <a:off x="224659" y="3562"/>
            <a:ext cx="81231" cy="627219"/>
          </a:xfrm>
          <a:prstGeom prst="parallelogram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notesSlide" Target="../notesSlides/notesSlide1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b="9975"/>
          <a:stretch>
            <a:fillRect/>
          </a:stretch>
        </p:blipFill>
        <p:spPr>
          <a:xfrm>
            <a:off x="0" y="1644501"/>
            <a:ext cx="12192000" cy="5213502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488298" y="1845239"/>
            <a:ext cx="11268000" cy="45719"/>
            <a:chOff x="395536" y="2179712"/>
            <a:chExt cx="8208912" cy="31998"/>
          </a:xfrm>
        </p:grpSpPr>
        <p:cxnSp>
          <p:nvCxnSpPr>
            <p:cNvPr id="8" name="直接连接符 7"/>
            <p:cNvCxnSpPr/>
            <p:nvPr userDrawn="1"/>
          </p:nvCxnSpPr>
          <p:spPr>
            <a:xfrm>
              <a:off x="395536" y="2179712"/>
              <a:ext cx="8208912" cy="0"/>
            </a:xfrm>
            <a:prstGeom prst="line">
              <a:avLst/>
            </a:prstGeom>
            <a:ln w="22225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/>
          </p:nvCxnSpPr>
          <p:spPr>
            <a:xfrm>
              <a:off x="395536" y="2211710"/>
              <a:ext cx="3671718" cy="0"/>
            </a:xfrm>
            <a:prstGeom prst="line">
              <a:avLst/>
            </a:prstGeom>
            <a:ln w="98425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9"/>
          <p:cNvCxnSpPr/>
          <p:nvPr/>
        </p:nvCxnSpPr>
        <p:spPr>
          <a:xfrm flipV="1">
            <a:off x="488298" y="6432965"/>
            <a:ext cx="11268000" cy="0"/>
          </a:xfrm>
          <a:prstGeom prst="line">
            <a:avLst/>
          </a:prstGeom>
          <a:ln w="28575">
            <a:solidFill>
              <a:srgbClr val="99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2"/>
          <p:cNvPicPr>
            <a:picLocks noChangeAspect="1"/>
          </p:cNvPicPr>
          <p:nvPr/>
        </p:nvPicPr>
        <p:blipFill rotWithShape="1">
          <a:blip r:embed="rId3" cstate="print"/>
          <a:srcRect l="6200" t="25717" r="11656" b="59315"/>
          <a:stretch>
            <a:fillRect/>
          </a:stretch>
        </p:blipFill>
        <p:spPr bwMode="auto">
          <a:xfrm>
            <a:off x="9003324" y="931893"/>
            <a:ext cx="2730756" cy="789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图片 2"/>
          <p:cNvPicPr>
            <a:picLocks noChangeAspect="1"/>
          </p:cNvPicPr>
          <p:nvPr/>
        </p:nvPicPr>
        <p:blipFill rotWithShape="1">
          <a:blip r:embed="rId3" cstate="print"/>
          <a:srcRect l="6200" t="5365" r="11656" b="75925"/>
          <a:stretch>
            <a:fillRect/>
          </a:stretch>
        </p:blipFill>
        <p:spPr bwMode="auto">
          <a:xfrm>
            <a:off x="9017390" y="-12354"/>
            <a:ext cx="2730757" cy="986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Box 13"/>
          <p:cNvSpPr txBox="1"/>
          <p:nvPr/>
        </p:nvSpPr>
        <p:spPr>
          <a:xfrm>
            <a:off x="1866578" y="5515655"/>
            <a:ext cx="8458844" cy="532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99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党委教师工作部</a:t>
            </a:r>
          </a:p>
        </p:txBody>
      </p:sp>
      <p:sp>
        <p:nvSpPr>
          <p:cNvPr id="3" name="矩形 2"/>
          <p:cNvSpPr/>
          <p:nvPr/>
        </p:nvSpPr>
        <p:spPr>
          <a:xfrm>
            <a:off x="488298" y="1487339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00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以德立身、以德立学、以德施教、以德育德</a:t>
            </a:r>
          </a:p>
        </p:txBody>
      </p:sp>
      <p:sp>
        <p:nvSpPr>
          <p:cNvPr id="2" name="矩形 1"/>
          <p:cNvSpPr/>
          <p:nvPr/>
        </p:nvSpPr>
        <p:spPr>
          <a:xfrm>
            <a:off x="1889760" y="2245349"/>
            <a:ext cx="8412480" cy="2907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 dirty="0">
                <a:ln w="0"/>
                <a:solidFill>
                  <a:srgbClr val="99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东北大学师德教育学习课件</a:t>
            </a:r>
            <a:endParaRPr kumimoji="0" lang="en-US" altLang="zh-CN" sz="5400" b="1" i="0" u="none" strike="noStrike" kern="1200" cap="none" spc="0" normalizeH="0" baseline="0" noProof="0" dirty="0">
              <a:ln w="0"/>
              <a:solidFill>
                <a:srgbClr val="99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 w="0"/>
                <a:solidFill>
                  <a:srgbClr val="99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3200" b="1" i="0" u="none" strike="noStrike" kern="1200" cap="none" spc="0" normalizeH="0" baseline="0" noProof="0" dirty="0">
                <a:ln w="0"/>
                <a:solidFill>
                  <a:srgbClr val="99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2026</a:t>
            </a:r>
            <a:r>
              <a:rPr kumimoji="0" lang="zh-CN" altLang="en-US" sz="3200" b="1" i="0" u="none" strike="noStrike" kern="1200" cap="none" spc="0" normalizeH="0" baseline="0" noProof="0" dirty="0">
                <a:ln w="0"/>
                <a:solidFill>
                  <a:srgbClr val="99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年第二期）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5400" b="0" i="0" u="none" strike="noStrike" kern="1200" cap="none" spc="0" normalizeH="0" baseline="0" noProof="0" dirty="0">
              <a:ln w="0"/>
              <a:solidFill>
                <a:srgbClr val="99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2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0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dirty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目录 </a:t>
            </a:r>
            <a:r>
              <a:rPr lang="en-US" altLang="zh-CN" sz="3600" dirty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CONTENTS</a:t>
            </a:r>
            <a:endParaRPr lang="zh-CN" altLang="en-US" sz="3600" dirty="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1331913" y="2240102"/>
            <a:ext cx="9528175" cy="2070913"/>
            <a:chOff x="3224" y="3528"/>
            <a:chExt cx="15005" cy="3261"/>
          </a:xfrm>
        </p:grpSpPr>
        <p:grpSp>
          <p:nvGrpSpPr>
            <p:cNvPr id="7" name="组合 6"/>
            <p:cNvGrpSpPr/>
            <p:nvPr/>
          </p:nvGrpSpPr>
          <p:grpSpPr>
            <a:xfrm>
              <a:off x="3224" y="3528"/>
              <a:ext cx="7790" cy="2815"/>
              <a:chOff x="3224" y="3528"/>
              <a:chExt cx="7790" cy="2815"/>
            </a:xfrm>
          </p:grpSpPr>
          <p:sp>
            <p:nvSpPr>
              <p:cNvPr id="2" name="文本框 1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3224" y="5735"/>
                <a:ext cx="7790" cy="6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zh-CN" sz="2800" dirty="0">
                    <a:ln w="0">
                      <a:solidFill>
                        <a:srgbClr val="990000"/>
                      </a:solidFill>
                    </a:ln>
                    <a:solidFill>
                      <a:srgbClr val="B62537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楷体" panose="02010609060101010101" pitchFamily="49" charset="-122"/>
                    <a:ea typeface="楷体" panose="02010609060101010101" pitchFamily="49" charset="-122"/>
                  </a:rPr>
                  <a:t>向张念才同志学习</a:t>
                </a:r>
              </a:p>
            </p:txBody>
          </p:sp>
          <p:sp>
            <p:nvSpPr>
              <p:cNvPr id="4" name="矩形: 圆角 3"/>
              <p:cNvSpPr/>
              <p:nvPr>
                <p:custDataLst>
                  <p:tags r:id="rId5"/>
                </p:custDataLst>
              </p:nvPr>
            </p:nvSpPr>
            <p:spPr>
              <a:xfrm>
                <a:off x="5376" y="3528"/>
                <a:ext cx="3487" cy="873"/>
              </a:xfrm>
              <a:prstGeom prst="roundRect">
                <a:avLst/>
              </a:prstGeom>
              <a:solidFill>
                <a:srgbClr val="99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2400" b="1" dirty="0">
                    <a:latin typeface="楷体" panose="02010609060101010101" pitchFamily="49" charset="-122"/>
                    <a:ea typeface="楷体" panose="02010609060101010101" pitchFamily="49" charset="-122"/>
                  </a:rPr>
                  <a:t>01 </a:t>
                </a:r>
                <a:r>
                  <a:rPr lang="zh-CN" altLang="en-US" sz="2400" b="1" dirty="0">
                    <a:latin typeface="楷体" panose="02010609060101010101" pitchFamily="49" charset="-122"/>
                    <a:ea typeface="楷体" panose="02010609060101010101" pitchFamily="49" charset="-122"/>
                  </a:rPr>
                  <a:t>师德引领</a:t>
                </a:r>
              </a:p>
            </p:txBody>
          </p:sp>
        </p:grpSp>
        <p:grpSp>
          <p:nvGrpSpPr>
            <p:cNvPr id="8" name="组合 7"/>
            <p:cNvGrpSpPr/>
            <p:nvPr/>
          </p:nvGrpSpPr>
          <p:grpSpPr>
            <a:xfrm>
              <a:off x="10903" y="3528"/>
              <a:ext cx="7326" cy="3261"/>
              <a:chOff x="12607" y="3528"/>
              <a:chExt cx="7326" cy="3261"/>
            </a:xfrm>
          </p:grpSpPr>
          <p:sp>
            <p:nvSpPr>
              <p:cNvPr id="5" name="文本框 4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2607" y="5287"/>
                <a:ext cx="7327" cy="15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zh-CN" altLang="en-US" sz="2800" dirty="0">
                    <a:ln w="0">
                      <a:solidFill>
                        <a:srgbClr val="990000"/>
                      </a:solidFill>
                    </a:ln>
                    <a:solidFill>
                      <a:srgbClr val="B62537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楷体" panose="02010609060101010101" pitchFamily="49" charset="-122"/>
                    <a:ea typeface="楷体" panose="02010609060101010101" pitchFamily="49" charset="-122"/>
                  </a:rPr>
                  <a:t>公开曝光</a:t>
                </a:r>
                <a:endParaRPr lang="en-US" altLang="zh-CN" sz="2800" dirty="0">
                  <a:ln w="0">
                    <a:solidFill>
                      <a:srgbClr val="990000"/>
                    </a:solidFill>
                  </a:ln>
                  <a:solidFill>
                    <a:srgbClr val="B62537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ctr"/>
                <a:r>
                  <a:rPr lang="zh-CN" altLang="en-US" sz="2800" dirty="0">
                    <a:ln w="0">
                      <a:solidFill>
                        <a:srgbClr val="990000"/>
                      </a:solidFill>
                    </a:ln>
                    <a:solidFill>
                      <a:srgbClr val="B62537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楷体" panose="02010609060101010101" pitchFamily="49" charset="-122"/>
                    <a:ea typeface="楷体" panose="02010609060101010101" pitchFamily="49" charset="-122"/>
                  </a:rPr>
                  <a:t>师德违规案例</a:t>
                </a:r>
              </a:p>
            </p:txBody>
          </p:sp>
          <p:sp>
            <p:nvSpPr>
              <p:cNvPr id="6" name="矩形: 圆角 5"/>
              <p:cNvSpPr/>
              <p:nvPr>
                <p:custDataLst>
                  <p:tags r:id="rId3"/>
                </p:custDataLst>
              </p:nvPr>
            </p:nvSpPr>
            <p:spPr>
              <a:xfrm>
                <a:off x="14685" y="3528"/>
                <a:ext cx="3487" cy="873"/>
              </a:xfrm>
              <a:prstGeom prst="roundRect">
                <a:avLst/>
              </a:prstGeom>
              <a:solidFill>
                <a:srgbClr val="99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2400" b="1" dirty="0">
                    <a:latin typeface="楷体" panose="02010609060101010101" pitchFamily="49" charset="-122"/>
                    <a:ea typeface="楷体" panose="02010609060101010101" pitchFamily="49" charset="-122"/>
                  </a:rPr>
                  <a:t>02 </a:t>
                </a:r>
                <a:r>
                  <a:rPr lang="zh-CN" altLang="en-US" sz="2400" b="1" dirty="0">
                    <a:latin typeface="楷体" panose="02010609060101010101" pitchFamily="49" charset="-122"/>
                    <a:ea typeface="楷体" panose="02010609060101010101" pitchFamily="49" charset="-122"/>
                  </a:rPr>
                  <a:t>警示教育</a:t>
                </a:r>
              </a:p>
            </p:txBody>
          </p:sp>
        </p:grp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3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94385" y="2378710"/>
            <a:ext cx="10603230" cy="1871345"/>
            <a:chOff x="2065" y="3746"/>
            <a:chExt cx="16698" cy="2947"/>
          </a:xfrm>
        </p:grpSpPr>
        <p:sp>
          <p:nvSpPr>
            <p:cNvPr id="2" name="文本框 1"/>
            <p:cNvSpPr txBox="1"/>
            <p:nvPr/>
          </p:nvSpPr>
          <p:spPr>
            <a:xfrm>
              <a:off x="2065" y="5580"/>
              <a:ext cx="16698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sz="4000" dirty="0">
                  <a:ln w="0">
                    <a:solidFill>
                      <a:srgbClr val="990000"/>
                    </a:solidFill>
                  </a:ln>
                  <a:solidFill>
                    <a:srgbClr val="B62537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向张念才同志学习</a:t>
              </a:r>
              <a:endParaRPr lang="en-US" altLang="zh-CN" sz="4000" dirty="0">
                <a:ln w="0">
                  <a:solidFill>
                    <a:srgbClr val="990000"/>
                  </a:solidFill>
                </a:ln>
                <a:solidFill>
                  <a:srgbClr val="B62537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6833" y="3746"/>
              <a:ext cx="7163" cy="1309"/>
              <a:chOff x="6868264" y="4262632"/>
              <a:chExt cx="4379760" cy="1036082"/>
            </a:xfrm>
          </p:grpSpPr>
          <p:sp>
            <p:nvSpPr>
              <p:cNvPr id="9" name="圆角矩形 8"/>
              <p:cNvSpPr/>
              <p:nvPr/>
            </p:nvSpPr>
            <p:spPr>
              <a:xfrm>
                <a:off x="6868264" y="4392274"/>
                <a:ext cx="344083" cy="887896"/>
              </a:xfrm>
              <a:prstGeom prst="roundRect">
                <a:avLst>
                  <a:gd name="adj" fmla="val 0"/>
                </a:avLst>
              </a:prstGeom>
              <a:solidFill>
                <a:srgbClr val="99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000">
                  <a:latin typeface="汉仪粗宋简" panose="02010609000101010101" pitchFamily="49" charset="-122"/>
                  <a:ea typeface="汉仪粗宋简" panose="02010609000101010101" pitchFamily="49" charset="-122"/>
                </a:endParaRPr>
              </a:p>
            </p:txBody>
          </p:sp>
          <p:grpSp>
            <p:nvGrpSpPr>
              <p:cNvPr id="10" name="组合 9"/>
              <p:cNvGrpSpPr/>
              <p:nvPr/>
            </p:nvGrpSpPr>
            <p:grpSpPr>
              <a:xfrm>
                <a:off x="7657159" y="4387834"/>
                <a:ext cx="3590865" cy="887897"/>
                <a:chOff x="5984222" y="2157918"/>
                <a:chExt cx="3590865" cy="887897"/>
              </a:xfrm>
            </p:grpSpPr>
            <p:sp>
              <p:nvSpPr>
                <p:cNvPr id="12" name="圆角矩形 11"/>
                <p:cNvSpPr/>
                <p:nvPr/>
              </p:nvSpPr>
              <p:spPr>
                <a:xfrm>
                  <a:off x="5984222" y="2157918"/>
                  <a:ext cx="3590865" cy="887897"/>
                </a:xfrm>
                <a:prstGeom prst="roundRect">
                  <a:avLst>
                    <a:gd name="adj" fmla="val 0"/>
                  </a:avLst>
                </a:prstGeom>
                <a:solidFill>
                  <a:srgbClr val="99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>
                    <a:latin typeface="汉仪粗宋简" panose="02010609000101010101" pitchFamily="49" charset="-122"/>
                    <a:ea typeface="汉仪粗宋简" panose="02010609000101010101" pitchFamily="49" charset="-122"/>
                  </a:endParaRPr>
                </a:p>
              </p:txBody>
            </p:sp>
            <p:sp>
              <p:nvSpPr>
                <p:cNvPr id="13" name="TextBox 9"/>
                <p:cNvSpPr txBox="1"/>
                <p:nvPr/>
              </p:nvSpPr>
              <p:spPr>
                <a:xfrm>
                  <a:off x="6022458" y="2196099"/>
                  <a:ext cx="3504905" cy="72909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zh-CN" altLang="en-US" sz="3200" b="1" spc="300" dirty="0">
                      <a:solidFill>
                        <a:schemeClr val="bg1"/>
                      </a:solidFill>
                      <a:latin typeface="楷体" panose="02010609060101010101" pitchFamily="49" charset="-122"/>
                      <a:ea typeface="楷体" panose="02010609060101010101" pitchFamily="49" charset="-122"/>
                    </a:rPr>
                    <a:t>师 德 引 领</a:t>
                  </a:r>
                </a:p>
              </p:txBody>
            </p:sp>
          </p:grpSp>
          <p:sp>
            <p:nvSpPr>
              <p:cNvPr id="11" name="TextBox 9"/>
              <p:cNvSpPr txBox="1"/>
              <p:nvPr/>
            </p:nvSpPr>
            <p:spPr>
              <a:xfrm>
                <a:off x="7256586" y="4262632"/>
                <a:ext cx="376175" cy="10360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4800" spc="300" dirty="0">
                    <a:solidFill>
                      <a:srgbClr val="990000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1</a:t>
                </a:r>
                <a:endParaRPr lang="zh-CN" altLang="en-US" sz="4800" spc="300" dirty="0">
                  <a:solidFill>
                    <a:srgbClr val="990000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4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4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pic>
        <p:nvPicPr>
          <p:cNvPr id="5" name="图片 4" descr="张念才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351881" y="2471738"/>
            <a:ext cx="6184583" cy="36965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297497" y="1362062"/>
            <a:ext cx="11406505" cy="90881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6350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1170532397"/>
                </a:ext>
              </a:extLst>
            </a:pPr>
            <a:r>
              <a:rPr lang="zh-CN" altLang="en-US" sz="25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张念才</a:t>
            </a:r>
            <a:r>
              <a:rPr lang="zh-CN" altLang="en-US" sz="25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，男，1976年9月出生，生前系沈阳铁路实验中学教师、沈阳市首席班主任。2026年2月因病逝世，年仅49岁。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46517" y="689682"/>
            <a:ext cx="6097656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张念才同志基本情况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5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6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pic>
        <p:nvPicPr>
          <p:cNvPr id="3" name="图片 2" descr="人站在黑板前&#10;&#10;AI 生成的内容可能不正确。">
            <a:extLst>
              <a:ext uri="{FF2B5EF4-FFF2-40B4-BE49-F238E27FC236}">
                <a16:creationId xmlns:a16="http://schemas.microsoft.com/office/drawing/2014/main" id="{6BCB6995-9C56-45B5-585D-DC1A7CB854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" r="42242"/>
          <a:stretch>
            <a:fillRect/>
          </a:stretch>
        </p:blipFill>
        <p:spPr>
          <a:xfrm>
            <a:off x="541448" y="1653593"/>
            <a:ext cx="3587750" cy="4783667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4129198" y="1676453"/>
            <a:ext cx="7938976" cy="494368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80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indent="609600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 dirty="0"/>
              <a:t>三尺讲台存日月，一支粉笔写春秋。张念才老师一生</a:t>
            </a:r>
            <a:r>
              <a:rPr lang="zh-CN" altLang="en-US" sz="2400" b="1" dirty="0">
                <a:solidFill>
                  <a:srgbClr val="C00000"/>
                </a:solidFill>
              </a:rPr>
              <a:t>挚爱教育、心系学子</a:t>
            </a:r>
            <a:r>
              <a:rPr lang="zh-CN" altLang="en-US" sz="2400" dirty="0"/>
              <a:t>，即便身患重病、饱受病痛折磨，依旧</a:t>
            </a:r>
            <a:r>
              <a:rPr lang="zh-CN" altLang="en-US" sz="2400" b="1" dirty="0">
                <a:solidFill>
                  <a:srgbClr val="C00000"/>
                </a:solidFill>
              </a:rPr>
              <a:t>坚守育人岗位</a:t>
            </a:r>
            <a:r>
              <a:rPr lang="zh-CN" altLang="en-US" sz="2400" dirty="0"/>
              <a:t>，始终把学生成长成才放在心头首位，用生命站好了教育生涯最后一班岗。2026年1月，他强忍身体剧痛坚持出席班级家长会，细致梳理班级学情、周密部署寒假学习生活，</a:t>
            </a:r>
            <a:r>
              <a:rPr lang="zh-CN" altLang="en-US" sz="2400" b="1" dirty="0">
                <a:solidFill>
                  <a:srgbClr val="C00000"/>
                </a:solidFill>
              </a:rPr>
              <a:t>围绕家校共育、立德树人与家长深入交流、恳切嘱托，句句叮嘱饱含对学生的牵挂、对教育的热忱</a:t>
            </a:r>
            <a:r>
              <a:rPr lang="zh-CN" altLang="en-US" sz="2400" dirty="0"/>
              <a:t>，这番肺腑之言也成为他留给学生和家长的最后诀别寄语。直至生命尽头，他心中牵挂的依旧是班级学子、眷恋的依旧是三尺讲台，追悼会上多名已经毕业多年的学生前来为他送行，是对他的最好告慰，也是对他</a:t>
            </a:r>
            <a:r>
              <a:rPr lang="zh-CN" altLang="en-US" sz="2400" b="1" dirty="0">
                <a:solidFill>
                  <a:srgbClr val="C00000"/>
                </a:solidFill>
              </a:rPr>
              <a:t>以满腔赤诚践行育人初心使命</a:t>
            </a:r>
            <a:r>
              <a:rPr lang="zh-CN" altLang="en-US" sz="2400" dirty="0"/>
              <a:t>的最好证明。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86740" y="959981"/>
            <a:ext cx="875030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生命不息，讲台不离</a:t>
            </a:r>
            <a:r>
              <a:rPr lang="en-US" altLang="zh-CN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——</a:t>
            </a:r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倾尽丹心的最后坚守</a:t>
            </a:r>
          </a:p>
        </p:txBody>
      </p:sp>
      <p:sp>
        <p:nvSpPr>
          <p:cNvPr id="9" name="矩形: 圆角 15"/>
          <p:cNvSpPr/>
          <p:nvPr/>
        </p:nvSpPr>
        <p:spPr>
          <a:xfrm>
            <a:off x="592455" y="1520687"/>
            <a:ext cx="10897180" cy="45719"/>
          </a:xfrm>
          <a:prstGeom prst="roundRect">
            <a:avLst/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3600" b="1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ctr"/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2" descr="人在人群中&#10;&#10;AI 生成的内容可能不正确。">
            <a:extLst>
              <a:ext uri="{FF2B5EF4-FFF2-40B4-BE49-F238E27FC236}">
                <a16:creationId xmlns:a16="http://schemas.microsoft.com/office/drawing/2014/main" id="{49A89FBF-C5D7-38B1-FD52-C2E06A0334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46" r="8544"/>
          <a:stretch>
            <a:fillRect/>
          </a:stretch>
        </p:blipFill>
        <p:spPr>
          <a:xfrm>
            <a:off x="3682668" y="606796"/>
            <a:ext cx="8509332" cy="5971872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0"/>
                </a:schemeClr>
              </a:gs>
              <a:gs pos="100000">
                <a:schemeClr val="bg1">
                  <a:shade val="100000"/>
                  <a:satMod val="115000"/>
                  <a:alpha val="0"/>
                </a:schemeClr>
              </a:gs>
            </a:gsLst>
            <a:lin ang="0" scaled="0"/>
            <a:tileRect/>
          </a:gradFill>
        </p:spPr>
      </p:pic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6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6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1A2E9C2-5789-5BCF-6F51-A472F56B0A5D}"/>
              </a:ext>
            </a:extLst>
          </p:cNvPr>
          <p:cNvSpPr/>
          <p:nvPr/>
        </p:nvSpPr>
        <p:spPr>
          <a:xfrm>
            <a:off x="-8151" y="606796"/>
            <a:ext cx="10428057" cy="597187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37000">
                <a:schemeClr val="bg1">
                  <a:shade val="100000"/>
                  <a:satMod val="115000"/>
                  <a:lumMod val="0"/>
                  <a:lumOff val="10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: 圆角 15"/>
          <p:cNvSpPr/>
          <p:nvPr/>
        </p:nvSpPr>
        <p:spPr>
          <a:xfrm>
            <a:off x="592455" y="1520687"/>
            <a:ext cx="10897180" cy="45719"/>
          </a:xfrm>
          <a:prstGeom prst="roundRect">
            <a:avLst/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3600" b="1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ctr"/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11162" y="959981"/>
            <a:ext cx="875030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学高为师，创新教学</a:t>
            </a:r>
            <a:r>
              <a:rPr lang="en-US" altLang="zh-CN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——</a:t>
            </a:r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深耕细研的育人智慧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71AFDBC-1AC3-66E7-CB1D-1B7D462C2BA8}"/>
              </a:ext>
            </a:extLst>
          </p:cNvPr>
          <p:cNvSpPr txBox="1"/>
          <p:nvPr/>
        </p:nvSpPr>
        <p:spPr>
          <a:xfrm>
            <a:off x="328929" y="1837690"/>
            <a:ext cx="7517899" cy="4603821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80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indent="609600" fontAlgn="auto">
              <a:lnSpc>
                <a:spcPct val="10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 dirty="0"/>
              <a:t>作为高中化学骨干教师，张念才老师始终秉持匠心治学，摒弃传统刻板的“填鸭式”教学模式，潜心钻研教法、优化教学思路，聚焦学生</a:t>
            </a:r>
            <a:r>
              <a:rPr lang="zh-CN" altLang="en-US" sz="2400" b="1" dirty="0">
                <a:solidFill>
                  <a:srgbClr val="C00000"/>
                </a:solidFill>
              </a:rPr>
              <a:t>核心素养培育</a:t>
            </a:r>
            <a:r>
              <a:rPr lang="zh-CN" altLang="en-US" sz="2400" dirty="0"/>
              <a:t>，真正做到</a:t>
            </a:r>
            <a:r>
              <a:rPr lang="zh-CN" altLang="en-US" sz="2400" b="1" dirty="0">
                <a:solidFill>
                  <a:srgbClr val="C00000"/>
                </a:solidFill>
              </a:rPr>
              <a:t>寓德于教、教书育人</a:t>
            </a:r>
            <a:r>
              <a:rPr lang="zh-CN" altLang="en-US" sz="2400" dirty="0"/>
              <a:t>相统一。他立足化学学科特色，独创“学思修证”学习法，倡导启发式、互动式教学，通过课堂设问、小组研讨激发学生思考热情，鼓励学生敢于质疑、勇于探索，坚决摒弃无效“假努力”,着力锤炼真才实学，</a:t>
            </a:r>
            <a:r>
              <a:rPr lang="zh-CN" altLang="en-US" sz="2400" b="1" dirty="0">
                <a:solidFill>
                  <a:srgbClr val="C00000"/>
                </a:solidFill>
              </a:rPr>
              <a:t>培养学生自主学习能力与批判性思维</a:t>
            </a:r>
            <a:r>
              <a:rPr lang="zh-CN" altLang="en-US" sz="2400" dirty="0"/>
              <a:t>。同时，他</a:t>
            </a:r>
            <a:r>
              <a:rPr lang="zh-CN" altLang="en-US" sz="2400" b="1" dirty="0">
                <a:solidFill>
                  <a:srgbClr val="C00000"/>
                </a:solidFill>
              </a:rPr>
              <a:t>深耕学科育人阵地，将绿色化学理念、社会责任意识融入实验教学与课堂讲授，</a:t>
            </a:r>
            <a:r>
              <a:rPr lang="zh-CN" altLang="en-US" sz="2400" dirty="0"/>
              <a:t>既精准传授学科知识，更着力培育优良品格，</a:t>
            </a:r>
            <a:r>
              <a:rPr lang="zh-CN" altLang="en-US" sz="2400" b="1" dirty="0">
                <a:solidFill>
                  <a:srgbClr val="C00000"/>
                </a:solidFill>
              </a:rPr>
              <a:t>助力学子既学真知、更做真人，实现全面发展。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7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9" name="矩形: 圆角 15"/>
          <p:cNvSpPr/>
          <p:nvPr/>
        </p:nvSpPr>
        <p:spPr>
          <a:xfrm>
            <a:off x="592455" y="1520687"/>
            <a:ext cx="10897180" cy="45719"/>
          </a:xfrm>
          <a:prstGeom prst="roundRect">
            <a:avLst/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3600" b="1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ctr"/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1175" y="952500"/>
            <a:ext cx="875030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独具匠心，润物无声</a:t>
            </a:r>
            <a:r>
              <a:rPr lang="en-US" altLang="zh-CN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——</a:t>
            </a:r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温情暖心的班级管理</a:t>
            </a:r>
          </a:p>
        </p:txBody>
      </p:sp>
      <p:sp>
        <p:nvSpPr>
          <p:cNvPr id="6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pic>
        <p:nvPicPr>
          <p:cNvPr id="4" name="图片 3" descr="人站在门前&#10;&#10;AI 生成的内容可能不正确。">
            <a:extLst>
              <a:ext uri="{FF2B5EF4-FFF2-40B4-BE49-F238E27FC236}">
                <a16:creationId xmlns:a16="http://schemas.microsoft.com/office/drawing/2014/main" id="{628615B3-0466-3D2C-2112-152C530786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66" r="21700" b="6444"/>
          <a:stretch>
            <a:fillRect/>
          </a:stretch>
        </p:blipFill>
        <p:spPr>
          <a:xfrm>
            <a:off x="3511296" y="1562563"/>
            <a:ext cx="8680704" cy="5019949"/>
          </a:xfrm>
          <a:prstGeom prst="rect">
            <a:avLst/>
          </a:prstGeom>
          <a:gradFill>
            <a:gsLst>
              <a:gs pos="15000">
                <a:schemeClr val="bg1">
                  <a:alpha val="0"/>
                </a:schemeClr>
              </a:gs>
              <a:gs pos="100000">
                <a:srgbClr val="FFFFFF">
                  <a:alpha val="84888"/>
                </a:srgbClr>
              </a:gs>
            </a:gsLst>
            <a:path path="circle">
              <a:fillToRect t="100000" r="100000"/>
            </a:path>
          </a:gradFill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3848028C-D7A9-67E4-8747-3BDCFD53B5FE}"/>
              </a:ext>
            </a:extLst>
          </p:cNvPr>
          <p:cNvSpPr/>
          <p:nvPr/>
        </p:nvSpPr>
        <p:spPr>
          <a:xfrm>
            <a:off x="0" y="1566406"/>
            <a:ext cx="9337040" cy="5012262"/>
          </a:xfrm>
          <a:prstGeom prst="rect">
            <a:avLst/>
          </a:prstGeom>
          <a:gradFill flip="none" rotWithShape="1">
            <a:gsLst>
              <a:gs pos="5000">
                <a:schemeClr val="bg1">
                  <a:alpha val="0"/>
                  <a:lumMod val="0"/>
                  <a:lumOff val="100000"/>
                </a:schemeClr>
              </a:gs>
              <a:gs pos="30000">
                <a:srgbClr val="FFFFFF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FA45802-A960-25EE-97B4-5F85FD7C5503}"/>
              </a:ext>
            </a:extLst>
          </p:cNvPr>
          <p:cNvSpPr txBox="1"/>
          <p:nvPr/>
        </p:nvSpPr>
        <p:spPr>
          <a:xfrm>
            <a:off x="123826" y="1520685"/>
            <a:ext cx="7266688" cy="505798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80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indent="6096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200" dirty="0"/>
              <a:t>23年班主任生涯，张念才老师用</a:t>
            </a:r>
            <a:r>
              <a:rPr lang="zh-CN" altLang="en-US" sz="2200" b="1" dirty="0">
                <a:solidFill>
                  <a:srgbClr val="C00000"/>
                </a:solidFill>
              </a:rPr>
              <a:t>真心、爱心、耐心</a:t>
            </a:r>
            <a:r>
              <a:rPr lang="zh-CN" altLang="en-US" sz="2200" dirty="0"/>
              <a:t>守护万千学子青春，用智慧与温度深耕班级管理，</a:t>
            </a:r>
            <a:r>
              <a:rPr lang="zh-CN" altLang="en-US" sz="2200" b="1" dirty="0">
                <a:solidFill>
                  <a:srgbClr val="C00000"/>
                </a:solidFill>
              </a:rPr>
              <a:t>严慈相济、亦师亦友，</a:t>
            </a:r>
            <a:r>
              <a:rPr lang="zh-CN" altLang="en-US" sz="2200" dirty="0"/>
              <a:t>成为学生成长路上最可靠的暖心引路人。他创新推行“小组管理+全员定岗”模式，秉持“我做主、我负责”理念，让每名学生都成为班级小主人，小到“窗台科科长”“黑板科科长”,大到班委干部，</a:t>
            </a:r>
            <a:r>
              <a:rPr lang="zh-CN" altLang="en-US" sz="2200" b="1" dirty="0">
                <a:solidFill>
                  <a:srgbClr val="C00000"/>
                </a:solidFill>
              </a:rPr>
              <a:t>人人有岗位、个个有担当，</a:t>
            </a:r>
            <a:r>
              <a:rPr lang="zh-CN" altLang="en-US" sz="2200" dirty="0"/>
              <a:t>让学生在实践中学会自律、逐步走向自立自强。</a:t>
            </a:r>
            <a:endParaRPr lang="en-US" altLang="zh-CN" sz="2200" dirty="0"/>
          </a:p>
          <a:p>
            <a:pPr indent="609600">
              <a:lnSpc>
                <a:spcPct val="10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22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立规矩塑品行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</a:rPr>
              <a:t>，定下“事不拖、话不多、人不作”的班级铁律，</a:t>
            </a:r>
            <a:r>
              <a:rPr lang="zh-CN" altLang="en-US" sz="22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引导学生脚踏实地、笃实前行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</a:rPr>
              <a:t>。他膝下没有儿女，把全部的爱都给了学生，不仅是传道授业的严师，更是学生的“心理按摩师”,面对迷茫厌学、自卑怯懦的学生，他从不苛责训斥，而是俯身谈心、耐心疏导、暖心鼓励，</a:t>
            </a:r>
            <a:r>
              <a:rPr lang="zh-CN" altLang="en-US" sz="22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用信任与关爱点亮学生希望，守护每一位学子向阳成长、逐梦前行。</a:t>
            </a:r>
            <a:endParaRPr lang="zh-CN" altLang="en-US" sz="2200" dirty="0"/>
          </a:p>
          <a:p>
            <a:pPr indent="609600" fontAlgn="auto">
              <a:lnSpc>
                <a:spcPct val="10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endParaRPr lang="zh-CN" altLang="en-US" sz="220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8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9" name="矩形: 圆角 15"/>
          <p:cNvSpPr/>
          <p:nvPr/>
        </p:nvSpPr>
        <p:spPr>
          <a:xfrm>
            <a:off x="592455" y="1520687"/>
            <a:ext cx="10897180" cy="45719"/>
          </a:xfrm>
          <a:prstGeom prst="roundRect">
            <a:avLst/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3600" b="1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ctr"/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1175" y="952500"/>
            <a:ext cx="875030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大爱无疆，天平永存</a:t>
            </a:r>
            <a:r>
              <a:rPr lang="en-US" altLang="zh-CN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——</a:t>
            </a:r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薪火相传的公益初心</a:t>
            </a:r>
          </a:p>
        </p:txBody>
      </p:sp>
      <p:sp>
        <p:nvSpPr>
          <p:cNvPr id="6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C06E4C3-954D-FE0D-0A28-EF7964216974}"/>
              </a:ext>
            </a:extLst>
          </p:cNvPr>
          <p:cNvSpPr txBox="1"/>
          <p:nvPr/>
        </p:nvSpPr>
        <p:spPr>
          <a:xfrm>
            <a:off x="61913" y="1566406"/>
            <a:ext cx="12068174" cy="116052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80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lvl="0" indent="609600"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300" dirty="0">
                <a:sym typeface="+mn-ea"/>
              </a:rPr>
              <a:t>师者大爱，微光成炬；善举不息，薪火相传。张念才老师不仅</a:t>
            </a:r>
            <a:r>
              <a:rPr lang="zh-CN" altLang="en-US" sz="2300" b="1" dirty="0">
                <a:solidFill>
                  <a:srgbClr val="C00000"/>
                </a:solidFill>
                <a:sym typeface="+mn-ea"/>
              </a:rPr>
              <a:t>潜心教书育人</a:t>
            </a:r>
            <a:r>
              <a:rPr lang="zh-CN" altLang="en-US" sz="2300" dirty="0">
                <a:sym typeface="+mn-ea"/>
              </a:rPr>
              <a:t>，更</a:t>
            </a:r>
            <a:r>
              <a:rPr lang="zh-CN" altLang="en-US" sz="2300" b="1" dirty="0">
                <a:solidFill>
                  <a:srgbClr val="C00000"/>
                </a:solidFill>
                <a:sym typeface="+mn-ea"/>
              </a:rPr>
              <a:t>心怀善念、躬身公益</a:t>
            </a:r>
            <a:r>
              <a:rPr lang="zh-CN" altLang="en-US" sz="2300" dirty="0">
                <a:sym typeface="+mn-ea"/>
              </a:rPr>
              <a:t>，十余年前牵头创立“天平公益社团”,用点滴善举传递温暖，</a:t>
            </a:r>
            <a:r>
              <a:rPr lang="zh-CN" altLang="en-US" sz="2300" b="1" dirty="0">
                <a:solidFill>
                  <a:srgbClr val="C00000"/>
                </a:solidFill>
                <a:sym typeface="+mn-ea"/>
              </a:rPr>
              <a:t>将向善向美的种子播撒进一届届学生心田</a:t>
            </a:r>
            <a:r>
              <a:rPr lang="zh-CN" altLang="en-US" sz="2300" dirty="0">
                <a:sym typeface="+mn-ea"/>
              </a:rPr>
              <a:t>。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18FFAA7-79F8-A02C-3BD4-518B5099E2B4}"/>
              </a:ext>
            </a:extLst>
          </p:cNvPr>
          <p:cNvSpPr txBox="1"/>
          <p:nvPr/>
        </p:nvSpPr>
        <p:spPr>
          <a:xfrm>
            <a:off x="7098437" y="2374828"/>
            <a:ext cx="496973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indent="609600"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extLst>
                <a:ext uri="{35155182-B16C-46BC-9424-99874614C6A1}">
                  <wpsdc:indentchars xmlns:lc="http://schemas.openxmlformats.org/drawingml/2006/lockedCanvas" xmlns:wpsdc="http://www.wps.cn/officeDocument/2017/drawingmlCustomData" xmlns="" val="200" checksum="4158780845"/>
                </a:ext>
              </a:extLst>
            </a:pP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校内，他设立“天平桶”“天平小屋”,组织学生回收废品筹集善款，十余年间累计筹得近10万元，精准资助30余名家庭困难、品学兼优的学子，</a:t>
            </a:r>
            <a:r>
              <a:rPr lang="zh-CN" altLang="en-US" sz="20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扫清求学阻碍、助力圆梦前行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；校外，他依托爱人的“益天义平”文具店设立暖心助学点，推出不记名“助学券”,全力守护贫困生自尊，让他们体面领取学习用品，悉心呵护学子心灵。他常以</a:t>
            </a:r>
            <a:r>
              <a:rPr lang="zh-CN" altLang="en-US" sz="20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“达则济亿兆、穷亦济毫厘、济人无大小、誓不空济私”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自勉，不仅坚守公益初心，更让“天平精神”代代传承，如今众多毕业学子仍践行善举，将这份大爱延续到社会各处，让奉献精神生生不息。</a:t>
            </a:r>
          </a:p>
        </p:txBody>
      </p:sp>
      <p:pic>
        <p:nvPicPr>
          <p:cNvPr id="10" name="图片 9" descr="一群人在跳舞&#10;&#10;AI 生成的内容可能不正确。">
            <a:extLst>
              <a:ext uri="{FF2B5EF4-FFF2-40B4-BE49-F238E27FC236}">
                <a16:creationId xmlns:a16="http://schemas.microsoft.com/office/drawing/2014/main" id="{8D56BDB5-4C73-83A5-6B86-E9B247DB9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03" y="2864471"/>
            <a:ext cx="6798934" cy="3576651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标题 1"/>
          <p:cNvSpPr txBox="1"/>
          <p:nvPr/>
        </p:nvSpPr>
        <p:spPr>
          <a:xfrm>
            <a:off x="592455" y="63500"/>
            <a:ext cx="8744585" cy="45021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师德引领：向张念才同志学习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46710" y="689610"/>
            <a:ext cx="11534775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3200" b="1" dirty="0">
                <a:solidFill>
                  <a:srgbClr val="99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《张念才同志先进事迹专题片》</a:t>
            </a:r>
          </a:p>
        </p:txBody>
      </p:sp>
      <p:pic>
        <p:nvPicPr>
          <p:cNvPr id="2" name="张念才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6700" y="1273175"/>
            <a:ext cx="9138285" cy="5140325"/>
          </a:xfrm>
          <a:prstGeom prst="rect">
            <a:avLst/>
          </a:prstGeom>
        </p:spPr>
      </p:pic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9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35" y="5955030"/>
            <a:ext cx="17526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zh-CN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右侧按钮</a:t>
            </a:r>
          </a:p>
          <a:p>
            <a:pPr algn="ctr"/>
            <a:r>
              <a:rPr lang="zh-CN" altLang="zh-CN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播放视频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100000"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10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416158" y="3498691"/>
            <a:ext cx="5556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ln w="0">
                  <a:solidFill>
                    <a:srgbClr val="990000"/>
                  </a:solidFill>
                </a:ln>
                <a:solidFill>
                  <a:srgbClr val="B62537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公开曝光师德违规案例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3858178" y="2378414"/>
            <a:ext cx="4548517" cy="830997"/>
            <a:chOff x="6868264" y="4262632"/>
            <a:chExt cx="4379760" cy="1036082"/>
          </a:xfrm>
        </p:grpSpPr>
        <p:sp>
          <p:nvSpPr>
            <p:cNvPr id="9" name="圆角矩形 8"/>
            <p:cNvSpPr/>
            <p:nvPr/>
          </p:nvSpPr>
          <p:spPr>
            <a:xfrm>
              <a:off x="6868264" y="4392274"/>
              <a:ext cx="344083" cy="887896"/>
            </a:xfrm>
            <a:prstGeom prst="roundRect">
              <a:avLst>
                <a:gd name="adj" fmla="val 0"/>
              </a:avLst>
            </a:prstGeom>
            <a:solidFill>
              <a:srgbClr val="99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00">
                <a:latin typeface="汉仪粗宋简" panose="02010609000101010101" pitchFamily="49" charset="-122"/>
                <a:ea typeface="汉仪粗宋简" panose="02010609000101010101" pitchFamily="49" charset="-122"/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7657159" y="4387834"/>
              <a:ext cx="3590865" cy="887897"/>
              <a:chOff x="5984222" y="2157918"/>
              <a:chExt cx="3590865" cy="887897"/>
            </a:xfrm>
          </p:grpSpPr>
          <p:sp>
            <p:nvSpPr>
              <p:cNvPr id="12" name="圆角矩形 11"/>
              <p:cNvSpPr/>
              <p:nvPr/>
            </p:nvSpPr>
            <p:spPr>
              <a:xfrm>
                <a:off x="5984222" y="2157918"/>
                <a:ext cx="3590865" cy="887897"/>
              </a:xfrm>
              <a:prstGeom prst="roundRect">
                <a:avLst>
                  <a:gd name="adj" fmla="val 0"/>
                </a:avLst>
              </a:prstGeom>
              <a:solidFill>
                <a:srgbClr val="99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000">
                  <a:latin typeface="汉仪粗宋简" panose="02010609000101010101" pitchFamily="49" charset="-122"/>
                  <a:ea typeface="汉仪粗宋简" panose="02010609000101010101" pitchFamily="49" charset="-122"/>
                </a:endParaRPr>
              </a:p>
            </p:txBody>
          </p:sp>
          <p:sp>
            <p:nvSpPr>
              <p:cNvPr id="13" name="TextBox 9"/>
              <p:cNvSpPr txBox="1"/>
              <p:nvPr/>
            </p:nvSpPr>
            <p:spPr>
              <a:xfrm>
                <a:off x="6022458" y="2196099"/>
                <a:ext cx="3504905" cy="7290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zh-CN" altLang="en-US" sz="3200" b="1" spc="300" dirty="0">
                    <a:solidFill>
                      <a:schemeClr val="bg1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警 示 教 育</a:t>
                </a:r>
              </a:p>
            </p:txBody>
          </p:sp>
        </p:grpSp>
        <p:sp>
          <p:nvSpPr>
            <p:cNvPr id="11" name="TextBox 9"/>
            <p:cNvSpPr txBox="1"/>
            <p:nvPr/>
          </p:nvSpPr>
          <p:spPr>
            <a:xfrm>
              <a:off x="7256586" y="4262632"/>
              <a:ext cx="376175" cy="103608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spc="300" dirty="0">
                  <a:solidFill>
                    <a:srgbClr val="99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2</a:t>
              </a:r>
              <a:endParaRPr lang="zh-CN" altLang="en-US" sz="4800" spc="300" dirty="0">
                <a:solidFill>
                  <a:srgbClr val="99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14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警示教育：科研经费领域违纪违法典型案例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11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390208" y="875030"/>
            <a:ext cx="11278751" cy="3761740"/>
            <a:chOff x="774" y="1378"/>
            <a:chExt cx="7976" cy="5924"/>
          </a:xfrm>
        </p:grpSpPr>
        <p:sp>
          <p:nvSpPr>
            <p:cNvPr id="4" name="文本框 119"/>
            <p:cNvSpPr txBox="1"/>
            <p:nvPr/>
          </p:nvSpPr>
          <p:spPr>
            <a:xfrm>
              <a:off x="919" y="1378"/>
              <a:ext cx="7483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2000" b="1" dirty="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财政部财经纪律检查发现个别教师以会议费名义违规报销科研经费</a:t>
              </a: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774" y="2117"/>
              <a:ext cx="7976" cy="5185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主要有以下5种问题:</a:t>
              </a:r>
            </a:p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1.通过印发虚假会议通知、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伪造会议签到表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、虚列会议耗材费用、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虚增参会人数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等方式，虚列会议费支出，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未实际召开会议或会议虽召开但所发生的费用远低于报销数额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，报销了此前发生的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与本次会议无关的餐费、住宿费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等费用，套取科研经费。</a:t>
              </a:r>
            </a:p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2.以会议费、交流费等名义套取科研经费后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预存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在酒店，会议实际并未召开，形成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“小金库”</a:t>
              </a:r>
              <a:r>
                <a:rPr lang="zh-CN" altLang="en-US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，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后续用作餐费、住宿费等支出。</a:t>
              </a:r>
            </a:p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3.借会议名义安排宴请(会议期间除会议工作餐外额外安排宴请，用科研经费报销)。</a:t>
              </a:r>
            </a:p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4.在会议费中隐匿列支各类接待费用。</a:t>
              </a:r>
            </a:p>
            <a:p>
              <a:pPr indent="450215" algn="just" fontAlgn="t">
                <a:lnSpc>
                  <a:spcPct val="15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5.在会议用餐中上高档菜肴、</a:t>
              </a:r>
              <a:r>
                <a:rPr lang="zh-CN" altLang="en-US" b="1" dirty="0">
                  <a:solidFill>
                    <a:srgbClr val="DA251D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酒水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。</a:t>
              </a: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598169" y="5154636"/>
            <a:ext cx="1081913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600" b="1" dirty="0">
                <a:solidFill>
                  <a:srgbClr val="DA251D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严禁通过会议费报销与会议无关的餐费、住宿费、接待费等费用！</a:t>
            </a:r>
          </a:p>
          <a:p>
            <a:pPr>
              <a:lnSpc>
                <a:spcPct val="150000"/>
              </a:lnSpc>
            </a:pPr>
            <a:r>
              <a:rPr lang="zh-CN" altLang="en-US" sz="1600" b="1" dirty="0">
                <a:solidFill>
                  <a:srgbClr val="DA251D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严禁通过以会议费、交流费等名义套取资金后设立“小金库”！</a:t>
            </a:r>
          </a:p>
          <a:p>
            <a:pPr>
              <a:lnSpc>
                <a:spcPct val="150000"/>
              </a:lnSpc>
            </a:pPr>
            <a:r>
              <a:rPr lang="zh-CN" altLang="en-US" sz="1600" b="1" dirty="0">
                <a:solidFill>
                  <a:srgbClr val="DA251D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严禁公务接待饮用酒水！</a:t>
            </a:r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12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259951" y="6118420"/>
            <a:ext cx="593217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</a:t>
            </a:r>
            <a:r>
              <a:rPr 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中国青年报</a:t>
            </a:r>
          </a:p>
          <a:p>
            <a:pPr algn="r"/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https://zqb.cyol.com/html/2014-01/10/nw.D110000zgqnb_20140110_2-07.htm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622927" y="883285"/>
            <a:ext cx="11044572" cy="5139690"/>
            <a:chOff x="904" y="1378"/>
            <a:chExt cx="17393" cy="8094"/>
          </a:xfrm>
        </p:grpSpPr>
        <p:sp>
          <p:nvSpPr>
            <p:cNvPr id="28" name="文本框 119"/>
            <p:cNvSpPr txBox="1"/>
            <p:nvPr/>
          </p:nvSpPr>
          <p:spPr>
            <a:xfrm>
              <a:off x="919" y="1378"/>
              <a:ext cx="17378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2000" b="1" dirty="0">
                  <a:latin typeface="黑体" panose="02010609060101010101" pitchFamily="49" charset="-122"/>
                  <a:ea typeface="黑体" panose="02010609060101010101" pitchFamily="49" charset="-122"/>
                </a:rPr>
                <a:t>违规问题：</a:t>
              </a:r>
              <a:r>
                <a:rPr lang="zh-CN" altLang="en-US" sz="2000" b="1" dirty="0">
                  <a:solidFill>
                    <a:srgbClr val="C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贪污科研经费</a:t>
              </a: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921" y="1978"/>
              <a:ext cx="17376" cy="346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陈英旭（浙江大学原教授、水环境研究院原院长） 在承担国家科技重大专项“苕溪课题”过程中，利用课题总负责人的职务便利，将其个人实际控制的两家公司列为课题外协单位，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授意学生通过开具虚假发票、编造虚假技术服务合同和设备购置合同、编制虚假账目等手段，将国拨科研经费冲账套取，非法占为己有。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涉及课题：“太湖流域苕溪农业面源污染河流综合整治技术集成与示范工程”（“苕溪课题”），总经费3.135亿元，其中国家拨付1.0544亿元。</a:t>
              </a:r>
              <a:endParaRPr lang="en-US" altLang="zh-CN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贪污金额：法院认定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贪污科研经费945万余元。</a:t>
              </a: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904" y="8166"/>
              <a:ext cx="16999" cy="1306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杭州市中级人民法院以犯贪污罪判处陈英旭有期徒刑10年，并处没收财产20万元。</a:t>
              </a:r>
            </a:p>
          </p:txBody>
        </p:sp>
        <p:sp>
          <p:nvSpPr>
            <p:cNvPr id="31" name="文本框 119"/>
            <p:cNvSpPr txBox="1"/>
            <p:nvPr/>
          </p:nvSpPr>
          <p:spPr>
            <a:xfrm>
              <a:off x="904" y="6393"/>
              <a:ext cx="6453" cy="6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2000" b="1" dirty="0">
                  <a:latin typeface="黑体" panose="02010609060101010101" pitchFamily="49" charset="-122"/>
                  <a:ea typeface="黑体" panose="02010609060101010101" pitchFamily="49" charset="-122"/>
                </a:rPr>
                <a:t>处理结果</a:t>
              </a:r>
              <a:endParaRPr lang="en-US" altLang="zh-CN" sz="2000" b="1" dirty="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2" name="矩形: 圆角 5"/>
            <p:cNvSpPr/>
            <p:nvPr/>
          </p:nvSpPr>
          <p:spPr>
            <a:xfrm>
              <a:off x="3610" y="7085"/>
              <a:ext cx="12343" cy="786"/>
            </a:xfrm>
            <a:prstGeom prst="roundRect">
              <a:avLst/>
            </a:prstGeom>
            <a:solidFill>
              <a:srgbClr val="99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《中华人民共和国刑法》第三百八十二条等规定</a:t>
              </a:r>
            </a:p>
          </p:txBody>
        </p:sp>
      </p:grpSp>
      <p:cxnSp>
        <p:nvCxnSpPr>
          <p:cNvPr id="2" name="直接连接符 1"/>
          <p:cNvCxnSpPr/>
          <p:nvPr/>
        </p:nvCxnSpPr>
        <p:spPr>
          <a:xfrm flipV="1">
            <a:off x="389975" y="3894455"/>
            <a:ext cx="11520000" cy="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13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7141210" y="6113145"/>
            <a:ext cx="5050790" cy="42164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</a:t>
            </a:r>
            <a:r>
              <a:rPr 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中国科研诚信网</a:t>
            </a:r>
          </a:p>
          <a:p>
            <a:pPr algn="r"/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https://www.orichina.cn/contents/6/3649.html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98475" y="1438910"/>
            <a:ext cx="11498580" cy="2400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450215" algn="l" fontAlgn="t">
              <a:lnSpc>
                <a:spcPct val="130000"/>
              </a:lnSpc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经生态环境部审定，对京津冀环境综合治理国家科技重大专项2025、2026年度项目立项评审专家不良行为进行了处理。</a:t>
            </a:r>
          </a:p>
          <a:p>
            <a:pPr indent="450215" algn="l" fontAlgn="t">
              <a:lnSpc>
                <a:spcPct val="130000"/>
              </a:lnSpc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吕某某在评审过程中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违反回避要求，隐瞒利害关系，影响专项任务落实，造成严重负面影响。</a:t>
            </a:r>
          </a:p>
          <a:p>
            <a:pPr indent="450215" algn="l" fontAlgn="t">
              <a:lnSpc>
                <a:spcPct val="130000"/>
              </a:lnSpc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彭某某等4名专家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多次存在评审过程中泄露评审敏感信息，视频画面内长时间出现无关人员，长时间离席且无故早退，或未在独立封闭空间评审等不良行为。</a:t>
            </a:r>
          </a:p>
          <a:p>
            <a:pPr indent="450215" algn="l" fontAlgn="t">
              <a:lnSpc>
                <a:spcPct val="130000"/>
              </a:lnSpc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江某等4名专家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在评审过程中存在评审无故早退，擅自长时间离席，或违规长时间接打电话等不良行为。</a:t>
            </a:r>
          </a:p>
          <a:p>
            <a:pPr indent="450215" algn="l" fontAlgn="t">
              <a:lnSpc>
                <a:spcPct val="130000"/>
              </a:lnSpc>
            </a:pPr>
            <a:endParaRPr lang="zh-CN" altLang="en-US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119"/>
          <p:cNvSpPr txBox="1"/>
          <p:nvPr/>
        </p:nvSpPr>
        <p:spPr>
          <a:xfrm>
            <a:off x="873760" y="1022985"/>
            <a:ext cx="50152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违规问题：</a:t>
            </a:r>
            <a:r>
              <a:rPr lang="zh-CN" altLang="en-US" sz="2000" b="1" dirty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违反科研评审要求</a:t>
            </a:r>
            <a:endParaRPr lang="zh-CN" altLang="en-US" sz="2000" b="1" dirty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86385" y="5063490"/>
            <a:ext cx="11782425" cy="14808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450215" algn="just" fontAlgn="t">
              <a:lnSpc>
                <a:spcPct val="130000"/>
              </a:lnSpc>
              <a:buClrTx/>
              <a:buSzTx/>
              <a:buFontTx/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给予吕某某“取消生态环境领域科研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项目承担和参与资格3年，取消评审专家资格3年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”的处理，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并通报批评。</a:t>
            </a:r>
          </a:p>
          <a:p>
            <a:pPr indent="450215" algn="just" fontAlgn="t">
              <a:lnSpc>
                <a:spcPct val="130000"/>
              </a:lnSpc>
              <a:buClrTx/>
              <a:buSzTx/>
              <a:buFontTx/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给予彭某某等4人“取消京津冀重大专项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评审专家资格3年”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的处理，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并通报批评。</a:t>
            </a:r>
          </a:p>
          <a:p>
            <a:pPr indent="450215" algn="just" fontAlgn="t">
              <a:lnSpc>
                <a:spcPct val="130000"/>
              </a:lnSpc>
              <a:buClrTx/>
              <a:buSzTx/>
              <a:buFontTx/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给予江某等4人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“记录一次不良行为记录”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的处理，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并通报批评。</a:t>
            </a:r>
            <a:endParaRPr lang="zh-CN" altLang="en-US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0215" algn="just" fontAlgn="t">
              <a:lnSpc>
                <a:spcPct val="130000"/>
              </a:lnSpc>
              <a:buClrTx/>
              <a:buSzTx/>
              <a:buFontTx/>
            </a:pPr>
            <a:endParaRPr lang="zh-CN" altLang="en-US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indent="450215" algn="just" fontAlgn="t">
              <a:lnSpc>
                <a:spcPct val="130000"/>
              </a:lnSpc>
              <a:buClrTx/>
              <a:buSzTx/>
              <a:buFontTx/>
            </a:pPr>
            <a:endParaRPr lang="zh-CN" altLang="en-US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" name="直接连接符 1"/>
          <p:cNvCxnSpPr/>
          <p:nvPr/>
        </p:nvCxnSpPr>
        <p:spPr>
          <a:xfrm flipV="1">
            <a:off x="695741" y="3870243"/>
            <a:ext cx="10800000" cy="508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: 圆角 5"/>
          <p:cNvSpPr/>
          <p:nvPr/>
        </p:nvSpPr>
        <p:spPr>
          <a:xfrm>
            <a:off x="2609850" y="4243070"/>
            <a:ext cx="7614285" cy="820420"/>
          </a:xfrm>
          <a:prstGeom prst="roundRect">
            <a:avLst/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zh-CN" altLang="en-US" dirty="0">
                <a:solidFill>
                  <a:schemeClr val="bg1"/>
                </a:solidFill>
                <a:latin typeface="汉仪大宋简" panose="02010609000101010101" pitchFamily="49" charset="-122"/>
                <a:ea typeface="汉仪大宋简" panose="02010609000101010101" pitchFamily="49" charset="-122"/>
                <a:sym typeface="+mn-ea"/>
              </a:rPr>
              <a:t>《科学技术活动违规行为调查处理规定》第九条、第十七条和第十八条</a:t>
            </a:r>
          </a:p>
          <a:p>
            <a:pPr algn="ctr">
              <a:lnSpc>
                <a:spcPct val="150000"/>
              </a:lnSpc>
            </a:pPr>
            <a:r>
              <a:rPr lang="zh-CN" altLang="en-US" dirty="0">
                <a:solidFill>
                  <a:schemeClr val="bg1"/>
                </a:solidFill>
                <a:latin typeface="汉仪大宋简" panose="02010609000101010101" pitchFamily="49" charset="-122"/>
                <a:ea typeface="汉仪大宋简" panose="02010609000101010101" pitchFamily="49" charset="-122"/>
                <a:sym typeface="+mn-ea"/>
              </a:rPr>
              <a:t>《京津冀环境综合治理国家科技重大专项专家管理规定》第十二条     </a:t>
            </a:r>
            <a:endParaRPr lang="zh-CN" altLang="en-US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119"/>
          <p:cNvSpPr txBox="1"/>
          <p:nvPr/>
        </p:nvSpPr>
        <p:spPr>
          <a:xfrm>
            <a:off x="873760" y="4091940"/>
            <a:ext cx="4097655" cy="400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处理结果</a:t>
            </a:r>
            <a:endParaRPr lang="en-US" altLang="zh-CN" sz="2000" b="1" dirty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14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7895711" y="6118420"/>
            <a:ext cx="429641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来源：中山大学</a:t>
            </a:r>
            <a:b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https://mp.weixin.qq.com/s/UJShqDgKHuLXYI3ZuggJHA</a:t>
            </a:r>
          </a:p>
        </p:txBody>
      </p:sp>
      <p:sp>
        <p:nvSpPr>
          <p:cNvPr id="21" name="文本框 119"/>
          <p:cNvSpPr txBox="1"/>
          <p:nvPr/>
        </p:nvSpPr>
        <p:spPr>
          <a:xfrm>
            <a:off x="545465" y="969010"/>
            <a:ext cx="50152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违规问题：</a:t>
            </a:r>
            <a:r>
              <a:rPr lang="zh-CN" altLang="en-US" sz="2000" b="1" dirty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学术不端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514985" y="1398712"/>
            <a:ext cx="11153140" cy="1710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7200" algn="just" defTabSz="2667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extLst>
                <a:ext uri="{35155182-B16C-46BC-9424-99874614C6A1}">
                  <wpsdc:indentchars xmlns:wpsdc="http://www.wps.cn/officeDocument/2017/drawingmlCustomData" xmlns="" val="200" checksum="59296752"/>
                </a:ext>
              </a:extLst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中山大学康某某作为责任通讯作者的论文存在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5张图片和1个表格数据错误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6个表格相关原始数据记录不规范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等问题。</a:t>
            </a:r>
          </a:p>
          <a:p>
            <a:pPr indent="457200" algn="just" defTabSz="2667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extLst>
                <a:ext uri="{35155182-B16C-46BC-9424-99874614C6A1}">
                  <wpsdc:indentchars xmlns:wpsdc="http://www.wps.cn/officeDocument/2017/drawingmlCustomData" xmlns="" val="200" checksum="59296752"/>
                </a:ext>
              </a:extLst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邝某某作为责任通讯作者的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篇论文均存在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图片错误和表格数据错误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等问题。</a:t>
            </a:r>
          </a:p>
          <a:p>
            <a:pPr indent="457200" algn="just" defTabSz="2667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extLst>
                <a:ext uri="{35155182-B16C-46BC-9424-99874614C6A1}">
                  <wpsdc:indentchars xmlns:wpsdc="http://www.wps.cn/officeDocument/2017/drawingmlCustomData" xmlns="" val="200" checksum="59296752"/>
                </a:ext>
              </a:extLst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经全面核查相关原始数据和实验记录，并结合专家评议意见，学校认定，相关论文存在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学术不严谨和学术不端问题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320511" y="3525034"/>
            <a:ext cx="11612426" cy="2691765"/>
            <a:chOff x="1253" y="6160"/>
            <a:chExt cx="17933" cy="4239"/>
          </a:xfrm>
        </p:grpSpPr>
        <p:sp>
          <p:nvSpPr>
            <p:cNvPr id="10" name="文本框 9"/>
            <p:cNvSpPr txBox="1"/>
            <p:nvPr/>
          </p:nvSpPr>
          <p:spPr>
            <a:xfrm>
              <a:off x="1253" y="6907"/>
              <a:ext cx="17933" cy="3492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免去康某某华南恶性肿瘤防治全国重点实验室副主任、肿瘤防治中心实验研究部副主任职务，降低专业技术岗位等级，取消职务职称晋升、项目申报、评奖评优等资格12个月，暂停招收研究生12个月；责令勘误或撤稿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对相关论文第一作者廖某，降低专业技术岗位等级，取消职务职称晋升、项目申报、评奖评优等资格</a:t>
              </a:r>
              <a:r>
                <a:rPr lang="en-US" altLang="zh-CN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12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个月，暂停招收研究生</a:t>
              </a:r>
              <a:r>
                <a:rPr lang="en-US" altLang="zh-CN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12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个月。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免去邝某某生命科学学院副院长职务，降低专业技术岗位等级，取消职务职称晋升、项目申报、评奖评优等资格</a:t>
              </a:r>
              <a:r>
                <a:rPr lang="en-US" altLang="zh-CN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24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个月；责令勘误或撤稿。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对其他相关作者，视其责任情形分别进行学术诫勉谈话或批评教育。</a:t>
              </a:r>
            </a:p>
          </p:txBody>
        </p:sp>
        <p:sp>
          <p:nvSpPr>
            <p:cNvPr id="11" name="矩形: 圆角 5"/>
            <p:cNvSpPr/>
            <p:nvPr/>
          </p:nvSpPr>
          <p:spPr>
            <a:xfrm>
              <a:off x="3869" y="6160"/>
              <a:ext cx="12343" cy="747"/>
            </a:xfrm>
            <a:prstGeom prst="roundRect">
              <a:avLst/>
            </a:prstGeom>
            <a:solidFill>
              <a:srgbClr val="99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《科研失信行为调查处理规则》《事业单位工作人员处分规定》                               </a:t>
              </a:r>
              <a:endParaRPr lang="zh-CN" altLang="en-US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4" name="文本框 119"/>
          <p:cNvSpPr txBox="1"/>
          <p:nvPr/>
        </p:nvSpPr>
        <p:spPr>
          <a:xfrm>
            <a:off x="545465" y="3228975"/>
            <a:ext cx="4097655" cy="400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处理结果</a:t>
            </a:r>
            <a:endParaRPr lang="en-US" altLang="zh-CN" sz="2000" b="1" dirty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 flipV="1">
            <a:off x="643671" y="3145073"/>
            <a:ext cx="10800000" cy="508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7AC6F6-FF19-CD77-B3F8-F57B798CE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>
            <a:extLst>
              <a:ext uri="{FF2B5EF4-FFF2-40B4-BE49-F238E27FC236}">
                <a16:creationId xmlns:a16="http://schemas.microsoft.com/office/drawing/2014/main" id="{A6875130-B2BB-F0E4-C2EE-86D3A075D21C}"/>
              </a:ext>
            </a:extLst>
          </p:cNvPr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>
            <a:extLst>
              <a:ext uri="{FF2B5EF4-FFF2-40B4-BE49-F238E27FC236}">
                <a16:creationId xmlns:a16="http://schemas.microsoft.com/office/drawing/2014/main" id="{753C3308-4B05-CF14-592C-004DFC074BBC}"/>
              </a:ext>
            </a:extLst>
          </p:cNvPr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15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BCF1273-5281-1B96-529D-E5DEB00BB1D4}"/>
              </a:ext>
            </a:extLst>
          </p:cNvPr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5E19094-16CC-A8A5-0595-9F4D73504152}"/>
              </a:ext>
            </a:extLst>
          </p:cNvPr>
          <p:cNvSpPr txBox="1"/>
          <p:nvPr/>
        </p:nvSpPr>
        <p:spPr>
          <a:xfrm>
            <a:off x="7229615" y="6063175"/>
            <a:ext cx="4962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来源：南开大学</a:t>
            </a:r>
            <a:b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https://</a:t>
            </a: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www.nankai.edu.cn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/2026/0530/c17471a596704/</a:t>
            </a: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page.htm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119">
            <a:extLst>
              <a:ext uri="{FF2B5EF4-FFF2-40B4-BE49-F238E27FC236}">
                <a16:creationId xmlns:a16="http://schemas.microsoft.com/office/drawing/2014/main" id="{5DED7C4C-B1E2-7BB4-3BBB-734ADC0DA701}"/>
              </a:ext>
            </a:extLst>
          </p:cNvPr>
          <p:cNvSpPr txBox="1"/>
          <p:nvPr/>
        </p:nvSpPr>
        <p:spPr>
          <a:xfrm>
            <a:off x="545465" y="969010"/>
            <a:ext cx="50152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违规问题：</a:t>
            </a:r>
            <a:r>
              <a:rPr lang="zh-CN" altLang="en-US" sz="2000" b="1" dirty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学术不端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8A8A2BB-897D-1EAD-EE54-7C2E97C953A8}"/>
              </a:ext>
            </a:extLst>
          </p:cNvPr>
          <p:cNvSpPr txBox="1"/>
          <p:nvPr/>
        </p:nvSpPr>
        <p:spPr>
          <a:xfrm>
            <a:off x="643671" y="1513692"/>
            <a:ext cx="11024218" cy="1481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7200" algn="just" defTabSz="266700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extLst>
                <a:ext uri="{35155182-B16C-46BC-9424-99874614C6A1}">
                  <wpsdc:indentchars xmlns:wpsdc="http://www.wps.cn/officeDocument/2017/drawingmlCustomData" xmlns="" val="200" checksum="59296752"/>
                </a:ext>
              </a:extLst>
            </a:pP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南开大学生命科学学院在站博士后郑某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2024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月在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en-US" altLang="zh-CN" b="1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Nature Cancer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期刊正式发表的论文中，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11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张图表的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部分数据处理未进行准确量化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，而是由估算完成；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张图片为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数据重复使用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；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张图片为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数据粘贴错误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；上述情况存在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学术不端行为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。南开大学生命科学学院教授、院长陈某、南开大学统计与数据科学学院教授胡某对实验数据和论文质量</a:t>
            </a:r>
            <a:r>
              <a:rPr lang="zh-CN" altLang="en-US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存在不同程度的失察失管，未尽到通讯作者对论文数据真实性的应尽责任。</a:t>
            </a: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id="{1007B61E-2B50-DE07-7BD6-733587E7D357}"/>
              </a:ext>
            </a:extLst>
          </p:cNvPr>
          <p:cNvGrpSpPr/>
          <p:nvPr/>
        </p:nvGrpSpPr>
        <p:grpSpPr>
          <a:xfrm>
            <a:off x="515220" y="3898744"/>
            <a:ext cx="11152669" cy="2159351"/>
            <a:chOff x="1608" y="6773"/>
            <a:chExt cx="17223" cy="3626"/>
          </a:xfrm>
        </p:grpSpPr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F72E7B37-18CC-A6FE-8312-D98EEAA0EE8B}"/>
                </a:ext>
              </a:extLst>
            </p:cNvPr>
            <p:cNvSpPr txBox="1"/>
            <p:nvPr/>
          </p:nvSpPr>
          <p:spPr>
            <a:xfrm>
              <a:off x="1608" y="8383"/>
              <a:ext cx="17223" cy="2016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解除郑某与学校聘用关系。免去陈某生命科学学院院长职务，降低专业技术岗位等级，取消其在岗位聘用、工资晋级、职务晋升、科研项目申报、评奖评优等资格</a:t>
              </a:r>
              <a:r>
                <a:rPr lang="en-US" altLang="zh-CN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24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个月。对胡某予以诫勉处理。</a:t>
              </a:r>
            </a:p>
          </p:txBody>
        </p:sp>
        <p:sp>
          <p:nvSpPr>
            <p:cNvPr id="11" name="矩形: 圆角 5">
              <a:extLst>
                <a:ext uri="{FF2B5EF4-FFF2-40B4-BE49-F238E27FC236}">
                  <a16:creationId xmlns:a16="http://schemas.microsoft.com/office/drawing/2014/main" id="{BD595282-B18E-A58B-77C1-87C7CC97D668}"/>
                </a:ext>
              </a:extLst>
            </p:cNvPr>
            <p:cNvSpPr/>
            <p:nvPr/>
          </p:nvSpPr>
          <p:spPr>
            <a:xfrm>
              <a:off x="4043" y="6773"/>
              <a:ext cx="12343" cy="1365"/>
            </a:xfrm>
            <a:prstGeom prst="roundRect">
              <a:avLst/>
            </a:prstGeom>
            <a:solidFill>
              <a:srgbClr val="99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《科研失信行为调查处理规则》《事业单位工作人员处分规定》                               </a:t>
              </a:r>
              <a:endParaRPr lang="zh-CN" altLang="en-US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4" name="文本框 119">
            <a:extLst>
              <a:ext uri="{FF2B5EF4-FFF2-40B4-BE49-F238E27FC236}">
                <a16:creationId xmlns:a16="http://schemas.microsoft.com/office/drawing/2014/main" id="{D9E39C35-BC11-7760-07E4-469BC66D0A1B}"/>
              </a:ext>
            </a:extLst>
          </p:cNvPr>
          <p:cNvSpPr txBox="1"/>
          <p:nvPr/>
        </p:nvSpPr>
        <p:spPr>
          <a:xfrm>
            <a:off x="515220" y="3403766"/>
            <a:ext cx="4097655" cy="400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处理结果</a:t>
            </a:r>
            <a:endParaRPr lang="en-US" altLang="zh-CN" sz="2000" b="1" dirty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5" name="直接连接符 14">
            <a:extLst>
              <a:ext uri="{FF2B5EF4-FFF2-40B4-BE49-F238E27FC236}">
                <a16:creationId xmlns:a16="http://schemas.microsoft.com/office/drawing/2014/main" id="{100B7B0A-E691-1408-7071-E0215C9D6F78}"/>
              </a:ext>
            </a:extLst>
          </p:cNvPr>
          <p:cNvCxnSpPr/>
          <p:nvPr/>
        </p:nvCxnSpPr>
        <p:spPr>
          <a:xfrm flipV="1">
            <a:off x="696000" y="3165314"/>
            <a:ext cx="10800000" cy="508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620002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16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8491976" y="6118420"/>
            <a:ext cx="370014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来源：同济大学</a:t>
            </a:r>
          </a:p>
          <a:p>
            <a:pPr algn="r"/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https://news.tongji.edu.cn/info/1008/94355.htm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486074" y="924755"/>
            <a:ext cx="11256662" cy="5193665"/>
            <a:chOff x="919" y="1378"/>
            <a:chExt cx="17727" cy="8179"/>
          </a:xfrm>
        </p:grpSpPr>
        <p:sp>
          <p:nvSpPr>
            <p:cNvPr id="28" name="文本框 119"/>
            <p:cNvSpPr txBox="1"/>
            <p:nvPr/>
          </p:nvSpPr>
          <p:spPr>
            <a:xfrm>
              <a:off x="919" y="1378"/>
              <a:ext cx="17378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2000" b="1" dirty="0">
                  <a:latin typeface="黑体" panose="02010609060101010101" pitchFamily="49" charset="-122"/>
                  <a:ea typeface="黑体" panose="02010609060101010101" pitchFamily="49" charset="-122"/>
                </a:rPr>
                <a:t>违规问题：</a:t>
              </a:r>
              <a:r>
                <a:rPr lang="zh-CN" altLang="en-US" sz="2000" b="1" dirty="0">
                  <a:solidFill>
                    <a:srgbClr val="C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学术不端</a:t>
              </a: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1299" y="2178"/>
              <a:ext cx="17347" cy="3766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王某（同济大学生命科学与技术学院原院长）作为通讯作者，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对实验数据和论文质量失察失管，未尽到对论文数据真实性和可重复性的应尽责任。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金某某（同济大学高等研究院原研究员）作为论文第一作者，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在获取和处理数据时，未对免疫荧光染色样本进行客观计数，存在学术不端行为；另涉及小鼠体重记录不规范、图片误用等问题。</a:t>
              </a: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涉及论文：</a:t>
              </a:r>
              <a:r>
                <a:rPr lang="en-US" altLang="zh-CN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“</a:t>
              </a:r>
              <a:r>
                <a:rPr lang="en-US" altLang="zh-CN" b="1" dirty="0">
                  <a:solidFill>
                    <a:schemeClr val="tx1"/>
                  </a:solidFill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Human HDAC6 senses valine abundancy to regulate DNA damage</a:t>
              </a:r>
              <a:r>
                <a:rPr lang="en-US" altLang="zh-CN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”，2025</a:t>
              </a: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年1月发表于《自然》期刊。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被质疑的14张图表中，10张存在学术不端行为，1张记录不规范，3张存在图片误用。</a:t>
              </a: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302" y="8251"/>
              <a:ext cx="17344" cy="1306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免去王某生命科学与技术学院院长职务，降低专业技术岗位等级两级，取消其在岗位聘用、工资晋级、职务晋升、科研项目申报、评奖评优等资格24个月。</a:t>
              </a:r>
              <a:endParaRPr lang="en-US" altLang="zh-CN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解除金某某与学校高等研究院聘用关系。</a:t>
              </a:r>
            </a:p>
          </p:txBody>
        </p:sp>
        <p:sp>
          <p:nvSpPr>
            <p:cNvPr id="31" name="文本框 119"/>
            <p:cNvSpPr txBox="1"/>
            <p:nvPr/>
          </p:nvSpPr>
          <p:spPr>
            <a:xfrm>
              <a:off x="952" y="6116"/>
              <a:ext cx="6453" cy="6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2000" b="1" dirty="0">
                  <a:latin typeface="黑体" panose="02010609060101010101" pitchFamily="49" charset="-122"/>
                  <a:ea typeface="黑体" panose="02010609060101010101" pitchFamily="49" charset="-122"/>
                </a:rPr>
                <a:t>处理结果</a:t>
              </a:r>
              <a:endParaRPr lang="en-US" altLang="zh-CN" sz="2000" b="1" dirty="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2" name="矩形: 圆角 5"/>
            <p:cNvSpPr/>
            <p:nvPr/>
          </p:nvSpPr>
          <p:spPr>
            <a:xfrm>
              <a:off x="3799" y="6780"/>
              <a:ext cx="12343" cy="1182"/>
            </a:xfrm>
            <a:prstGeom prst="roundRect">
              <a:avLst/>
            </a:prstGeom>
            <a:solidFill>
              <a:srgbClr val="99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《事业单位工作人员处分规定》</a:t>
              </a:r>
            </a:p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《科研失信行为调查处理规则》等有关规定                                  </a:t>
              </a:r>
              <a:endParaRPr lang="zh-CN" altLang="en-US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2" name="直接连接符 1"/>
          <p:cNvCxnSpPr/>
          <p:nvPr/>
        </p:nvCxnSpPr>
        <p:spPr>
          <a:xfrm flipV="1">
            <a:off x="336000" y="3697523"/>
            <a:ext cx="11520000" cy="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 txBox="1"/>
          <p:nvPr/>
        </p:nvSpPr>
        <p:spPr>
          <a:xfrm>
            <a:off x="873841" y="26504"/>
            <a:ext cx="9210627" cy="5432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CN" altLang="en-US" sz="3600" dirty="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警示教育：公开曝光师德违规案例</a:t>
            </a:r>
          </a:p>
        </p:txBody>
      </p:sp>
      <p:sp>
        <p:nvSpPr>
          <p:cNvPr id="16" name="灯片编号占位符 131"/>
          <p:cNvSpPr txBox="1"/>
          <p:nvPr/>
        </p:nvSpPr>
        <p:spPr>
          <a:xfrm>
            <a:off x="11417299" y="6578668"/>
            <a:ext cx="650875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fld id="{D6B02234-A951-478D-B725-4AAC724CF730}" type="slidenum">
              <a:rPr lang="zh-CN" altLang="en-US" sz="120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17</a:t>
            </a:fld>
            <a:r>
              <a:rPr lang="en-US" altLang="zh-CN" sz="12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-</a:t>
            </a:r>
            <a:endParaRPr lang="zh-CN" altLang="en-US" sz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48750" y="6524840"/>
            <a:ext cx="261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以案为鉴，以案明纪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367665" y="6118225"/>
            <a:ext cx="11824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来源：中共中央纪律检查委员会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中华人民共和国国家监察委员会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https://www.ccdi.gov.cn/yaowenn/202605/t20260521_491687.html</a:t>
            </a:r>
          </a:p>
          <a:p>
            <a:pPr algn="r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中国工程院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https://www.cae.cn/cae/html/main/col4/2026-05/25/20260525140403381526806_1.html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772787" y="1518920"/>
            <a:ext cx="10794381" cy="4599940"/>
            <a:chOff x="1140" y="2899"/>
            <a:chExt cx="16999" cy="7244"/>
          </a:xfrm>
        </p:grpSpPr>
        <p:sp>
          <p:nvSpPr>
            <p:cNvPr id="29" name="文本框 28"/>
            <p:cNvSpPr txBox="1"/>
            <p:nvPr/>
          </p:nvSpPr>
          <p:spPr>
            <a:xfrm>
              <a:off x="1140" y="2899"/>
              <a:ext cx="16999" cy="3081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</a:pPr>
              <a:r>
                <a:rPr lang="zh-CN" altLang="en-US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中南大学原党委常委、校长张尧学</a:t>
              </a: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丧失理想信念，背弃初心使命，对抗组织审查；违反中央八项规定精神，违规接受宴请；在组织函询时不如实说明问题，在干部选拔任用、授予学术称号、荣誉表彰等工作中为他人谋取利益并收受财物，助长学术领域不正之风和腐败问题；廉洁底线失守，违规收受礼品、礼金；毫无纪法底线，将公权力异化为谋取私利的工具，大肆收钱敛财，利用职务便利为他人在企业经营、职务提拔等方面谋利，并非法收受巨额财物。</a:t>
              </a: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252" y="8388"/>
              <a:ext cx="16775" cy="1755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给予张尧学开除党籍处分；由国家监委给予其开除公职处分；收缴其违纪违法所得；将其涉嫌犯罪问题移送检察机关依法审查起诉，所涉财物一并移送。</a:t>
              </a:r>
            </a:p>
            <a:p>
              <a:pPr indent="450215" algn="just" fontAlgn="t">
                <a:lnSpc>
                  <a:spcPct val="130000"/>
                </a:lnSpc>
                <a:buClrTx/>
                <a:buSzTx/>
                <a:buFontTx/>
              </a:pPr>
              <a:r>
                <a:rPr lang="zh-CN" altLang="zh-CN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中国工程院撤销张尧学的院士称号。</a:t>
              </a:r>
            </a:p>
          </p:txBody>
        </p:sp>
        <p:sp>
          <p:nvSpPr>
            <p:cNvPr id="32" name="矩形: 圆角 5"/>
            <p:cNvSpPr/>
            <p:nvPr/>
          </p:nvSpPr>
          <p:spPr>
            <a:xfrm>
              <a:off x="3591" y="6989"/>
              <a:ext cx="12343" cy="1182"/>
            </a:xfrm>
            <a:prstGeom prst="roundRect">
              <a:avLst/>
            </a:prstGeom>
            <a:solidFill>
              <a:srgbClr val="99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《中国共产党纪律处分条例》《中华人民共和国监察法》</a:t>
              </a:r>
            </a:p>
            <a:p>
              <a:pPr algn="ctr"/>
              <a:r>
                <a:rPr lang="zh-CN" altLang="en-US" dirty="0">
                  <a:solidFill>
                    <a:schemeClr val="bg1"/>
                  </a:solidFill>
                  <a:latin typeface="汉仪大宋简" panose="02010609000101010101" pitchFamily="49" charset="-122"/>
                  <a:ea typeface="汉仪大宋简" panose="02010609000101010101" pitchFamily="49" charset="-122"/>
                  <a:sym typeface="+mn-ea"/>
                </a:rPr>
                <a:t>《中华人民共和国公职人员政务处分法》                                </a:t>
              </a:r>
              <a:endParaRPr lang="zh-CN" altLang="en-US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1" name="文本框 119"/>
          <p:cNvSpPr txBox="1"/>
          <p:nvPr/>
        </p:nvSpPr>
        <p:spPr>
          <a:xfrm>
            <a:off x="873760" y="1022985"/>
            <a:ext cx="50152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违规问题：</a:t>
            </a:r>
            <a:r>
              <a:rPr lang="zh-CN" altLang="en-US" sz="2000" b="1" dirty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严重违纪违法</a:t>
            </a:r>
          </a:p>
        </p:txBody>
      </p:sp>
      <p:sp>
        <p:nvSpPr>
          <p:cNvPr id="24" name="文本框 119"/>
          <p:cNvSpPr txBox="1"/>
          <p:nvPr/>
        </p:nvSpPr>
        <p:spPr>
          <a:xfrm>
            <a:off x="873760" y="3641725"/>
            <a:ext cx="4097655" cy="400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en-US" sz="2000" b="1" dirty="0">
                <a:latin typeface="黑体" panose="02010609060101010101" pitchFamily="49" charset="-122"/>
                <a:ea typeface="黑体" panose="02010609060101010101" pitchFamily="49" charset="-122"/>
              </a:rPr>
              <a:t>处理结果</a:t>
            </a:r>
            <a:endParaRPr lang="en-US" altLang="zh-CN" sz="2000" b="1" dirty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2" name="直接连接符 1"/>
          <p:cNvCxnSpPr/>
          <p:nvPr/>
        </p:nvCxnSpPr>
        <p:spPr>
          <a:xfrm flipV="1">
            <a:off x="695741" y="3544488"/>
            <a:ext cx="10800000" cy="5080"/>
          </a:xfrm>
          <a:prstGeom prst="line">
            <a:avLst/>
          </a:prstGeom>
          <a:ln w="12700">
            <a:solidFill>
              <a:srgbClr val="99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6744fb07-4a1f-4e5d-bc04-c37ca864ff26"/>
  <p:tag name="COMMONDATA" val="eyJoZGlkIjoiZDkxODIxZGQ4OTk3MzU3NDcyMDAwZWQ3ZTJkMmViYTA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ICON" val="#174291;#168195;#113423;#404832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2.6211023622047,&quot;left&quot;:94.2396062992126,&quot;top&quot;:196.6663779527559,&quot;width&quot;:732.5971653543307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2.6211023622047,&quot;left&quot;:94.2396062992126,&quot;top&quot;:196.6663779527559,&quot;width&quot;:732.5971653543307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2.6211023622047,&quot;left&quot;:94.2396062992126,&quot;top&quot;:196.6663779527559,&quot;width&quot;:732.5971653543307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2.6211023622047,&quot;left&quot;:94.2396062992126,&quot;top&quot;:196.6663779527559,&quot;width&quot;:732.5971653543307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ICON" val="#174291;#168195;#113423;#404832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ICON" val="#174291;#168195;#113423;#404832;"/>
</p:tagLst>
</file>

<file path=ppt/theme/theme1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2876</Words>
  <Application>Microsoft Macintosh PowerPoint</Application>
  <PresentationFormat>宽屏</PresentationFormat>
  <Paragraphs>145</Paragraphs>
  <Slides>17</Slides>
  <Notes>8</Notes>
  <HiddenSlides>0</HiddenSlides>
  <MMClips>1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17</vt:i4>
      </vt:variant>
    </vt:vector>
  </HeadingPairs>
  <TitlesOfParts>
    <vt:vector size="32" baseType="lpstr">
      <vt:lpstr>黑体</vt:lpstr>
      <vt:lpstr>Times New Roman</vt:lpstr>
      <vt:lpstr>Arial</vt:lpstr>
      <vt:lpstr>楷体</vt:lpstr>
      <vt:lpstr>等线</vt:lpstr>
      <vt:lpstr>汉仪粗宋简</vt:lpstr>
      <vt:lpstr>楷体</vt:lpstr>
      <vt:lpstr>隶书</vt:lpstr>
      <vt:lpstr>Calibri</vt:lpstr>
      <vt:lpstr>Wingdings</vt:lpstr>
      <vt:lpstr>微软雅黑</vt:lpstr>
      <vt:lpstr>汉仪大宋简</vt:lpstr>
      <vt:lpstr>自定义设计方案</vt:lpstr>
      <vt:lpstr>1_自定义设计方案</vt:lpstr>
      <vt:lpstr>2_自定义设计方案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a41035</cp:lastModifiedBy>
  <cp:revision>567</cp:revision>
  <cp:lastPrinted>2024-05-30T06:21:00Z</cp:lastPrinted>
  <dcterms:created xsi:type="dcterms:W3CDTF">2022-11-23T01:36:00Z</dcterms:created>
  <dcterms:modified xsi:type="dcterms:W3CDTF">2026-06-04T10:24:50Z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EBA98BCC0C1149FAB7A0F6C5B29F7C04_13</vt:lpwstr>
  </property>
  <property fmtid="{D5CDD505-2E9C-101B-9397-08002B2CF9AE}" pid="3" name="KSOProductBuildVer">
    <vt:lpwstr>2052-12.1.0.26375</vt:lpwstr>
  </property>
</Properties>
</file>