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51" r:id="rId3"/>
    <p:sldMasterId id="2147483653" r:id="rId4"/>
  </p:sldMasterIdLst>
  <p:notesMasterIdLst>
    <p:notesMasterId r:id="rId7"/>
  </p:notesMasterIdLst>
  <p:handoutMasterIdLst>
    <p:handoutMasterId r:id="rId24"/>
  </p:handoutMasterIdLst>
  <p:sldIdLst>
    <p:sldId id="736" r:id="rId5"/>
    <p:sldId id="730" r:id="rId6"/>
    <p:sldId id="731" r:id="rId8"/>
    <p:sldId id="737" r:id="rId9"/>
    <p:sldId id="732" r:id="rId10"/>
    <p:sldId id="733" r:id="rId11"/>
    <p:sldId id="734" r:id="rId12"/>
    <p:sldId id="641" r:id="rId13"/>
    <p:sldId id="705" r:id="rId14"/>
    <p:sldId id="704" r:id="rId15"/>
    <p:sldId id="721" r:id="rId16"/>
    <p:sldId id="706" r:id="rId17"/>
    <p:sldId id="708" r:id="rId18"/>
    <p:sldId id="718" r:id="rId19"/>
    <p:sldId id="727" r:id="rId20"/>
    <p:sldId id="725" r:id="rId21"/>
    <p:sldId id="728" r:id="rId22"/>
    <p:sldId id="726" r:id="rId23"/>
  </p:sldIdLst>
  <p:sldSz cx="12192000" cy="6858000"/>
  <p:notesSz cx="6794500" cy="9906000"/>
  <p:embeddedFontLst>
    <p:embeddedFont>
      <p:font typeface="楷体" panose="02010609060101010101" pitchFamily="49" charset="-122"/>
      <p:regular r:id="rId29"/>
    </p:embeddedFont>
    <p:embeddedFont>
      <p:font typeface="隶书" panose="02010509060101010101" pitchFamily="49" charset="-122"/>
      <p:regular r:id="rId30"/>
    </p:embeddedFont>
    <p:embeddedFont>
      <p:font typeface="微软雅黑" panose="020B0503020204020204" pitchFamily="34" charset="-122"/>
      <p:regular r:id="rId31"/>
      <p:bold r:id="rId32"/>
    </p:embeddedFont>
    <p:embeddedFont>
      <p:font typeface="等线" panose="02010600030101010101" charset="-122"/>
      <p:regular r:id="rId33"/>
      <p:bold r:id="rId34"/>
    </p:embeddedFont>
    <p:embeddedFont>
      <p:font typeface="Calibri" panose="020F0502020204030204"/>
      <p:regular r:id="rId35"/>
      <p:bold r:id="rId36"/>
      <p:italic r:id="rId37"/>
      <p:boldItalic r:id="rId38"/>
    </p:embeddedFont>
    <p:embeddedFont>
      <p:font typeface="黑体" panose="02010609060101010101" pitchFamily="49" charset="-122"/>
      <p:regular r:id="rId39"/>
    </p:embeddedFont>
    <p:embeddedFont>
      <p:font typeface="Noto Sans SC" panose="020B0500000000000000" charset="-122"/>
      <p:regular r:id="rId40"/>
      <p:bold r:id="rId41"/>
    </p:embeddedFont>
    <p:embeddedFont>
      <p:font typeface="汉仪大宋简" panose="02010609000101010101" pitchFamily="49" charset="-122"/>
      <p:regular r:id="rId42"/>
    </p:embeddedFont>
    <p:embeddedFont>
      <p:font typeface="等线 Light" panose="02010600030101010101" charset="-122"/>
      <p:regular r:id="rId43"/>
    </p:embeddedFont>
  </p:embeddedFontLst>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5" userDrawn="1">
          <p15:clr>
            <a:srgbClr val="A4A3A4"/>
          </p15:clr>
        </p15:guide>
        <p15:guide id="2" pos="3943" userDrawn="1">
          <p15:clr>
            <a:srgbClr val="A4A3A4"/>
          </p15:clr>
        </p15:guide>
        <p15:guide id="3" pos="314" userDrawn="1">
          <p15:clr>
            <a:srgbClr val="A4A3A4"/>
          </p15:clr>
        </p15:guide>
        <p15:guide id="4" orient="horz" pos="1352" userDrawn="1">
          <p15:clr>
            <a:srgbClr val="A4A3A4"/>
          </p15:clr>
        </p15:guide>
        <p15:guide id="5" orient="horz" pos="3080" userDrawn="1">
          <p15:clr>
            <a:srgbClr val="A4A3A4"/>
          </p15:clr>
        </p15:guide>
        <p15:guide id="6" pos="7200" userDrawn="1">
          <p15:clr>
            <a:srgbClr val="A4A3A4"/>
          </p15:clr>
        </p15:guide>
        <p15:guide id="7" orient="horz" pos="873" userDrawn="1">
          <p15:clr>
            <a:srgbClr val="A4A3A4"/>
          </p15:clr>
        </p15:guide>
        <p15:guide id="9" pos="968" userDrawn="1">
          <p15:clr>
            <a:srgbClr val="A4A3A4"/>
          </p15:clr>
        </p15:guide>
        <p15:guide id="10" pos="6811"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ngrui" initials="d" lastIdx="1" clrIdx="0"/>
  <p:cmAuthor id="2" name="泽超 赵" initials="泽赵"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90000"/>
    <a:srgbClr val="E8CA8E"/>
    <a:srgbClr val="DA251D"/>
    <a:srgbClr val="B10C12"/>
    <a:srgbClr val="F29600"/>
    <a:srgbClr val="B62537"/>
    <a:srgbClr val="004EA2"/>
    <a:srgbClr val="F2F2F2"/>
    <a:srgbClr val="96B9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020" autoAdjust="0"/>
  </p:normalViewPr>
  <p:slideViewPr>
    <p:cSldViewPr snapToGrid="0" showGuides="1">
      <p:cViewPr varScale="1">
        <p:scale>
          <a:sx n="102" d="100"/>
          <a:sy n="102" d="100"/>
        </p:scale>
        <p:origin x="942" y="150"/>
      </p:cViewPr>
      <p:guideLst>
        <p:guide orient="horz" pos="2175"/>
        <p:guide pos="3943"/>
        <p:guide pos="314"/>
        <p:guide orient="horz" pos="1352"/>
        <p:guide orient="horz" pos="3080"/>
        <p:guide pos="7200"/>
        <p:guide orient="horz" pos="873"/>
        <p:guide pos="968"/>
        <p:guide pos="681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notesMaster" Target="notesMasters/notesMaster1.xml"/><Relationship Id="rId6" Type="http://schemas.openxmlformats.org/officeDocument/2006/relationships/slide" Target="slides/slide2.xml"/><Relationship Id="rId5" Type="http://schemas.openxmlformats.org/officeDocument/2006/relationships/slide" Target="slides/slide1.xml"/><Relationship Id="rId44" Type="http://schemas.openxmlformats.org/officeDocument/2006/relationships/tags" Target="tags/tag13.xml"/><Relationship Id="rId43" Type="http://schemas.openxmlformats.org/officeDocument/2006/relationships/font" Target="fonts/font15.fntdata"/><Relationship Id="rId42" Type="http://schemas.openxmlformats.org/officeDocument/2006/relationships/font" Target="fonts/font14.fntdata"/><Relationship Id="rId41" Type="http://schemas.openxmlformats.org/officeDocument/2006/relationships/font" Target="fonts/font13.fntdata"/><Relationship Id="rId40" Type="http://schemas.openxmlformats.org/officeDocument/2006/relationships/font" Target="fonts/font12.fntdata"/><Relationship Id="rId4" Type="http://schemas.openxmlformats.org/officeDocument/2006/relationships/slideMaster" Target="slideMasters/slideMaster3.xml"/><Relationship Id="rId39" Type="http://schemas.openxmlformats.org/officeDocument/2006/relationships/font" Target="fonts/font11.fntdata"/><Relationship Id="rId38" Type="http://schemas.openxmlformats.org/officeDocument/2006/relationships/font" Target="fonts/font10.fntdata"/><Relationship Id="rId37" Type="http://schemas.openxmlformats.org/officeDocument/2006/relationships/font" Target="fonts/font9.fntdata"/><Relationship Id="rId36" Type="http://schemas.openxmlformats.org/officeDocument/2006/relationships/font" Target="fonts/font8.fntdata"/><Relationship Id="rId35" Type="http://schemas.openxmlformats.org/officeDocument/2006/relationships/font" Target="fonts/font7.fntdata"/><Relationship Id="rId34" Type="http://schemas.openxmlformats.org/officeDocument/2006/relationships/font" Target="fonts/font6.fntdata"/><Relationship Id="rId33" Type="http://schemas.openxmlformats.org/officeDocument/2006/relationships/font" Target="fonts/font5.fntdata"/><Relationship Id="rId32" Type="http://schemas.openxmlformats.org/officeDocument/2006/relationships/font" Target="fonts/font4.fntdata"/><Relationship Id="rId31" Type="http://schemas.openxmlformats.org/officeDocument/2006/relationships/font" Target="fonts/font3.fntdata"/><Relationship Id="rId30" Type="http://schemas.openxmlformats.org/officeDocument/2006/relationships/font" Target="fonts/font2.fntdata"/><Relationship Id="rId3" Type="http://schemas.openxmlformats.org/officeDocument/2006/relationships/slideMaster" Target="slideMasters/slideMaster2.xml"/><Relationship Id="rId29" Type="http://schemas.openxmlformats.org/officeDocument/2006/relationships/font" Target="fonts/font1.fntdata"/><Relationship Id="rId28" Type="http://schemas.openxmlformats.org/officeDocument/2006/relationships/commentAuthors" Target="commentAuthors.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1"/>
            <a:ext cx="2944813" cy="495617"/>
          </a:xfrm>
          <a:prstGeom prst="rect">
            <a:avLst/>
          </a:prstGeom>
        </p:spPr>
        <p:txBody>
          <a:bodyPr vert="horz" lIns="91294" tIns="45647" rIns="91294" bIns="45647" rtlCol="0"/>
          <a:lstStyle>
            <a:lvl1pPr algn="l">
              <a:defRPr sz="1200"/>
            </a:lvl1pPr>
          </a:lstStyle>
          <a:p>
            <a:endParaRPr lang="zh-CN" altLang="en-US"/>
          </a:p>
        </p:txBody>
      </p:sp>
      <p:sp>
        <p:nvSpPr>
          <p:cNvPr id="3" name="日期占位符 2"/>
          <p:cNvSpPr>
            <a:spLocks noGrp="1"/>
          </p:cNvSpPr>
          <p:nvPr>
            <p:ph type="dt" sz="quarter" idx="1"/>
          </p:nvPr>
        </p:nvSpPr>
        <p:spPr>
          <a:xfrm>
            <a:off x="3848101" y="1"/>
            <a:ext cx="2944813" cy="495617"/>
          </a:xfrm>
          <a:prstGeom prst="rect">
            <a:avLst/>
          </a:prstGeom>
        </p:spPr>
        <p:txBody>
          <a:bodyPr vert="horz" lIns="91294" tIns="45647" rIns="91294" bIns="45647" rtlCol="0"/>
          <a:lstStyle>
            <a:lvl1pPr algn="r">
              <a:defRPr sz="1200"/>
            </a:lvl1pPr>
          </a:lstStyle>
          <a:p>
            <a:fld id="{B6F49F0A-FE3B-48ED-88FF-80CC7B47F35A}" type="datetimeFigureOut">
              <a:rPr lang="zh-CN" altLang="en-US" smtClean="0"/>
            </a:fld>
            <a:endParaRPr lang="zh-CN" altLang="en-US"/>
          </a:p>
        </p:txBody>
      </p:sp>
      <p:sp>
        <p:nvSpPr>
          <p:cNvPr id="4" name="页脚占位符 3"/>
          <p:cNvSpPr>
            <a:spLocks noGrp="1"/>
          </p:cNvSpPr>
          <p:nvPr>
            <p:ph type="ftr" sz="quarter" idx="2"/>
          </p:nvPr>
        </p:nvSpPr>
        <p:spPr>
          <a:xfrm>
            <a:off x="1" y="9408800"/>
            <a:ext cx="2944813" cy="495617"/>
          </a:xfrm>
          <a:prstGeom prst="rect">
            <a:avLst/>
          </a:prstGeom>
        </p:spPr>
        <p:txBody>
          <a:bodyPr vert="horz" lIns="91294" tIns="45647" rIns="91294" bIns="45647"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48101" y="9408800"/>
            <a:ext cx="2944813" cy="495617"/>
          </a:xfrm>
          <a:prstGeom prst="rect">
            <a:avLst/>
          </a:prstGeom>
        </p:spPr>
        <p:txBody>
          <a:bodyPr vert="horz" lIns="91294" tIns="45647" rIns="91294" bIns="45647" rtlCol="0" anchor="b"/>
          <a:lstStyle>
            <a:lvl1pPr algn="r">
              <a:defRPr sz="1200"/>
            </a:lvl1pPr>
          </a:lstStyle>
          <a:p>
            <a:fld id="{7E8E9243-7D8D-43A9-AFB6-049BEC842A73}"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0"/>
            <a:ext cx="2944283" cy="497021"/>
          </a:xfrm>
          <a:prstGeom prst="rect">
            <a:avLst/>
          </a:prstGeom>
        </p:spPr>
        <p:txBody>
          <a:bodyPr vert="horz" lIns="91294" tIns="45647" rIns="91294" bIns="45647" rtlCol="0"/>
          <a:lstStyle>
            <a:lvl1pPr algn="l">
              <a:defRPr sz="1200"/>
            </a:lvl1pPr>
          </a:lstStyle>
          <a:p>
            <a:endParaRPr lang="zh-CN" altLang="en-US"/>
          </a:p>
        </p:txBody>
      </p:sp>
      <p:sp>
        <p:nvSpPr>
          <p:cNvPr id="3" name="日期占位符 2"/>
          <p:cNvSpPr>
            <a:spLocks noGrp="1"/>
          </p:cNvSpPr>
          <p:nvPr>
            <p:ph type="dt" idx="1"/>
          </p:nvPr>
        </p:nvSpPr>
        <p:spPr>
          <a:xfrm>
            <a:off x="3848646" y="0"/>
            <a:ext cx="2944283" cy="497021"/>
          </a:xfrm>
          <a:prstGeom prst="rect">
            <a:avLst/>
          </a:prstGeom>
        </p:spPr>
        <p:txBody>
          <a:bodyPr vert="horz" lIns="91294" tIns="45647" rIns="91294" bIns="45647" rtlCol="0"/>
          <a:lstStyle>
            <a:lvl1pPr algn="r">
              <a:defRPr sz="1200"/>
            </a:lvl1pPr>
          </a:lstStyle>
          <a:p>
            <a:fld id="{F9CFE4A3-CE48-434F-A2D3-F1EAB332E89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25450" y="1238250"/>
            <a:ext cx="5943600" cy="3343275"/>
          </a:xfrm>
          <a:prstGeom prst="rect">
            <a:avLst/>
          </a:prstGeom>
          <a:noFill/>
          <a:ln w="12700">
            <a:solidFill>
              <a:prstClr val="black"/>
            </a:solidFill>
          </a:ln>
        </p:spPr>
        <p:txBody>
          <a:bodyPr vert="horz" lIns="91294" tIns="45647" rIns="91294" bIns="45647" rtlCol="0" anchor="ctr"/>
          <a:lstStyle/>
          <a:p>
            <a:endParaRPr lang="zh-CN" altLang="en-US"/>
          </a:p>
        </p:txBody>
      </p:sp>
      <p:sp>
        <p:nvSpPr>
          <p:cNvPr id="5" name="备注占位符 4"/>
          <p:cNvSpPr>
            <a:spLocks noGrp="1"/>
          </p:cNvSpPr>
          <p:nvPr>
            <p:ph type="body" sz="quarter" idx="3"/>
          </p:nvPr>
        </p:nvSpPr>
        <p:spPr>
          <a:xfrm>
            <a:off x="679450" y="4767263"/>
            <a:ext cx="5435600" cy="3900488"/>
          </a:xfrm>
          <a:prstGeom prst="rect">
            <a:avLst/>
          </a:prstGeom>
        </p:spPr>
        <p:txBody>
          <a:bodyPr vert="horz" lIns="91294" tIns="45647" rIns="91294" bIns="45647"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1" y="9408982"/>
            <a:ext cx="2944283" cy="497020"/>
          </a:xfrm>
          <a:prstGeom prst="rect">
            <a:avLst/>
          </a:prstGeom>
        </p:spPr>
        <p:txBody>
          <a:bodyPr vert="horz" lIns="91294" tIns="45647" rIns="91294" bIns="45647"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48646" y="9408982"/>
            <a:ext cx="2944283" cy="497020"/>
          </a:xfrm>
          <a:prstGeom prst="rect">
            <a:avLst/>
          </a:prstGeom>
        </p:spPr>
        <p:txBody>
          <a:bodyPr vert="horz" lIns="91294" tIns="45647" rIns="91294" bIns="45647" rtlCol="0" anchor="b"/>
          <a:lstStyle>
            <a:lvl1pPr algn="r">
              <a:defRPr sz="1200"/>
            </a:lvl1pPr>
          </a:lstStyle>
          <a:p>
            <a:fld id="{25C84134-CC7D-49E7-A030-48B7E06939F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5C84134-CC7D-49E7-A030-48B7E06939F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5C84134-CC7D-49E7-A030-48B7E06939F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5C84134-CC7D-49E7-A030-48B7E06939F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5C84134-CC7D-49E7-A030-48B7E06939FA}"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5C84134-CC7D-49E7-A030-48B7E06939F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5C84134-CC7D-49E7-A030-48B7E06939F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rcRect t="23055" b="11042"/>
          <a:stretch>
            <a:fillRect/>
          </a:stretch>
        </p:blipFill>
        <p:spPr>
          <a:xfrm>
            <a:off x="0" y="2753139"/>
            <a:ext cx="12192000" cy="3816626"/>
          </a:xfrm>
          <a:prstGeom prst="rect">
            <a:avLst/>
          </a:prstGeom>
        </p:spPr>
      </p:pic>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10ED4B1-560D-49E2-B7A3-58809A9A1E3A}"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2AE7D0E6-81E6-4D9E-9609-20F2B50F274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image" Target="../media/image2.png"/><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矩形 10"/>
          <p:cNvSpPr/>
          <p:nvPr userDrawn="1"/>
        </p:nvSpPr>
        <p:spPr>
          <a:xfrm>
            <a:off x="0" y="-1984"/>
            <a:ext cx="12192000" cy="624284"/>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userDrawn="1"/>
        </p:nvPicPr>
        <p:blipFill>
          <a:blip r:embed="rId3" cstate="print">
            <a:clrChange>
              <a:clrFrom>
                <a:srgbClr val="414EB8"/>
              </a:clrFrom>
              <a:clrTo>
                <a:srgbClr val="414EB8">
                  <a:alpha val="0"/>
                </a:srgbClr>
              </a:clrTo>
            </a:clrChange>
            <a:extLst>
              <a:ext uri="{28A0092B-C50C-407E-A947-70E740481C1C}">
                <a14:useLocalDpi xmlns:a14="http://schemas.microsoft.com/office/drawing/2010/main" val="0"/>
              </a:ext>
            </a:extLst>
          </a:blip>
          <a:stretch>
            <a:fillRect/>
          </a:stretch>
        </p:blipFill>
        <p:spPr>
          <a:xfrm>
            <a:off x="11319146" y="28314"/>
            <a:ext cx="602180" cy="581286"/>
          </a:xfrm>
          <a:prstGeom prst="rect">
            <a:avLst/>
          </a:prstGeom>
        </p:spPr>
      </p:pic>
      <p:sp>
        <p:nvSpPr>
          <p:cNvPr id="13" name="矩形 12"/>
          <p:cNvSpPr/>
          <p:nvPr userDrawn="1"/>
        </p:nvSpPr>
        <p:spPr>
          <a:xfrm>
            <a:off x="0" y="6565900"/>
            <a:ext cx="12192000" cy="297012"/>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userDrawn="1"/>
        </p:nvSpPr>
        <p:spPr>
          <a:xfrm rot="10800000" flipH="1">
            <a:off x="10955700" y="6557416"/>
            <a:ext cx="320041" cy="297012"/>
          </a:xfrm>
          <a:prstGeom prst="parallelogram">
            <a:avLst>
              <a:gd name="adj" fmla="val 75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userDrawn="1"/>
        </p:nvGrpSpPr>
        <p:grpSpPr>
          <a:xfrm>
            <a:off x="146005" y="-4770"/>
            <a:ext cx="587418" cy="630791"/>
            <a:chOff x="-6395" y="-4770"/>
            <a:chExt cx="587418" cy="630791"/>
          </a:xfrm>
        </p:grpSpPr>
        <p:sp>
          <p:nvSpPr>
            <p:cNvPr id="3" name="平行四边形 2"/>
            <p:cNvSpPr/>
            <p:nvPr userDrawn="1"/>
          </p:nvSpPr>
          <p:spPr>
            <a:xfrm rot="10800000">
              <a:off x="-6395" y="-1198"/>
              <a:ext cx="468352" cy="627219"/>
            </a:xfrm>
            <a:prstGeom prst="parallelogram">
              <a:avLst>
                <a:gd name="adj" fmla="val 75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平行四边形 14"/>
            <p:cNvSpPr/>
            <p:nvPr userDrawn="1"/>
          </p:nvSpPr>
          <p:spPr>
            <a:xfrm rot="10800000">
              <a:off x="190499" y="-4770"/>
              <a:ext cx="390524" cy="627219"/>
            </a:xfrm>
            <a:prstGeom prst="parallelogram">
              <a:avLst>
                <a:gd name="adj" fmla="val 885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1984"/>
            <a:ext cx="12192000" cy="624284"/>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userDrawn="1"/>
        </p:nvSpPr>
        <p:spPr>
          <a:xfrm rot="10800000">
            <a:off x="404600" y="3562"/>
            <a:ext cx="162462" cy="627219"/>
          </a:xfrm>
          <a:prstGeom prst="parallelogram">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userDrawn="1"/>
        </p:nvPicPr>
        <p:blipFill>
          <a:blip r:embed="rId2" cstate="print">
            <a:clrChange>
              <a:clrFrom>
                <a:srgbClr val="414EB8"/>
              </a:clrFrom>
              <a:clrTo>
                <a:srgbClr val="414EB8">
                  <a:alpha val="0"/>
                </a:srgbClr>
              </a:clrTo>
            </a:clrChange>
            <a:extLst>
              <a:ext uri="{28A0092B-C50C-407E-A947-70E740481C1C}">
                <a14:useLocalDpi xmlns:a14="http://schemas.microsoft.com/office/drawing/2010/main" val="0"/>
              </a:ext>
            </a:extLst>
          </a:blip>
          <a:stretch>
            <a:fillRect/>
          </a:stretch>
        </p:blipFill>
        <p:spPr>
          <a:xfrm>
            <a:off x="11319146" y="28314"/>
            <a:ext cx="602180" cy="581286"/>
          </a:xfrm>
          <a:prstGeom prst="rect">
            <a:avLst/>
          </a:prstGeom>
        </p:spPr>
      </p:pic>
      <p:sp>
        <p:nvSpPr>
          <p:cNvPr id="12" name="矩形 11"/>
          <p:cNvSpPr/>
          <p:nvPr userDrawn="1"/>
        </p:nvSpPr>
        <p:spPr>
          <a:xfrm>
            <a:off x="0" y="6565900"/>
            <a:ext cx="12192000" cy="297012"/>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userDrawn="1"/>
        </p:nvSpPr>
        <p:spPr>
          <a:xfrm rot="10800000" flipH="1">
            <a:off x="10574700" y="6557416"/>
            <a:ext cx="320041" cy="297012"/>
          </a:xfrm>
          <a:prstGeom prst="parallelogram">
            <a:avLst>
              <a:gd name="adj" fmla="val 75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userDrawn="1"/>
        </p:nvSpPr>
        <p:spPr>
          <a:xfrm rot="10800000">
            <a:off x="224659" y="3562"/>
            <a:ext cx="81231" cy="627219"/>
          </a:xfrm>
          <a:prstGeom prst="parallelogram">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 Type="http://schemas.openxmlformats.org/officeDocument/2006/relationships/image" Target="../media/image4.png"/><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hyperlink" Target="https://www.kuleiman.com/120363/index.html" TargetMode="Externa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xml"/><Relationship Id="rId3" Type="http://schemas.openxmlformats.org/officeDocument/2006/relationships/hyperlink" Target="https://www.kuleiman.com/120363/index.html" TargetMode="External"/><Relationship Id="rId2" Type="http://schemas.openxmlformats.org/officeDocument/2006/relationships/hyperlink" Target="https://museum.zhanxun.site/sdcs/" TargetMode="Externa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xml"/><Relationship Id="rId3" Type="http://schemas.openxmlformats.org/officeDocument/2006/relationships/hyperlink" Target="https://www.kuleiman.com/120363/index.html" TargetMode="External"/><Relationship Id="rId2" Type="http://schemas.openxmlformats.org/officeDocument/2006/relationships/hyperlink" Target="https://www.720yun.com/t/4cvkO98qd8m?scene_id=52435096" TargetMode="External"/><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rcRect b="9975"/>
          <a:stretch>
            <a:fillRect/>
          </a:stretch>
        </p:blipFill>
        <p:spPr>
          <a:xfrm>
            <a:off x="0" y="1644501"/>
            <a:ext cx="12192000" cy="5213502"/>
          </a:xfrm>
          <a:prstGeom prst="rect">
            <a:avLst/>
          </a:prstGeom>
        </p:spPr>
      </p:pic>
      <p:grpSp>
        <p:nvGrpSpPr>
          <p:cNvPr id="7" name="组合 6"/>
          <p:cNvGrpSpPr/>
          <p:nvPr/>
        </p:nvGrpSpPr>
        <p:grpSpPr>
          <a:xfrm>
            <a:off x="488298" y="1845239"/>
            <a:ext cx="11268000" cy="45719"/>
            <a:chOff x="395536" y="2179712"/>
            <a:chExt cx="8208912" cy="31998"/>
          </a:xfrm>
        </p:grpSpPr>
        <p:cxnSp>
          <p:nvCxnSpPr>
            <p:cNvPr id="8" name="直接连接符 7"/>
            <p:cNvCxnSpPr/>
            <p:nvPr userDrawn="1"/>
          </p:nvCxnSpPr>
          <p:spPr>
            <a:xfrm>
              <a:off x="395536" y="2179712"/>
              <a:ext cx="8208912" cy="0"/>
            </a:xfrm>
            <a:prstGeom prst="line">
              <a:avLst/>
            </a:prstGeom>
            <a:ln w="22225">
              <a:solidFill>
                <a:srgbClr val="99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userDrawn="1"/>
          </p:nvCxnSpPr>
          <p:spPr>
            <a:xfrm>
              <a:off x="395536" y="2211710"/>
              <a:ext cx="3671718" cy="0"/>
            </a:xfrm>
            <a:prstGeom prst="line">
              <a:avLst/>
            </a:prstGeom>
            <a:ln w="98425">
              <a:solidFill>
                <a:srgbClr val="990000"/>
              </a:solidFill>
            </a:ln>
          </p:spPr>
          <p:style>
            <a:lnRef idx="1">
              <a:schemeClr val="accent1"/>
            </a:lnRef>
            <a:fillRef idx="0">
              <a:schemeClr val="accent1"/>
            </a:fillRef>
            <a:effectRef idx="0">
              <a:schemeClr val="accent1"/>
            </a:effectRef>
            <a:fontRef idx="minor">
              <a:schemeClr val="tx1"/>
            </a:fontRef>
          </p:style>
        </p:cxnSp>
      </p:grpSp>
      <p:cxnSp>
        <p:nvCxnSpPr>
          <p:cNvPr id="10" name="直接连接符 9"/>
          <p:cNvCxnSpPr/>
          <p:nvPr/>
        </p:nvCxnSpPr>
        <p:spPr>
          <a:xfrm flipV="1">
            <a:off x="488298" y="6432965"/>
            <a:ext cx="11268000" cy="0"/>
          </a:xfrm>
          <a:prstGeom prst="line">
            <a:avLst/>
          </a:prstGeom>
          <a:ln w="28575">
            <a:solidFill>
              <a:srgbClr val="990000"/>
            </a:solidFill>
          </a:ln>
        </p:spPr>
        <p:style>
          <a:lnRef idx="1">
            <a:schemeClr val="accent1"/>
          </a:lnRef>
          <a:fillRef idx="0">
            <a:schemeClr val="accent1"/>
          </a:fillRef>
          <a:effectRef idx="0">
            <a:schemeClr val="accent1"/>
          </a:effectRef>
          <a:fontRef idx="minor">
            <a:schemeClr val="tx1"/>
          </a:fontRef>
        </p:style>
      </p:cxnSp>
      <p:pic>
        <p:nvPicPr>
          <p:cNvPr id="14" name="图片 2"/>
          <p:cNvPicPr>
            <a:picLocks noChangeAspect="1"/>
          </p:cNvPicPr>
          <p:nvPr/>
        </p:nvPicPr>
        <p:blipFill rotWithShape="1">
          <a:blip r:embed="rId2" cstate="print"/>
          <a:srcRect l="6200" t="25717" r="11656" b="59315"/>
          <a:stretch>
            <a:fillRect/>
          </a:stretch>
        </p:blipFill>
        <p:spPr bwMode="auto">
          <a:xfrm>
            <a:off x="9003324" y="931893"/>
            <a:ext cx="2730756" cy="789106"/>
          </a:xfrm>
          <a:prstGeom prst="rect">
            <a:avLst/>
          </a:prstGeom>
          <a:noFill/>
          <a:ln w="9525">
            <a:noFill/>
            <a:miter lim="800000"/>
            <a:headEnd/>
            <a:tailEnd/>
          </a:ln>
        </p:spPr>
      </p:pic>
      <p:pic>
        <p:nvPicPr>
          <p:cNvPr id="15" name="图片 2"/>
          <p:cNvPicPr>
            <a:picLocks noChangeAspect="1"/>
          </p:cNvPicPr>
          <p:nvPr/>
        </p:nvPicPr>
        <p:blipFill rotWithShape="1">
          <a:blip r:embed="rId2" cstate="print"/>
          <a:srcRect l="6200" t="5365" r="11656" b="75925"/>
          <a:stretch>
            <a:fillRect/>
          </a:stretch>
        </p:blipFill>
        <p:spPr bwMode="auto">
          <a:xfrm>
            <a:off x="9017390" y="-12354"/>
            <a:ext cx="2730757" cy="986380"/>
          </a:xfrm>
          <a:prstGeom prst="rect">
            <a:avLst/>
          </a:prstGeom>
          <a:noFill/>
          <a:ln w="9525">
            <a:noFill/>
            <a:miter lim="800000"/>
            <a:headEnd/>
            <a:tailEnd/>
          </a:ln>
        </p:spPr>
      </p:pic>
      <p:sp>
        <p:nvSpPr>
          <p:cNvPr id="13" name="TextBox 13"/>
          <p:cNvSpPr txBox="1"/>
          <p:nvPr/>
        </p:nvSpPr>
        <p:spPr>
          <a:xfrm>
            <a:off x="1866578" y="5515655"/>
            <a:ext cx="8458844" cy="532069"/>
          </a:xfrm>
          <a:prstGeom prst="rect">
            <a:avLst/>
          </a:prstGeom>
          <a:noFill/>
        </p:spPr>
        <p:txBody>
          <a:bodyPr wrap="squar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990000"/>
                </a:solidFill>
                <a:effectLst/>
                <a:uLnTx/>
                <a:uFillTx/>
                <a:latin typeface="楷体" panose="02010609060101010101" pitchFamily="49" charset="-122"/>
                <a:ea typeface="楷体" panose="02010609060101010101" pitchFamily="49" charset="-122"/>
                <a:cs typeface="+mn-cs"/>
              </a:rPr>
              <a:t>党委教师工作部</a:t>
            </a:r>
            <a:endParaRPr kumimoji="0" lang="zh-CN" altLang="en-US" sz="2400" b="1" i="0" u="none" strike="noStrike" kern="1200" cap="none" spc="0" normalizeH="0" baseline="0" noProof="0" dirty="0">
              <a:ln>
                <a:noFill/>
              </a:ln>
              <a:solidFill>
                <a:srgbClr val="990000"/>
              </a:solidFill>
              <a:effectLst/>
              <a:uLnTx/>
              <a:uFillTx/>
              <a:latin typeface="楷体" panose="02010609060101010101" pitchFamily="49" charset="-122"/>
              <a:ea typeface="楷体" panose="02010609060101010101" pitchFamily="49" charset="-122"/>
              <a:cs typeface="+mn-cs"/>
            </a:endParaRPr>
          </a:p>
        </p:txBody>
      </p:sp>
      <p:sp>
        <p:nvSpPr>
          <p:cNvPr id="3" name="矩形 2"/>
          <p:cNvSpPr/>
          <p:nvPr/>
        </p:nvSpPr>
        <p:spPr>
          <a:xfrm>
            <a:off x="488298" y="1487339"/>
            <a:ext cx="6096000" cy="400110"/>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990000"/>
                </a:solidFill>
                <a:effectLst/>
                <a:uLnTx/>
                <a:uFillTx/>
                <a:latin typeface="隶书" panose="02010509060101010101" pitchFamily="49" charset="-122"/>
                <a:ea typeface="隶书" panose="02010509060101010101" pitchFamily="49" charset="-122"/>
                <a:cs typeface="+mn-cs"/>
              </a:rPr>
              <a:t>以德立身、以德立学、以德施教、以德育德</a:t>
            </a:r>
            <a:endParaRPr kumimoji="0" lang="zh-CN" altLang="en-US" sz="2000" b="0" i="0" u="none" strike="noStrike" kern="1200" cap="none" spc="0" normalizeH="0" baseline="0" noProof="0" dirty="0">
              <a:ln>
                <a:noFill/>
              </a:ln>
              <a:solidFill>
                <a:srgbClr val="990000"/>
              </a:solidFill>
              <a:effectLst/>
              <a:uLnTx/>
              <a:uFillTx/>
              <a:latin typeface="隶书" panose="02010509060101010101" pitchFamily="49" charset="-122"/>
              <a:ea typeface="隶书" panose="02010509060101010101" pitchFamily="49" charset="-122"/>
              <a:cs typeface="+mn-cs"/>
            </a:endParaRPr>
          </a:p>
        </p:txBody>
      </p:sp>
      <p:sp>
        <p:nvSpPr>
          <p:cNvPr id="2" name="矩形 1"/>
          <p:cNvSpPr/>
          <p:nvPr/>
        </p:nvSpPr>
        <p:spPr>
          <a:xfrm>
            <a:off x="1889760" y="2245349"/>
            <a:ext cx="8412480" cy="2907665"/>
          </a:xfrm>
          <a:prstGeom prst="rect">
            <a:avLst/>
          </a:prstGeom>
          <a:noFill/>
        </p:spPr>
        <p:txBody>
          <a:bodyPr wrap="none" lIns="91440" tIns="45720" rIns="91440" bIns="4572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54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rPr>
              <a:t>东北大学师德教育学习课件</a:t>
            </a:r>
            <a:endParaRPr kumimoji="0" lang="en-US" altLang="zh-CN" sz="54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32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rPr>
              <a:t>（</a:t>
            </a:r>
            <a:r>
              <a:rPr kumimoji="0" lang="en-US" altLang="zh-CN" sz="32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rPr>
              <a:t>2026</a:t>
            </a:r>
            <a:r>
              <a:rPr kumimoji="0" lang="zh-CN" altLang="en-US" sz="32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rPr>
              <a:t>年第三期）</a:t>
            </a:r>
            <a:endParaRPr kumimoji="0" lang="zh-CN" altLang="en-US" sz="3200" b="1"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5400" b="0" i="0" u="none" strike="noStrike" kern="1200" cap="none" spc="0" normalizeH="0" baseline="0" noProof="0" dirty="0">
              <a:ln w="0"/>
              <a:solidFill>
                <a:srgbClr val="990000"/>
              </a:solidFill>
              <a:effectLst>
                <a:outerShdw blurRad="38100" dist="25400" dir="5400000" algn="ctr" rotWithShape="0">
                  <a:srgbClr val="6E747A">
                    <a:alpha val="43000"/>
                  </a:srgbClr>
                </a:outerShdw>
              </a:effectLst>
              <a:uLnTx/>
              <a:uFillTx/>
              <a:latin typeface="等线" panose="02010600030101010101" charset="-122"/>
              <a:ea typeface="等线" panose="02010600030101010101" charset="-122"/>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20"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dirty="0">
                <a:solidFill>
                  <a:schemeClr val="bg1"/>
                </a:solidFill>
                <a:latin typeface="黑体" panose="02010609060101010101" pitchFamily="49" charset="-122"/>
                <a:ea typeface="黑体" panose="02010609060101010101" pitchFamily="49" charset="-122"/>
              </a:rPr>
              <a:t>目录 </a:t>
            </a:r>
            <a:r>
              <a:rPr lang="en-US" altLang="zh-CN" sz="3600" dirty="0">
                <a:solidFill>
                  <a:schemeClr val="bg1"/>
                </a:solidFill>
                <a:latin typeface="黑体" panose="02010609060101010101" pitchFamily="49" charset="-122"/>
                <a:ea typeface="黑体" panose="02010609060101010101" pitchFamily="49" charset="-122"/>
              </a:rPr>
              <a:t>CONTENTS</a:t>
            </a:r>
            <a:endParaRPr lang="zh-CN" altLang="en-US" sz="3600" dirty="0">
              <a:solidFill>
                <a:schemeClr val="bg1"/>
              </a:solidFill>
              <a:latin typeface="黑体" panose="02010609060101010101" pitchFamily="49" charset="-122"/>
              <a:ea typeface="黑体" panose="02010609060101010101" pitchFamily="49" charset="-122"/>
            </a:endParaRPr>
          </a:p>
        </p:txBody>
      </p:sp>
      <p:grpSp>
        <p:nvGrpSpPr>
          <p:cNvPr id="10" name="组合 9"/>
          <p:cNvGrpSpPr/>
          <p:nvPr/>
        </p:nvGrpSpPr>
        <p:grpSpPr>
          <a:xfrm>
            <a:off x="1331913" y="2240102"/>
            <a:ext cx="9528175" cy="2070913"/>
            <a:chOff x="3224" y="3528"/>
            <a:chExt cx="15005" cy="3261"/>
          </a:xfrm>
        </p:grpSpPr>
        <p:grpSp>
          <p:nvGrpSpPr>
            <p:cNvPr id="7" name="组合 6"/>
            <p:cNvGrpSpPr/>
            <p:nvPr/>
          </p:nvGrpSpPr>
          <p:grpSpPr>
            <a:xfrm>
              <a:off x="3224" y="3528"/>
              <a:ext cx="7790" cy="3260"/>
              <a:chOff x="3224" y="3528"/>
              <a:chExt cx="7790" cy="3260"/>
            </a:xfrm>
          </p:grpSpPr>
          <p:sp>
            <p:nvSpPr>
              <p:cNvPr id="2" name="文本框 1"/>
              <p:cNvSpPr txBox="1"/>
              <p:nvPr>
                <p:custDataLst>
                  <p:tags r:id="rId1"/>
                </p:custDataLst>
              </p:nvPr>
            </p:nvSpPr>
            <p:spPr>
              <a:xfrm>
                <a:off x="3224" y="5287"/>
                <a:ext cx="7790" cy="1501"/>
              </a:xfrm>
              <a:prstGeom prst="rect">
                <a:avLst/>
              </a:prstGeom>
              <a:noFill/>
            </p:spPr>
            <p:txBody>
              <a:bodyPr wrap="square" rtlCol="0">
                <a:spAutoFit/>
              </a:bodyPr>
              <a:lstStyle/>
              <a:p>
                <a:pPr algn="ctr"/>
                <a:r>
                  <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云端重走长征路</a:t>
                </a:r>
                <a:endPar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a:p>
                <a:pPr algn="ctr"/>
                <a:r>
                  <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砥砺奋进新征程</a:t>
                </a:r>
                <a:endPar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p:txBody>
          </p:sp>
          <p:sp>
            <p:nvSpPr>
              <p:cNvPr id="4" name="矩形: 圆角 3"/>
              <p:cNvSpPr/>
              <p:nvPr>
                <p:custDataLst>
                  <p:tags r:id="rId2"/>
                </p:custDataLst>
              </p:nvPr>
            </p:nvSpPr>
            <p:spPr>
              <a:xfrm>
                <a:off x="5376" y="3528"/>
                <a:ext cx="3487" cy="873"/>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楷体" panose="02010609060101010101" pitchFamily="49" charset="-122"/>
                    <a:ea typeface="楷体" panose="02010609060101010101" pitchFamily="49" charset="-122"/>
                  </a:rPr>
                  <a:t>01 </a:t>
                </a:r>
                <a:r>
                  <a:rPr lang="zh-CN" altLang="en-US" sz="2400" b="1" dirty="0">
                    <a:latin typeface="楷体" panose="02010609060101010101" pitchFamily="49" charset="-122"/>
                    <a:ea typeface="楷体" panose="02010609060101010101" pitchFamily="49" charset="-122"/>
                  </a:rPr>
                  <a:t>师德引领</a:t>
                </a:r>
                <a:endParaRPr lang="zh-CN" altLang="en-US" sz="2400" b="1" dirty="0">
                  <a:latin typeface="楷体" panose="02010609060101010101" pitchFamily="49" charset="-122"/>
                  <a:ea typeface="楷体" panose="02010609060101010101" pitchFamily="49" charset="-122"/>
                </a:endParaRPr>
              </a:p>
            </p:txBody>
          </p:sp>
        </p:grpSp>
        <p:grpSp>
          <p:nvGrpSpPr>
            <p:cNvPr id="8" name="组合 7"/>
            <p:cNvGrpSpPr/>
            <p:nvPr/>
          </p:nvGrpSpPr>
          <p:grpSpPr>
            <a:xfrm>
              <a:off x="10903" y="3528"/>
              <a:ext cx="7326" cy="3261"/>
              <a:chOff x="12607" y="3528"/>
              <a:chExt cx="7326" cy="3261"/>
            </a:xfrm>
          </p:grpSpPr>
          <p:sp>
            <p:nvSpPr>
              <p:cNvPr id="5" name="文本框 4"/>
              <p:cNvSpPr txBox="1"/>
              <p:nvPr>
                <p:custDataLst>
                  <p:tags r:id="rId3"/>
                </p:custDataLst>
              </p:nvPr>
            </p:nvSpPr>
            <p:spPr>
              <a:xfrm>
                <a:off x="12607" y="5287"/>
                <a:ext cx="7327" cy="1503"/>
              </a:xfrm>
              <a:prstGeom prst="rect">
                <a:avLst/>
              </a:prstGeom>
              <a:noFill/>
            </p:spPr>
            <p:txBody>
              <a:bodyPr wrap="square" rtlCol="0">
                <a:spAutoFit/>
              </a:bodyPr>
              <a:lstStyle/>
              <a:p>
                <a:pPr algn="ctr"/>
                <a:r>
                  <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公开曝光</a:t>
                </a:r>
                <a:endParaRPr lang="en-US" altLang="zh-CN"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a:p>
                <a:pPr algn="ctr"/>
                <a:r>
                  <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师德违规案例</a:t>
                </a:r>
                <a:endParaRPr lang="zh-CN" altLang="en-US" sz="28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p:txBody>
          </p:sp>
          <p:sp>
            <p:nvSpPr>
              <p:cNvPr id="6" name="矩形: 圆角 5"/>
              <p:cNvSpPr/>
              <p:nvPr>
                <p:custDataLst>
                  <p:tags r:id="rId4"/>
                </p:custDataLst>
              </p:nvPr>
            </p:nvSpPr>
            <p:spPr>
              <a:xfrm>
                <a:off x="14685" y="3528"/>
                <a:ext cx="3487" cy="873"/>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楷体" panose="02010609060101010101" pitchFamily="49" charset="-122"/>
                    <a:ea typeface="楷体" panose="02010609060101010101" pitchFamily="49" charset="-122"/>
                  </a:rPr>
                  <a:t>02 </a:t>
                </a:r>
                <a:r>
                  <a:rPr lang="zh-CN" altLang="en-US" sz="2400" b="1" dirty="0">
                    <a:latin typeface="楷体" panose="02010609060101010101" pitchFamily="49" charset="-122"/>
                    <a:ea typeface="楷体" panose="02010609060101010101" pitchFamily="49" charset="-122"/>
                  </a:rPr>
                  <a:t>警示教育</a:t>
                </a:r>
                <a:endParaRPr lang="zh-CN" altLang="en-US" sz="2400" b="1" dirty="0">
                  <a:latin typeface="楷体" panose="02010609060101010101" pitchFamily="49" charset="-122"/>
                  <a:ea typeface="楷体" panose="02010609060101010101" pitchFamily="49" charset="-122"/>
                </a:endParaRPr>
              </a:p>
            </p:txBody>
          </p:sp>
        </p:grpSp>
      </p:grpSp>
    </p:spTree>
    <p:custDataLst>
      <p:tags r:id="rId5"/>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grpSp>
        <p:nvGrpSpPr>
          <p:cNvPr id="3" name="组合 2"/>
          <p:cNvGrpSpPr/>
          <p:nvPr/>
        </p:nvGrpSpPr>
        <p:grpSpPr>
          <a:xfrm>
            <a:off x="794385" y="2378710"/>
            <a:ext cx="10603230" cy="1871345"/>
            <a:chOff x="2065" y="3746"/>
            <a:chExt cx="16698" cy="2947"/>
          </a:xfrm>
        </p:grpSpPr>
        <p:sp>
          <p:nvSpPr>
            <p:cNvPr id="2" name="文本框 1"/>
            <p:cNvSpPr txBox="1"/>
            <p:nvPr/>
          </p:nvSpPr>
          <p:spPr>
            <a:xfrm>
              <a:off x="2065" y="5580"/>
              <a:ext cx="16698" cy="1113"/>
            </a:xfrm>
            <a:prstGeom prst="rect">
              <a:avLst/>
            </a:prstGeom>
            <a:noFill/>
          </p:spPr>
          <p:txBody>
            <a:bodyPr wrap="square" rtlCol="0">
              <a:spAutoFit/>
            </a:bodyPr>
            <a:lstStyle/>
            <a:p>
              <a:pPr algn="ctr"/>
              <a:r>
                <a:rPr lang="zh-CN" altLang="en-US" sz="40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云端重走长征路，砥砺奋进新征程</a:t>
              </a:r>
              <a:endParaRPr lang="zh-CN" altLang="en-US" sz="40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p:txBody>
        </p:sp>
        <p:grpSp>
          <p:nvGrpSpPr>
            <p:cNvPr id="8" name="组合 7"/>
            <p:cNvGrpSpPr/>
            <p:nvPr/>
          </p:nvGrpSpPr>
          <p:grpSpPr>
            <a:xfrm>
              <a:off x="6833" y="3746"/>
              <a:ext cx="7163" cy="1309"/>
              <a:chOff x="6868264" y="4262632"/>
              <a:chExt cx="4379760" cy="1036082"/>
            </a:xfrm>
          </p:grpSpPr>
          <p:sp>
            <p:nvSpPr>
              <p:cNvPr id="9" name="圆角矩形 8"/>
              <p:cNvSpPr/>
              <p:nvPr/>
            </p:nvSpPr>
            <p:spPr>
              <a:xfrm>
                <a:off x="6868264" y="4392274"/>
                <a:ext cx="344083" cy="887896"/>
              </a:xfrm>
              <a:prstGeom prst="roundRect">
                <a:avLst>
                  <a:gd name="adj" fmla="val 0"/>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汉仪粗宋简" panose="02010609000101010101" pitchFamily="49" charset="-122"/>
                  <a:ea typeface="汉仪粗宋简" panose="02010609000101010101" pitchFamily="49" charset="-122"/>
                </a:endParaRPr>
              </a:p>
            </p:txBody>
          </p:sp>
          <p:grpSp>
            <p:nvGrpSpPr>
              <p:cNvPr id="10" name="组合 9"/>
              <p:cNvGrpSpPr/>
              <p:nvPr/>
            </p:nvGrpSpPr>
            <p:grpSpPr>
              <a:xfrm>
                <a:off x="7657159" y="4387834"/>
                <a:ext cx="3590865" cy="887897"/>
                <a:chOff x="5984222" y="2157918"/>
                <a:chExt cx="3590865" cy="887897"/>
              </a:xfrm>
            </p:grpSpPr>
            <p:sp>
              <p:nvSpPr>
                <p:cNvPr id="12" name="圆角矩形 11"/>
                <p:cNvSpPr/>
                <p:nvPr/>
              </p:nvSpPr>
              <p:spPr>
                <a:xfrm>
                  <a:off x="5984222" y="2157918"/>
                  <a:ext cx="3590865" cy="887897"/>
                </a:xfrm>
                <a:prstGeom prst="roundRect">
                  <a:avLst>
                    <a:gd name="adj" fmla="val 0"/>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汉仪粗宋简" panose="02010609000101010101" pitchFamily="49" charset="-122"/>
                    <a:ea typeface="汉仪粗宋简" panose="02010609000101010101" pitchFamily="49" charset="-122"/>
                  </a:endParaRPr>
                </a:p>
              </p:txBody>
            </p:sp>
            <p:sp>
              <p:nvSpPr>
                <p:cNvPr id="13" name="TextBox 9"/>
                <p:cNvSpPr txBox="1"/>
                <p:nvPr/>
              </p:nvSpPr>
              <p:spPr>
                <a:xfrm>
                  <a:off x="6022458" y="2196099"/>
                  <a:ext cx="3504905" cy="729094"/>
                </a:xfrm>
                <a:prstGeom prst="rect">
                  <a:avLst/>
                </a:prstGeom>
                <a:noFill/>
                <a:ln>
                  <a:noFill/>
                </a:ln>
              </p:spPr>
              <p:txBody>
                <a:bodyPr wrap="square" rtlCol="0">
                  <a:spAutoFit/>
                </a:bodyPr>
                <a:lstStyle/>
                <a:p>
                  <a:pPr algn="ctr"/>
                  <a:r>
                    <a:rPr lang="zh-CN" altLang="en-US" sz="3200" b="1" spc="300" dirty="0">
                      <a:solidFill>
                        <a:schemeClr val="bg1"/>
                      </a:solidFill>
                      <a:latin typeface="楷体" panose="02010609060101010101" pitchFamily="49" charset="-122"/>
                      <a:ea typeface="楷体" panose="02010609060101010101" pitchFamily="49" charset="-122"/>
                    </a:rPr>
                    <a:t>师 德 引 领</a:t>
                  </a:r>
                  <a:endParaRPr lang="zh-CN" altLang="en-US" sz="3200" b="1" spc="300" dirty="0">
                    <a:solidFill>
                      <a:schemeClr val="bg1"/>
                    </a:solidFill>
                    <a:latin typeface="楷体" panose="02010609060101010101" pitchFamily="49" charset="-122"/>
                    <a:ea typeface="楷体" panose="02010609060101010101" pitchFamily="49" charset="-122"/>
                  </a:endParaRPr>
                </a:p>
              </p:txBody>
            </p:sp>
          </p:grpSp>
          <p:sp>
            <p:nvSpPr>
              <p:cNvPr id="11" name="TextBox 9"/>
              <p:cNvSpPr txBox="1"/>
              <p:nvPr/>
            </p:nvSpPr>
            <p:spPr>
              <a:xfrm>
                <a:off x="7256586" y="4262632"/>
                <a:ext cx="376175" cy="1036082"/>
              </a:xfrm>
              <a:prstGeom prst="rect">
                <a:avLst/>
              </a:prstGeom>
              <a:noFill/>
              <a:ln>
                <a:noFill/>
              </a:ln>
            </p:spPr>
            <p:txBody>
              <a:bodyPr wrap="square" rtlCol="0">
                <a:spAutoFit/>
              </a:bodyPr>
              <a:lstStyle/>
              <a:p>
                <a:pPr algn="ctr"/>
                <a:r>
                  <a:rPr lang="en-US" altLang="zh-CN" sz="4800" spc="300" dirty="0">
                    <a:solidFill>
                      <a:srgbClr val="990000"/>
                    </a:solidFill>
                    <a:latin typeface="黑体" panose="02010609060101010101" pitchFamily="49" charset="-122"/>
                    <a:ea typeface="黑体" panose="02010609060101010101" pitchFamily="49" charset="-122"/>
                  </a:rPr>
                  <a:t>1</a:t>
                </a:r>
                <a:endParaRPr lang="zh-CN" altLang="en-US" sz="4800" spc="300" dirty="0">
                  <a:solidFill>
                    <a:srgbClr val="990000"/>
                  </a:solidFill>
                  <a:latin typeface="黑体" panose="02010609060101010101" pitchFamily="49" charset="-122"/>
                  <a:ea typeface="黑体" panose="02010609060101010101" pitchFamily="49" charset="-122"/>
                </a:endParaRPr>
              </a:p>
            </p:txBody>
          </p:sp>
        </p:grpSp>
      </p:grpSp>
    </p:spTree>
    <p:custDataLst>
      <p:tags r:id="rId1"/>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标题 1"/>
          <p:cNvSpPr txBox="1"/>
          <p:nvPr/>
        </p:nvSpPr>
        <p:spPr>
          <a:xfrm>
            <a:off x="592455" y="63500"/>
            <a:ext cx="8744585" cy="4502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rPr>
              <a:t>师德引领：云端重走长征路，砥砺奋进新征程</a:t>
            </a:r>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a:p>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p:txBody>
      </p:sp>
      <p:sp>
        <p:nvSpPr>
          <p:cNvPr id="3" name="AutoShape 3" descr="7b0a2020202022776f7264617274223a2022220a7d0a"/>
          <p:cNvSpPr/>
          <p:nvPr>
            <p:custDataLst>
              <p:tags r:id="rId1"/>
            </p:custDataLst>
          </p:nvPr>
        </p:nvSpPr>
        <p:spPr>
          <a:xfrm>
            <a:off x="762000" y="688340"/>
            <a:ext cx="10668000" cy="1169035"/>
          </a:xfrm>
          <a:prstGeom prst="rect">
            <a:avLst/>
          </a:prstGeom>
          <a:noFill/>
          <a:ln w="12700" cap="flat" cmpd="sng">
            <a:noFill/>
            <a:prstDash val="solid"/>
            <a:round/>
          </a:ln>
        </p:spPr>
        <p:txBody>
          <a:bodyPr vert="horz" wrap="square" lIns="0" tIns="0" rIns="0" bIns="0" rtlCol="0" anchor="t" anchorCtr="0"/>
          <a:lstStyle/>
          <a:p>
            <a:pPr marL="0" indent="0" algn="l">
              <a:lnSpc>
                <a:spcPct val="125000"/>
              </a:lnSpc>
              <a:defRPr/>
            </a:pPr>
            <a:r>
              <a:rPr lang="en-US" altLang="zh-CN" sz="2800" b="1">
                <a:solidFill>
                  <a:srgbClr val="C62220"/>
                </a:solidFill>
                <a:effectLst/>
                <a:uFillTx/>
                <a:latin typeface="楷体" panose="02010609060101010101" pitchFamily="49" charset="-122"/>
                <a:ea typeface="楷体" panose="02010609060101010101" pitchFamily="49" charset="-122"/>
                <a:cs typeface="楷体" panose="02010609060101010101" pitchFamily="49" charset="-122"/>
                <a:sym typeface="Noto Sans SC" panose="020B0500000000000000" charset="-122"/>
              </a:rPr>
              <a:t> </a:t>
            </a:r>
            <a:r>
              <a:rPr lang="en-US" altLang="zh-CN" sz="2400" b="1">
                <a:solidFill>
                  <a:srgbClr val="C62220"/>
                </a:solidFill>
                <a:effectLst/>
                <a:uFillTx/>
                <a:latin typeface="楷体" panose="02010609060101010101" pitchFamily="49" charset="-122"/>
                <a:ea typeface="楷体" panose="02010609060101010101" pitchFamily="49" charset="-122"/>
                <a:cs typeface="楷体" panose="02010609060101010101" pitchFamily="49" charset="-122"/>
                <a:sym typeface="Noto Sans SC" panose="020B0500000000000000" charset="-122"/>
              </a:rPr>
              <a:t>   </a:t>
            </a:r>
            <a:r>
              <a:rPr lang="zh-CN" altLang="en-US" sz="2400" b="1">
                <a:solidFill>
                  <a:srgbClr val="C62220"/>
                </a:solidFill>
                <a:effectLst/>
                <a:uFillTx/>
                <a:latin typeface="楷体" panose="02010609060101010101" pitchFamily="49" charset="-122"/>
                <a:ea typeface="楷体" panose="02010609060101010101" pitchFamily="49" charset="-122"/>
                <a:cs typeface="楷体" panose="02010609060101010101" pitchFamily="49" charset="-122"/>
                <a:sym typeface="Noto Sans SC" panose="020B0500000000000000" charset="-122"/>
              </a:rPr>
              <a:t>2026年是红军长征胜利90周年。90年风雨兼程，90年薪火相传，那段镌刻在中华大地上的峥嵘岁月，那些红军战士浴血奋战的英雄事迹，从未远去</a:t>
            </a:r>
            <a:r>
              <a:rPr lang="zh-CN" altLang="en-US" sz="2400" b="1" u="none" strike="noStrike" spc="1000">
                <a:solidFill>
                  <a:srgbClr val="C62220"/>
                </a:solidFill>
                <a:effectLst/>
                <a:latin typeface="楷体" panose="02010609060101010101" pitchFamily="49" charset="-122"/>
                <a:ea typeface="楷体" panose="02010609060101010101" pitchFamily="49" charset="-122"/>
                <a:cs typeface="楷体" panose="02010609060101010101" pitchFamily="49" charset="-122"/>
                <a:sym typeface="Noto Sans SC" panose="020B0500000000000000" charset="-122"/>
              </a:rPr>
              <a:t>。</a:t>
            </a:r>
            <a:endParaRPr lang="zh-CN" altLang="en-US" sz="2400" b="1" u="none" strike="noStrike" spc="1000">
              <a:solidFill>
                <a:srgbClr val="C62220"/>
              </a:solidFill>
              <a:effectLst/>
              <a:latin typeface="楷体" panose="02010609060101010101" pitchFamily="49" charset="-122"/>
              <a:ea typeface="楷体" panose="02010609060101010101" pitchFamily="49" charset="-122"/>
              <a:cs typeface="楷体" panose="02010609060101010101" pitchFamily="49" charset="-122"/>
              <a:sym typeface="Noto Sans SC" panose="020B0500000000000000" charset="-122"/>
            </a:endParaRPr>
          </a:p>
        </p:txBody>
      </p:sp>
      <p:pic>
        <p:nvPicPr>
          <p:cNvPr id="4" name="图片 3" descr="ScreenShot_2026-09-15_151834_827"/>
          <p:cNvPicPr>
            <a:picLocks noChangeAspect="1"/>
          </p:cNvPicPr>
          <p:nvPr/>
        </p:nvPicPr>
        <p:blipFill>
          <a:blip r:embed="rId2"/>
          <a:srcRect l="4832" r="5271"/>
          <a:stretch>
            <a:fillRect/>
          </a:stretch>
        </p:blipFill>
        <p:spPr>
          <a:xfrm>
            <a:off x="762000" y="1925320"/>
            <a:ext cx="7548245" cy="3958590"/>
          </a:xfrm>
          <a:prstGeom prst="rect">
            <a:avLst/>
          </a:prstGeom>
        </p:spPr>
      </p:pic>
      <p:grpSp>
        <p:nvGrpSpPr>
          <p:cNvPr id="49" name="组合 48"/>
          <p:cNvGrpSpPr/>
          <p:nvPr>
            <p:custDataLst>
              <p:tags r:id="rId3"/>
            </p:custDataLst>
          </p:nvPr>
        </p:nvGrpSpPr>
        <p:grpSpPr>
          <a:xfrm>
            <a:off x="8509635" y="1925320"/>
            <a:ext cx="3267710" cy="3961130"/>
            <a:chOff x="352643" y="1615273"/>
            <a:chExt cx="3378164" cy="1832989"/>
          </a:xfrm>
        </p:grpSpPr>
        <p:sp useBgFill="1">
          <p:nvSpPr>
            <p:cNvPr id="51" name="ïṧļîdê"/>
            <p:cNvSpPr/>
            <p:nvPr>
              <p:custDataLst>
                <p:tags r:id="rId4"/>
              </p:custDataLst>
            </p:nvPr>
          </p:nvSpPr>
          <p:spPr bwMode="auto">
            <a:xfrm>
              <a:off x="355044" y="1615273"/>
              <a:ext cx="3368560" cy="1765886"/>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ln w="12700" cap="flat" cmpd="sng">
              <a:solidFill>
                <a:srgbClr val="990000"/>
              </a:solidFill>
              <a:prstDash val="sysDash"/>
              <a:miter lim="0"/>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marL="0" marR="0" lvl="0" indent="0" algn="ctr" defTabSz="914400" eaLnBrk="1" fontAlgn="auto" latinLnBrk="0" hangingPunct="1">
                <a:lnSpc>
                  <a:spcPct val="130000"/>
                </a:lnSpc>
                <a:spcBef>
                  <a:spcPts val="0"/>
                </a:spcBef>
                <a:spcAft>
                  <a:spcPts val="0"/>
                </a:spcAft>
                <a:buClrTx/>
                <a:buSzTx/>
                <a:buFontTx/>
                <a:buNone/>
                <a:defRPr/>
              </a:pPr>
              <a:endParaRPr kumimoji="0" sz="1800" b="0" i="0" u="none" strike="noStrike" kern="0" cap="none" spc="0" normalizeH="0" baseline="0" noProof="0" dirty="0">
                <a:ln>
                  <a:noFill/>
                </a:ln>
                <a:solidFill>
                  <a:prstClr val="black"/>
                </a:solidFill>
                <a:effectLst/>
                <a:uLnTx/>
                <a:uFillTx/>
                <a:latin typeface="汉仪粗宋简" panose="02010609000101010101" pitchFamily="49" charset="-122"/>
                <a:ea typeface="汉仪粗宋简" panose="02010609000101010101" pitchFamily="49" charset="-122"/>
                <a:sym typeface="Arial" panose="020B0604020202020204" pitchFamily="34" charset="0"/>
              </a:endParaRPr>
            </a:p>
          </p:txBody>
        </p:sp>
        <p:sp>
          <p:nvSpPr>
            <p:cNvPr id="52" name="矩形 51"/>
            <p:cNvSpPr/>
            <p:nvPr>
              <p:custDataLst>
                <p:tags r:id="rId5"/>
              </p:custDataLst>
            </p:nvPr>
          </p:nvSpPr>
          <p:spPr>
            <a:xfrm>
              <a:off x="352643" y="3340262"/>
              <a:ext cx="3378164" cy="108000"/>
            </a:xfrm>
            <a:prstGeom prst="rect">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îsḻïḋè"/>
          <p:cNvSpPr txBox="1"/>
          <p:nvPr>
            <p:custDataLst>
              <p:tags r:id="rId6"/>
            </p:custDataLst>
          </p:nvPr>
        </p:nvSpPr>
        <p:spPr>
          <a:xfrm>
            <a:off x="8509635" y="1927860"/>
            <a:ext cx="3267710" cy="3587750"/>
          </a:xfrm>
          <a:prstGeom prst="rect">
            <a:avLst/>
          </a:prstGeom>
          <a:noFill/>
        </p:spPr>
        <p:txBody>
          <a:bodyPr wrap="square">
            <a:noAutofit/>
          </a:bodyPr>
          <a:lstStyle/>
          <a:p>
            <a:pPr indent="0">
              <a:lnSpc>
                <a:spcPts val="2500"/>
              </a:lnSpc>
              <a:spcBef>
                <a:spcPts val="0"/>
              </a:spcBef>
              <a:spcAft>
                <a:spcPts val="0"/>
              </a:spcAft>
              <a:buFont typeface="Wingdings" panose="05000000000000000000" pitchFamily="2" charset="2"/>
              <a:buNone/>
            </a:pPr>
            <a:r>
              <a:rPr lang="en-US" altLang="zh-CN"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rPr>
              <a:t>为弘扬伟大长征精神，引导广大教师重温长征历程、赓续红色血脉，本期师德教育精选中央红军长征出发纪念馆、四渡赤水纪念馆、红军长征胜利纪念馆等爱国主义教育基地，开展线上游览参观。</a:t>
            </a:r>
            <a:endParaRPr lang="zh-CN" altLang="en-US"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endParaRPr>
          </a:p>
          <a:p>
            <a:pPr indent="0">
              <a:lnSpc>
                <a:spcPts val="2500"/>
              </a:lnSpc>
              <a:spcBef>
                <a:spcPts val="0"/>
              </a:spcBef>
              <a:spcAft>
                <a:spcPts val="0"/>
              </a:spcAft>
              <a:buFont typeface="Wingdings" panose="05000000000000000000" pitchFamily="2" charset="2"/>
              <a:buNone/>
            </a:pPr>
            <a:r>
              <a:rPr lang="zh-CN" altLang="en-US"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rPr>
              <a:t>通过线上全景漫游、聆听讲解，可以沉浸式体验红军集结出发、出奇制胜、胜利会师的伟大历史时刻，感悟长征精神的深刻内涵，汲取砥砺奋进的精神力量。</a:t>
            </a:r>
            <a:endParaRPr lang="zh-CN" altLang="en-US" sz="1600" b="1" dirty="0">
              <a:solidFill>
                <a:schemeClr val="tx1">
                  <a:lumMod val="85000"/>
                  <a:lumOff val="15000"/>
                </a:schemeClr>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rcRect b="36590"/>
          <a:stretch>
            <a:fillRect/>
          </a:stretch>
        </p:blipFill>
        <p:spPr>
          <a:xfrm>
            <a:off x="635" y="1638300"/>
            <a:ext cx="12191365" cy="4937125"/>
          </a:xfrm>
          <a:prstGeom prst="rect">
            <a:avLst/>
          </a:prstGeom>
        </p:spPr>
      </p:pic>
      <p:sp>
        <p:nvSpPr>
          <p:cNvPr id="4" name="矩形 3"/>
          <p:cNvSpPr/>
          <p:nvPr/>
        </p:nvSpPr>
        <p:spPr>
          <a:xfrm>
            <a:off x="1270" y="623570"/>
            <a:ext cx="12190095" cy="3982085"/>
          </a:xfrm>
          <a:prstGeom prst="rect">
            <a:avLst/>
          </a:prstGeom>
          <a:gradFill flip="none" rotWithShape="1">
            <a:gsLst>
              <a:gs pos="0">
                <a:schemeClr val="bg1">
                  <a:alpha val="0"/>
                </a:schemeClr>
              </a:gs>
              <a:gs pos="37000">
                <a:schemeClr val="bg1">
                  <a:shade val="100000"/>
                  <a:satMod val="115000"/>
                  <a:lumMod val="0"/>
                  <a:lumOff val="10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endParaRPr kumimoji="0" lang="zh-CN" altLang="en-US" sz="36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14" name="标题 1"/>
          <p:cNvSpPr txBox="1"/>
          <p:nvPr/>
        </p:nvSpPr>
        <p:spPr>
          <a:xfrm>
            <a:off x="592455" y="63500"/>
            <a:ext cx="8744585" cy="4502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rPr>
              <a:t>师德引领：云端重走长征路，砥砺奋进新征程</a:t>
            </a:r>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a:p>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p:txBody>
      </p:sp>
      <p:sp>
        <p:nvSpPr>
          <p:cNvPr id="6" name="文本框 5"/>
          <p:cNvSpPr txBox="1"/>
          <p:nvPr/>
        </p:nvSpPr>
        <p:spPr>
          <a:xfrm>
            <a:off x="364239" y="1179195"/>
            <a:ext cx="11406505" cy="1924685"/>
          </a:xfrm>
          <a:prstGeom prst="rect">
            <a:avLst/>
          </a:prstGeom>
          <a:noFill/>
        </p:spPr>
        <p:txBody>
          <a:bodyPr wrap="square" rtlCol="0">
            <a:noAutofit/>
          </a:bodyPr>
          <a:lstStyle/>
          <a:p>
            <a:pPr indent="635000" fontAlgn="auto">
              <a:lnSpc>
                <a:spcPct val="120000"/>
              </a:lnSpc>
              <a:spcBef>
                <a:spcPts val="0"/>
              </a:spcBef>
              <a:spcAft>
                <a:spcPts val="0"/>
              </a:spcAft>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中央红军长征出发纪念馆，是目前全国唯一一处展示中央红军长征出发历史的专题性纪念馆，充分体现中央红军被迫实行战略转移的历史背景，红军在长征途中气吞山河、勇往直前的英雄主义和革命乐观主义，伟大的长征所凝聚的伟大的长征精神。</a:t>
            </a:r>
            <a:endParaRPr lang="en-US" altLang="zh-CN" sz="2500" dirty="0">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346517" y="689682"/>
            <a:ext cx="6097656" cy="583565"/>
          </a:xfrm>
          <a:prstGeom prst="rect">
            <a:avLst/>
          </a:prstGeom>
          <a:noFill/>
        </p:spPr>
        <p:txBody>
          <a:bodyPr wrap="square">
            <a:spAutoFit/>
          </a:bodyPr>
          <a:lstStyle/>
          <a:p>
            <a:r>
              <a:rPr lang="zh-CN" altLang="en-US" sz="3200" b="1" dirty="0">
                <a:solidFill>
                  <a:srgbClr val="990000"/>
                </a:solidFill>
                <a:latin typeface="隶书" panose="02010509060101010101" pitchFamily="49" charset="-122"/>
                <a:ea typeface="隶书" panose="02010509060101010101" pitchFamily="49" charset="-122"/>
              </a:rPr>
              <a:t>中央红军长征出发纪念馆</a:t>
            </a:r>
            <a:endParaRPr lang="zh-CN" altLang="en-US" sz="3200" b="1" dirty="0">
              <a:solidFill>
                <a:srgbClr val="990000"/>
              </a:solidFill>
              <a:latin typeface="隶书" panose="02010509060101010101" pitchFamily="49" charset="-122"/>
              <a:ea typeface="隶书" panose="02010509060101010101" pitchFamily="49" charset="-122"/>
            </a:endParaRPr>
          </a:p>
        </p:txBody>
      </p:sp>
      <p:sp>
        <p:nvSpPr>
          <p:cNvPr id="7" name="文本框 6"/>
          <p:cNvSpPr txBox="1"/>
          <p:nvPr/>
        </p:nvSpPr>
        <p:spPr>
          <a:xfrm>
            <a:off x="382455" y="3103880"/>
            <a:ext cx="10275570" cy="475615"/>
          </a:xfrm>
          <a:prstGeom prst="rect">
            <a:avLst/>
          </a:prstGeom>
          <a:noFill/>
        </p:spPr>
        <p:txBody>
          <a:bodyPr wrap="square" rtlCol="0">
            <a:spAutoFit/>
          </a:bodyPr>
          <a:lstStyle/>
          <a:p>
            <a:pPr indent="635000" algn="just" fontAlgn="auto">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纪念馆VR全景：</a:t>
            </a:r>
            <a:r>
              <a:rPr lang="en-US" altLang="en-US" sz="2500" dirty="0">
                <a:latin typeface="楷体" panose="02010609060101010101" pitchFamily="49" charset="-122"/>
                <a:ea typeface="楷体" panose="02010609060101010101" pitchFamily="49" charset="-122"/>
                <a:cs typeface="楷体" panose="02010609060101010101" pitchFamily="49" charset="-122"/>
                <a:hlinkClick r:id="rId2" action="ppaction://hlinkfile"/>
              </a:rPr>
              <a:t>https://www.kuleiman.com/120363/index.html</a:t>
            </a:r>
            <a:endParaRPr lang="en-US" altLang="en-US" sz="2500" dirty="0">
              <a:latin typeface="楷体" panose="02010609060101010101" pitchFamily="49" charset="-122"/>
              <a:ea typeface="楷体" panose="02010609060101010101" pitchFamily="49" charset="-122"/>
              <a:cs typeface="楷体" panose="02010609060101010101" pitchFamily="49" charset="-122"/>
              <a:hlinkClick r:id="rId2" action="ppaction://hlinkfile"/>
            </a:endParaRP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b="19033"/>
          <a:stretch>
            <a:fillRect/>
          </a:stretch>
        </p:blipFill>
        <p:spPr>
          <a:xfrm>
            <a:off x="0" y="1951355"/>
            <a:ext cx="12065000" cy="4627245"/>
          </a:xfrm>
          <a:prstGeom prst="rect">
            <a:avLst/>
          </a:prstGeom>
        </p:spPr>
      </p:pic>
      <p:sp>
        <p:nvSpPr>
          <p:cNvPr id="4" name="矩形 3"/>
          <p:cNvSpPr/>
          <p:nvPr/>
        </p:nvSpPr>
        <p:spPr>
          <a:xfrm>
            <a:off x="1270" y="623570"/>
            <a:ext cx="12190095" cy="3982085"/>
          </a:xfrm>
          <a:prstGeom prst="rect">
            <a:avLst/>
          </a:prstGeom>
          <a:gradFill flip="none" rotWithShape="1">
            <a:gsLst>
              <a:gs pos="0">
                <a:schemeClr val="bg1">
                  <a:alpha val="0"/>
                </a:schemeClr>
              </a:gs>
              <a:gs pos="37000">
                <a:schemeClr val="bg1">
                  <a:shade val="100000"/>
                  <a:satMod val="115000"/>
                  <a:lumMod val="0"/>
                  <a:lumOff val="10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endParaRPr kumimoji="0" lang="zh-CN" altLang="en-US" sz="36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14" name="标题 1"/>
          <p:cNvSpPr txBox="1"/>
          <p:nvPr/>
        </p:nvSpPr>
        <p:spPr>
          <a:xfrm>
            <a:off x="592455" y="63500"/>
            <a:ext cx="8744585" cy="4502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rPr>
              <a:t>师德引领：云端重走长征路，砥砺奋进新征程</a:t>
            </a:r>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a:p>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p:txBody>
      </p:sp>
      <p:sp>
        <p:nvSpPr>
          <p:cNvPr id="6" name="文本框 5"/>
          <p:cNvSpPr txBox="1"/>
          <p:nvPr/>
        </p:nvSpPr>
        <p:spPr>
          <a:xfrm>
            <a:off x="401943" y="1179195"/>
            <a:ext cx="11406505" cy="1896677"/>
          </a:xfrm>
          <a:prstGeom prst="rect">
            <a:avLst/>
          </a:prstGeom>
          <a:noFill/>
        </p:spPr>
        <p:txBody>
          <a:bodyPr wrap="square" rtlCol="0">
            <a:noAutofit/>
          </a:bodyPr>
          <a:lstStyle/>
          <a:p>
            <a:pPr indent="635000" fontAlgn="auto">
              <a:lnSpc>
                <a:spcPct val="120000"/>
              </a:lnSpc>
              <a:spcBef>
                <a:spcPts val="0"/>
              </a:spcBef>
              <a:spcAft>
                <a:spcPts val="0"/>
              </a:spcAft>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四渡赤水战役是世界战争史上以弱胜强、变被动为主动的运动战典范。四渡赤水纪念馆生动再现了遵义会议后毛泽东及其战友率领中央红军3万余人四次飞渡赤水河，摆脱国民党40万大军围追堵截，实现战略转移伟大胜利的历史画面，诠释了毛泽东军事生涯的得意之笔。</a:t>
            </a:r>
            <a:endParaRPr lang="en-US" altLang="zh-CN" sz="2500" dirty="0">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346517" y="689682"/>
            <a:ext cx="6097656" cy="583565"/>
          </a:xfrm>
          <a:prstGeom prst="rect">
            <a:avLst/>
          </a:prstGeom>
          <a:noFill/>
        </p:spPr>
        <p:txBody>
          <a:bodyPr wrap="square">
            <a:spAutoFit/>
          </a:bodyPr>
          <a:lstStyle/>
          <a:p>
            <a:r>
              <a:rPr lang="zh-CN" altLang="en-US" sz="3200" b="1" dirty="0">
                <a:solidFill>
                  <a:srgbClr val="990000"/>
                </a:solidFill>
                <a:latin typeface="隶书" panose="02010509060101010101" pitchFamily="49" charset="-122"/>
                <a:ea typeface="隶书" panose="02010509060101010101" pitchFamily="49" charset="-122"/>
              </a:rPr>
              <a:t>四渡赤水纪念馆</a:t>
            </a:r>
            <a:endParaRPr lang="zh-CN" altLang="en-US" sz="3200" b="1" dirty="0">
              <a:solidFill>
                <a:srgbClr val="990000"/>
              </a:solidFill>
              <a:latin typeface="隶书" panose="02010509060101010101" pitchFamily="49" charset="-122"/>
              <a:ea typeface="隶书" panose="02010509060101010101" pitchFamily="49" charset="-122"/>
            </a:endParaRPr>
          </a:p>
        </p:txBody>
      </p:sp>
      <p:sp>
        <p:nvSpPr>
          <p:cNvPr id="7" name="文本框 6"/>
          <p:cNvSpPr txBox="1"/>
          <p:nvPr/>
        </p:nvSpPr>
        <p:spPr>
          <a:xfrm>
            <a:off x="382457" y="3075940"/>
            <a:ext cx="10275570" cy="475615"/>
          </a:xfrm>
          <a:prstGeom prst="rect">
            <a:avLst/>
          </a:prstGeom>
          <a:noFill/>
        </p:spPr>
        <p:txBody>
          <a:bodyPr wrap="square" rtlCol="0">
            <a:spAutoFit/>
          </a:bodyPr>
          <a:lstStyle/>
          <a:p>
            <a:pPr indent="635000" algn="just" fontAlgn="auto">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纪念馆VR全景：</a:t>
            </a:r>
            <a:r>
              <a:rPr lang="en-US" altLang="en-US" sz="2500" dirty="0">
                <a:latin typeface="楷体" panose="02010609060101010101" pitchFamily="49" charset="-122"/>
                <a:ea typeface="楷体" panose="02010609060101010101" pitchFamily="49" charset="-122"/>
                <a:cs typeface="楷体" panose="02010609060101010101" pitchFamily="49" charset="-122"/>
                <a:hlinkClick r:id="rId2" action="ppaction://hlinkfile"/>
              </a:rPr>
              <a:t>https://museum.zhanxun.site/sdcs/</a:t>
            </a:r>
            <a:endParaRPr lang="en-US" altLang="en-US" sz="2500" dirty="0">
              <a:latin typeface="楷体" panose="02010609060101010101" pitchFamily="49" charset="-122"/>
              <a:ea typeface="楷体" panose="02010609060101010101" pitchFamily="49" charset="-122"/>
              <a:cs typeface="楷体" panose="02010609060101010101" pitchFamily="49" charset="-122"/>
              <a:hlinkClick r:id="rId3" action="ppaction://hlinkfile"/>
            </a:endParaRP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p:nvPr/>
        </p:nvPicPr>
        <p:blipFill>
          <a:blip r:embed="rId1"/>
          <a:srcRect t="5330" b="6611"/>
          <a:stretch>
            <a:fillRect/>
          </a:stretch>
        </p:blipFill>
        <p:spPr>
          <a:xfrm>
            <a:off x="635" y="787400"/>
            <a:ext cx="12190095" cy="5790565"/>
          </a:xfrm>
          <a:prstGeom prst="rect">
            <a:avLst/>
          </a:prstGeom>
        </p:spPr>
      </p:pic>
      <p:sp>
        <p:nvSpPr>
          <p:cNvPr id="4" name="矩形 3"/>
          <p:cNvSpPr/>
          <p:nvPr/>
        </p:nvSpPr>
        <p:spPr>
          <a:xfrm>
            <a:off x="1270" y="623570"/>
            <a:ext cx="12190095" cy="3982085"/>
          </a:xfrm>
          <a:prstGeom prst="rect">
            <a:avLst/>
          </a:prstGeom>
          <a:gradFill flip="none" rotWithShape="1">
            <a:gsLst>
              <a:gs pos="0">
                <a:schemeClr val="bg1">
                  <a:alpha val="0"/>
                </a:schemeClr>
              </a:gs>
              <a:gs pos="37000">
                <a:schemeClr val="bg1">
                  <a:shade val="100000"/>
                  <a:satMod val="115000"/>
                  <a:lumMod val="0"/>
                  <a:lumOff val="10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endParaRPr kumimoji="0" lang="zh-CN" altLang="en-US" sz="3600" b="0" i="0" u="none" strike="noStrike" kern="1200" cap="none" spc="0" normalizeH="0" baseline="0" noProof="0" dirty="0">
              <a:ln>
                <a:noFill/>
              </a:ln>
              <a:solidFill>
                <a:prstClr val="white"/>
              </a:solidFill>
              <a:effectLst/>
              <a:uLnTx/>
              <a:uFillTx/>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14" name="标题 1"/>
          <p:cNvSpPr txBox="1"/>
          <p:nvPr/>
        </p:nvSpPr>
        <p:spPr>
          <a:xfrm>
            <a:off x="592455" y="63500"/>
            <a:ext cx="8744585" cy="4502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rPr>
              <a:t>师德引领：云端重走长征路，砥砺奋进新征程</a:t>
            </a:r>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a:p>
            <a:endParaRPr lang="zh-CN" altLang="en-US" sz="3200" noProof="0" dirty="0">
              <a:ln>
                <a:noFill/>
              </a:ln>
              <a:solidFill>
                <a:prstClr val="white"/>
              </a:solidFill>
              <a:effectLst/>
              <a:uLnTx/>
              <a:uFillTx/>
              <a:latin typeface="黑体" panose="02010609060101010101" pitchFamily="49" charset="-122"/>
              <a:ea typeface="黑体" panose="02010609060101010101" pitchFamily="49" charset="-122"/>
              <a:sym typeface="+mn-ea"/>
            </a:endParaRPr>
          </a:p>
        </p:txBody>
      </p:sp>
      <p:sp>
        <p:nvSpPr>
          <p:cNvPr id="6" name="文本框 5"/>
          <p:cNvSpPr txBox="1"/>
          <p:nvPr/>
        </p:nvSpPr>
        <p:spPr>
          <a:xfrm>
            <a:off x="411369" y="1179195"/>
            <a:ext cx="11406505" cy="1889057"/>
          </a:xfrm>
          <a:prstGeom prst="rect">
            <a:avLst/>
          </a:prstGeom>
          <a:noFill/>
        </p:spPr>
        <p:txBody>
          <a:bodyPr wrap="square" rtlCol="0">
            <a:noAutofit/>
          </a:bodyPr>
          <a:lstStyle/>
          <a:p>
            <a:pPr indent="635000" fontAlgn="auto">
              <a:lnSpc>
                <a:spcPct val="120000"/>
              </a:lnSpc>
              <a:spcBef>
                <a:spcPts val="0"/>
              </a:spcBef>
              <a:spcAft>
                <a:spcPts val="0"/>
              </a:spcAft>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红军长征胜利纪念馆是目前全国最大的唯一全面反映长征历史的纪念馆，分为红军长征北上抗日、三大主力胜利会师、长征精神丰碑永存三个部分，全面、系统地反映各路红军长征的光辉战斗历程，真实、生动地再现三大主力红军胜利会师前后的英雄史诗。</a:t>
            </a:r>
            <a:endParaRPr lang="zh-CN" altLang="en-US" sz="2500" dirty="0">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346517" y="689682"/>
            <a:ext cx="6097656" cy="583565"/>
          </a:xfrm>
          <a:prstGeom prst="rect">
            <a:avLst/>
          </a:prstGeom>
          <a:noFill/>
        </p:spPr>
        <p:txBody>
          <a:bodyPr wrap="square">
            <a:spAutoFit/>
          </a:bodyPr>
          <a:lstStyle/>
          <a:p>
            <a:r>
              <a:rPr lang="zh-CN" altLang="en-US" sz="3200" b="1" dirty="0">
                <a:solidFill>
                  <a:srgbClr val="990000"/>
                </a:solidFill>
                <a:latin typeface="隶书" panose="02010509060101010101" pitchFamily="49" charset="-122"/>
                <a:ea typeface="隶书" panose="02010509060101010101" pitchFamily="49" charset="-122"/>
              </a:rPr>
              <a:t>红军长征胜利纪念馆</a:t>
            </a:r>
            <a:endParaRPr lang="zh-CN" altLang="en-US" sz="3200" b="1" dirty="0">
              <a:solidFill>
                <a:srgbClr val="990000"/>
              </a:solidFill>
              <a:latin typeface="隶书" panose="02010509060101010101" pitchFamily="49" charset="-122"/>
              <a:ea typeface="隶书" panose="02010509060101010101" pitchFamily="49" charset="-122"/>
            </a:endParaRPr>
          </a:p>
        </p:txBody>
      </p:sp>
      <p:sp>
        <p:nvSpPr>
          <p:cNvPr id="7" name="文本框 6"/>
          <p:cNvSpPr txBox="1"/>
          <p:nvPr/>
        </p:nvSpPr>
        <p:spPr>
          <a:xfrm>
            <a:off x="382456" y="3068955"/>
            <a:ext cx="11741150" cy="475615"/>
          </a:xfrm>
          <a:prstGeom prst="rect">
            <a:avLst/>
          </a:prstGeom>
          <a:noFill/>
        </p:spPr>
        <p:txBody>
          <a:bodyPr wrap="square" rtlCol="0">
            <a:spAutoFit/>
          </a:bodyPr>
          <a:lstStyle/>
          <a:p>
            <a:pPr indent="635000" algn="just" fontAlgn="auto">
              <a:extLst>
                <a:ext uri="{35155182-B16C-46BC-9424-99874614C6A1}">
                  <wpsdc:indentchars xmlns:wpsdc="http://www.wps.cn/officeDocument/2017/drawingmlCustomData" val="200" checksum="1170532397"/>
                </a:ext>
              </a:extLst>
            </a:pPr>
            <a:r>
              <a:rPr lang="zh-CN" altLang="en-US" sz="2500" dirty="0">
                <a:latin typeface="楷体" panose="02010609060101010101" pitchFamily="49" charset="-122"/>
                <a:ea typeface="楷体" panose="02010609060101010101" pitchFamily="49" charset="-122"/>
                <a:cs typeface="楷体" panose="02010609060101010101" pitchFamily="49" charset="-122"/>
              </a:rPr>
              <a:t>纪念馆VR全景：</a:t>
            </a:r>
            <a:r>
              <a:rPr lang="en-US" altLang="en-US" sz="2500" dirty="0">
                <a:latin typeface="楷体" panose="02010609060101010101" pitchFamily="49" charset="-122"/>
                <a:ea typeface="楷体" panose="02010609060101010101" pitchFamily="49" charset="-122"/>
                <a:cs typeface="楷体" panose="02010609060101010101" pitchFamily="49" charset="-122"/>
                <a:hlinkClick r:id="rId2"/>
              </a:rPr>
              <a:t>https://www.720yun.com/t/4cvkO98qd8m?scene_id=52435096</a:t>
            </a:r>
            <a:endParaRPr lang="en-US" altLang="en-US" sz="2500" dirty="0">
              <a:latin typeface="楷体" panose="02010609060101010101" pitchFamily="49" charset="-122"/>
              <a:ea typeface="楷体" panose="02010609060101010101" pitchFamily="49" charset="-122"/>
              <a:cs typeface="楷体" panose="02010609060101010101" pitchFamily="49" charset="-122"/>
              <a:hlinkClick r:id="rId3" action="ppaction://hlinkfile"/>
            </a:endParaRPr>
          </a:p>
        </p:txBody>
      </p:sp>
      <p:sp>
        <p:nvSpPr>
          <p:cNvPr id="2" name="文本框 1"/>
          <p:cNvSpPr txBox="1"/>
          <p:nvPr/>
        </p:nvSpPr>
        <p:spPr>
          <a:xfrm>
            <a:off x="7152005" y="3498215"/>
            <a:ext cx="4820920" cy="352425"/>
          </a:xfrm>
          <a:prstGeom prst="rect">
            <a:avLst/>
          </a:prstGeom>
          <a:noFill/>
          <a:extLst>
            <a:ext uri="{909E8E84-426E-40DD-AFC4-6F175D3DCCD1}">
              <a14:hiddenFill xmlns:a14="http://schemas.microsoft.com/office/drawing/2010/main">
                <a:solidFill>
                  <a:schemeClr val="accent1">
                    <a:lumMod val="75000"/>
                  </a:schemeClr>
                </a:solidFill>
              </a14:hiddenFill>
            </a:ext>
          </a:extLst>
        </p:spPr>
        <p:txBody>
          <a:bodyPr wrap="square" rtlCol="0" anchor="t">
            <a:spAutoFit/>
          </a:bodyPr>
          <a:p>
            <a:r>
              <a:rPr lang="zh-CN" altLang="en-US" sz="1700" dirty="0">
                <a:solidFill>
                  <a:schemeClr val="bg1"/>
                </a:solidFill>
                <a:effectLst>
                  <a:glow rad="63500">
                    <a:schemeClr val="accent1">
                      <a:satMod val="175000"/>
                      <a:alpha val="40000"/>
                    </a:schemeClr>
                  </a:glow>
                </a:effectLst>
                <a:latin typeface="楷体" panose="02010609060101010101" pitchFamily="49" charset="-122"/>
                <a:ea typeface="楷体" panose="02010609060101010101" pitchFamily="49" charset="-122"/>
                <a:cs typeface="楷体" panose="02010609060101010101" pitchFamily="49" charset="-122"/>
                <a:sym typeface="+mn-ea"/>
              </a:rPr>
              <a:t>打开网站后需用手机微信扫码，解锁后免费观看</a:t>
            </a:r>
            <a:endParaRPr lang="zh-CN" altLang="en-US" sz="1700" dirty="0">
              <a:solidFill>
                <a:schemeClr val="bg1"/>
              </a:solidFill>
              <a:effectLst>
                <a:glow rad="63500">
                  <a:schemeClr val="accent1">
                    <a:satMod val="175000"/>
                    <a:alpha val="40000"/>
                  </a:schemeClr>
                </a:glo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2" name="文本框 1"/>
          <p:cNvSpPr txBox="1"/>
          <p:nvPr/>
        </p:nvSpPr>
        <p:spPr>
          <a:xfrm>
            <a:off x="3416158" y="3498691"/>
            <a:ext cx="5556392" cy="707886"/>
          </a:xfrm>
          <a:prstGeom prst="rect">
            <a:avLst/>
          </a:prstGeom>
          <a:noFill/>
        </p:spPr>
        <p:txBody>
          <a:bodyPr wrap="square" rtlCol="0">
            <a:spAutoFit/>
          </a:bodyPr>
          <a:lstStyle/>
          <a:p>
            <a:pPr algn="ctr"/>
            <a:r>
              <a:rPr lang="zh-CN" altLang="en-US" sz="40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rPr>
              <a:t>公开曝光师德违规案例</a:t>
            </a:r>
            <a:endParaRPr lang="zh-CN" altLang="en-US" sz="4000" dirty="0">
              <a:ln w="0">
                <a:solidFill>
                  <a:srgbClr val="990000"/>
                </a:solidFill>
              </a:ln>
              <a:solidFill>
                <a:srgbClr val="B62537"/>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endParaRPr>
          </a:p>
        </p:txBody>
      </p:sp>
      <p:grpSp>
        <p:nvGrpSpPr>
          <p:cNvPr id="8" name="组合 7"/>
          <p:cNvGrpSpPr/>
          <p:nvPr/>
        </p:nvGrpSpPr>
        <p:grpSpPr>
          <a:xfrm>
            <a:off x="3858178" y="2378414"/>
            <a:ext cx="4548517" cy="830997"/>
            <a:chOff x="6868264" y="4262632"/>
            <a:chExt cx="4379760" cy="1036082"/>
          </a:xfrm>
        </p:grpSpPr>
        <p:sp>
          <p:nvSpPr>
            <p:cNvPr id="9" name="圆角矩形 8"/>
            <p:cNvSpPr/>
            <p:nvPr/>
          </p:nvSpPr>
          <p:spPr>
            <a:xfrm>
              <a:off x="6868264" y="4392274"/>
              <a:ext cx="344083" cy="887896"/>
            </a:xfrm>
            <a:prstGeom prst="roundRect">
              <a:avLst>
                <a:gd name="adj" fmla="val 0"/>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汉仪粗宋简" panose="02010609000101010101" pitchFamily="49" charset="-122"/>
                <a:ea typeface="汉仪粗宋简" panose="02010609000101010101" pitchFamily="49" charset="-122"/>
              </a:endParaRPr>
            </a:p>
          </p:txBody>
        </p:sp>
        <p:grpSp>
          <p:nvGrpSpPr>
            <p:cNvPr id="10" name="组合 9"/>
            <p:cNvGrpSpPr/>
            <p:nvPr/>
          </p:nvGrpSpPr>
          <p:grpSpPr>
            <a:xfrm>
              <a:off x="7657159" y="4387834"/>
              <a:ext cx="3590865" cy="887897"/>
              <a:chOff x="5984222" y="2157918"/>
              <a:chExt cx="3590865" cy="887897"/>
            </a:xfrm>
          </p:grpSpPr>
          <p:sp>
            <p:nvSpPr>
              <p:cNvPr id="12" name="圆角矩形 11"/>
              <p:cNvSpPr/>
              <p:nvPr/>
            </p:nvSpPr>
            <p:spPr>
              <a:xfrm>
                <a:off x="5984222" y="2157918"/>
                <a:ext cx="3590865" cy="887897"/>
              </a:xfrm>
              <a:prstGeom prst="roundRect">
                <a:avLst>
                  <a:gd name="adj" fmla="val 0"/>
                </a:avLst>
              </a:prstGeom>
              <a:solidFill>
                <a:srgbClr val="99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汉仪粗宋简" panose="02010609000101010101" pitchFamily="49" charset="-122"/>
                  <a:ea typeface="汉仪粗宋简" panose="02010609000101010101" pitchFamily="49" charset="-122"/>
                </a:endParaRPr>
              </a:p>
            </p:txBody>
          </p:sp>
          <p:sp>
            <p:nvSpPr>
              <p:cNvPr id="13" name="TextBox 9"/>
              <p:cNvSpPr txBox="1"/>
              <p:nvPr/>
            </p:nvSpPr>
            <p:spPr>
              <a:xfrm>
                <a:off x="6022458" y="2196099"/>
                <a:ext cx="3504905" cy="729094"/>
              </a:xfrm>
              <a:prstGeom prst="rect">
                <a:avLst/>
              </a:prstGeom>
              <a:noFill/>
              <a:ln>
                <a:noFill/>
              </a:ln>
            </p:spPr>
            <p:txBody>
              <a:bodyPr wrap="square" rtlCol="0">
                <a:spAutoFit/>
              </a:bodyPr>
              <a:lstStyle/>
              <a:p>
                <a:pPr algn="ctr"/>
                <a:r>
                  <a:rPr lang="zh-CN" altLang="en-US" sz="3200" b="1" spc="300" dirty="0">
                    <a:solidFill>
                      <a:schemeClr val="bg1"/>
                    </a:solidFill>
                    <a:latin typeface="楷体" panose="02010609060101010101" pitchFamily="49" charset="-122"/>
                    <a:ea typeface="楷体" panose="02010609060101010101" pitchFamily="49" charset="-122"/>
                  </a:rPr>
                  <a:t>警 示 教 育</a:t>
                </a:r>
                <a:endParaRPr lang="zh-CN" altLang="en-US" sz="3200" b="1" spc="300" dirty="0">
                  <a:solidFill>
                    <a:schemeClr val="bg1"/>
                  </a:solidFill>
                  <a:latin typeface="楷体" panose="02010609060101010101" pitchFamily="49" charset="-122"/>
                  <a:ea typeface="楷体" panose="02010609060101010101" pitchFamily="49" charset="-122"/>
                </a:endParaRPr>
              </a:p>
            </p:txBody>
          </p:sp>
        </p:grpSp>
        <p:sp>
          <p:nvSpPr>
            <p:cNvPr id="11" name="TextBox 9"/>
            <p:cNvSpPr txBox="1"/>
            <p:nvPr/>
          </p:nvSpPr>
          <p:spPr>
            <a:xfrm>
              <a:off x="7256586" y="4262632"/>
              <a:ext cx="376175" cy="1036082"/>
            </a:xfrm>
            <a:prstGeom prst="rect">
              <a:avLst/>
            </a:prstGeom>
            <a:noFill/>
            <a:ln>
              <a:noFill/>
            </a:ln>
          </p:spPr>
          <p:txBody>
            <a:bodyPr wrap="square" rtlCol="0">
              <a:spAutoFit/>
            </a:bodyPr>
            <a:lstStyle/>
            <a:p>
              <a:pPr algn="ctr"/>
              <a:r>
                <a:rPr lang="en-US" altLang="zh-CN" sz="4800" spc="300" dirty="0">
                  <a:solidFill>
                    <a:srgbClr val="990000"/>
                  </a:solidFill>
                  <a:latin typeface="黑体" panose="02010609060101010101" pitchFamily="49" charset="-122"/>
                  <a:ea typeface="黑体" panose="02010609060101010101" pitchFamily="49" charset="-122"/>
                </a:rPr>
                <a:t>2</a:t>
              </a:r>
              <a:endParaRPr lang="zh-CN" altLang="en-US" sz="4800" spc="300" dirty="0">
                <a:solidFill>
                  <a:srgbClr val="990000"/>
                </a:solidFill>
                <a:latin typeface="黑体" panose="02010609060101010101" pitchFamily="49" charset="-122"/>
                <a:ea typeface="黑体" panose="02010609060101010101" pitchFamily="49" charset="-122"/>
              </a:endParaRPr>
            </a:p>
          </p:txBody>
        </p:sp>
      </p:grpSp>
    </p:spTree>
    <p:custDataLst>
      <p:tags r:id="rId1"/>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flipV="1">
            <a:off x="592236" y="3268898"/>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204321" y="6118420"/>
            <a:ext cx="3987800"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来源：国家自然科学基金委员会</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https://www.nsfc.gov.cn/p1/2812/2816/141045.html</a:t>
            </a:r>
            <a:endParaRPr lang="en-US" altLang="zh-CN" sz="12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574033" y="875030"/>
            <a:ext cx="4806957" cy="5001895"/>
            <a:chOff x="904" y="1378"/>
            <a:chExt cx="7570" cy="7877"/>
          </a:xfrm>
        </p:grpSpPr>
        <p:sp>
          <p:nvSpPr>
            <p:cNvPr id="4" name="文本框 119"/>
            <p:cNvSpPr txBox="1"/>
            <p:nvPr/>
          </p:nvSpPr>
          <p:spPr>
            <a:xfrm>
              <a:off x="919" y="1378"/>
              <a:ext cx="7483"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代写基金项目申请书</a:t>
              </a:r>
              <a:endParaRPr lang="en-US" altLang="zh-CN" sz="2000" b="1" dirty="0">
                <a:solidFill>
                  <a:srgbClr val="C00000"/>
                </a:solidFill>
                <a:latin typeface="黑体" panose="02010609060101010101" pitchFamily="49" charset="-122"/>
                <a:ea typeface="黑体" panose="02010609060101010101" pitchFamily="49" charset="-122"/>
              </a:endParaRPr>
            </a:p>
          </p:txBody>
        </p:sp>
        <p:sp>
          <p:nvSpPr>
            <p:cNvPr id="6" name="文本框 5"/>
            <p:cNvSpPr txBox="1"/>
            <p:nvPr/>
          </p:nvSpPr>
          <p:spPr>
            <a:xfrm>
              <a:off x="904" y="2731"/>
              <a:ext cx="7541" cy="1276"/>
            </a:xfrm>
            <a:prstGeom prst="rect">
              <a:avLst/>
            </a:prstGeom>
            <a:noFill/>
          </p:spPr>
          <p:txBody>
            <a:bodyPr wrap="square">
              <a:spAutoFit/>
            </a:bodyPr>
            <a:lstStyle/>
            <a:p>
              <a:pPr indent="450215" algn="just" fontAlgn="t">
                <a:lnSpc>
                  <a:spcPct val="130000"/>
                </a:lnSpc>
              </a:pPr>
              <a:r>
                <a:rPr lang="zh-CN" altLang="en-US" b="1" dirty="0">
                  <a:solidFill>
                    <a:prstClr val="black"/>
                  </a:solidFill>
                  <a:latin typeface="楷体" panose="02010609060101010101" pitchFamily="49" charset="-122"/>
                  <a:ea typeface="楷体" panose="02010609060101010101" pitchFamily="49" charset="-122"/>
                </a:rPr>
                <a:t>山东某高校张颢2020年、2022年和2023年存在</a:t>
              </a:r>
              <a:r>
                <a:rPr lang="zh-CN" altLang="en-US" b="1" dirty="0">
                  <a:solidFill>
                    <a:srgbClr val="FF0000"/>
                  </a:solidFill>
                  <a:latin typeface="楷体" panose="02010609060101010101" pitchFamily="49" charset="-122"/>
                  <a:ea typeface="楷体" panose="02010609060101010101" pitchFamily="49" charset="-122"/>
                </a:rPr>
                <a:t>委托第三方代写基金项目申请书问题</a:t>
              </a:r>
              <a:r>
                <a:rPr lang="zh-CN" altLang="en-US" b="1" dirty="0">
                  <a:solidFill>
                    <a:prstClr val="black"/>
                  </a:solidFill>
                  <a:latin typeface="楷体" panose="02010609060101010101" pitchFamily="49" charset="-122"/>
                  <a:ea typeface="楷体" panose="02010609060101010101" pitchFamily="49" charset="-122"/>
                </a:rPr>
                <a:t>。</a:t>
              </a:r>
              <a:endParaRPr lang="zh-CN" altLang="en-US" b="1" dirty="0">
                <a:solidFill>
                  <a:prstClr val="black"/>
                </a:solidFill>
                <a:latin typeface="楷体" panose="02010609060101010101" pitchFamily="49" charset="-122"/>
                <a:ea typeface="楷体" panose="02010609060101010101" pitchFamily="49" charset="-122"/>
              </a:endParaRPr>
            </a:p>
          </p:txBody>
        </p:sp>
        <p:sp>
          <p:nvSpPr>
            <p:cNvPr id="8" name="文本框 7"/>
            <p:cNvSpPr txBox="1"/>
            <p:nvPr/>
          </p:nvSpPr>
          <p:spPr>
            <a:xfrm>
              <a:off x="933" y="7625"/>
              <a:ext cx="7541" cy="1630"/>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取消国家自然科学基金项目申请和参与申请资格5年（2025年12月23日至2030年12月22日），给予通报批评。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9" name="文本框 119"/>
            <p:cNvSpPr txBox="1"/>
            <p:nvPr/>
          </p:nvSpPr>
          <p:spPr>
            <a:xfrm>
              <a:off x="933" y="5375"/>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17" name="矩形: 圆角 5"/>
            <p:cNvSpPr/>
            <p:nvPr/>
          </p:nvSpPr>
          <p:spPr>
            <a:xfrm>
              <a:off x="1376" y="6224"/>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cxnSp>
        <p:nvCxnSpPr>
          <p:cNvPr id="2" name="直接连接符 1"/>
          <p:cNvCxnSpPr/>
          <p:nvPr/>
        </p:nvCxnSpPr>
        <p:spPr>
          <a:xfrm>
            <a:off x="6100861" y="989248"/>
            <a:ext cx="3175" cy="517842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455778" y="864235"/>
            <a:ext cx="5209172" cy="5012690"/>
            <a:chOff x="919" y="1378"/>
            <a:chExt cx="7898" cy="7894"/>
          </a:xfrm>
        </p:grpSpPr>
        <p:sp>
          <p:nvSpPr>
            <p:cNvPr id="21" name="文本框 119"/>
            <p:cNvSpPr txBox="1"/>
            <p:nvPr/>
          </p:nvSpPr>
          <p:spPr>
            <a:xfrm>
              <a:off x="919" y="1378"/>
              <a:ext cx="789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委托第三方代投、抄袭剽窃</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2" name="文本框 21"/>
            <p:cNvSpPr txBox="1"/>
            <p:nvPr/>
          </p:nvSpPr>
          <p:spPr>
            <a:xfrm>
              <a:off x="961" y="2787"/>
              <a:ext cx="7541" cy="1276"/>
            </a:xfrm>
            <a:prstGeom prst="rect">
              <a:avLst/>
            </a:prstGeom>
            <a:noFill/>
          </p:spPr>
          <p:txBody>
            <a:bodyPr wrap="square">
              <a:sp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江苏某高校顾斌贤等人发表的涉事论文存在</a:t>
              </a:r>
              <a:r>
                <a:rPr lang="zh-CN" altLang="en-US" b="1" dirty="0">
                  <a:solidFill>
                    <a:srgbClr val="FF0000"/>
                  </a:solidFill>
                  <a:latin typeface="楷体" panose="02010609060101010101" pitchFamily="49" charset="-122"/>
                  <a:ea typeface="楷体" panose="02010609060101010101" pitchFamily="49" charset="-122"/>
                </a:rPr>
                <a:t>第三方代投和抄袭剽窃的问题。</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23" name="文本框 22"/>
            <p:cNvSpPr txBox="1"/>
            <p:nvPr/>
          </p:nvSpPr>
          <p:spPr>
            <a:xfrm>
              <a:off x="962" y="7423"/>
              <a:ext cx="7849" cy="1849"/>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撤销相关基金项目（批准号71603227），追回已拨资金，取消国家自然科学基金项目申请和参与申请资格5年（2025年12月23日至2030年12月22日），给予通报批评。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24" name="文本框 119"/>
            <p:cNvSpPr txBox="1"/>
            <p:nvPr/>
          </p:nvSpPr>
          <p:spPr>
            <a:xfrm>
              <a:off x="933" y="5392"/>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grpSp>
      <p:cxnSp>
        <p:nvCxnSpPr>
          <p:cNvPr id="26" name="直接连接符 25"/>
          <p:cNvCxnSpPr/>
          <p:nvPr/>
        </p:nvCxnSpPr>
        <p:spPr>
          <a:xfrm flipV="1">
            <a:off x="6445666" y="3258103"/>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27" name="矩形: 圆角 5"/>
          <p:cNvSpPr/>
          <p:nvPr/>
        </p:nvSpPr>
        <p:spPr>
          <a:xfrm>
            <a:off x="6870065" y="3952240"/>
            <a:ext cx="4375150" cy="750570"/>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flipV="1">
            <a:off x="592236" y="3268898"/>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204321" y="6118420"/>
            <a:ext cx="3987800" cy="645160"/>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来源：国家自然科学基金委员会</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https://www.nsfc.gov.cn/p1/2812/2816/141045.html</a:t>
            </a:r>
            <a:endParaRPr lang="en-US" altLang="zh-CN" sz="1200" dirty="0">
              <a:latin typeface="微软雅黑" panose="020B0503020204020204" pitchFamily="34" charset="-122"/>
              <a:ea typeface="微软雅黑" panose="020B0503020204020204" pitchFamily="34" charset="-122"/>
            </a:endParaRPr>
          </a:p>
          <a:p>
            <a:pPr algn="r"/>
            <a:endParaRPr lang="en-US" altLang="zh-CN" sz="12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574033" y="875030"/>
            <a:ext cx="5177162" cy="4886325"/>
            <a:chOff x="904" y="1378"/>
            <a:chExt cx="8153" cy="7695"/>
          </a:xfrm>
        </p:grpSpPr>
        <p:sp>
          <p:nvSpPr>
            <p:cNvPr id="4" name="文本框 119"/>
            <p:cNvSpPr txBox="1"/>
            <p:nvPr/>
          </p:nvSpPr>
          <p:spPr>
            <a:xfrm>
              <a:off x="904" y="1378"/>
              <a:ext cx="8153"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买卖论文和数据、伪造篡改等</a:t>
              </a:r>
              <a:endParaRPr lang="en-US" altLang="zh-CN" sz="2000" b="1" dirty="0">
                <a:solidFill>
                  <a:srgbClr val="C00000"/>
                </a:solidFill>
                <a:latin typeface="黑体" panose="02010609060101010101" pitchFamily="49" charset="-122"/>
                <a:ea typeface="黑体" panose="02010609060101010101" pitchFamily="49" charset="-122"/>
              </a:endParaRPr>
            </a:p>
          </p:txBody>
        </p:sp>
        <p:sp>
          <p:nvSpPr>
            <p:cNvPr id="8" name="文本框 7"/>
            <p:cNvSpPr txBox="1"/>
            <p:nvPr/>
          </p:nvSpPr>
          <p:spPr>
            <a:xfrm>
              <a:off x="1115" y="7443"/>
              <a:ext cx="7541" cy="1630"/>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撤销相关基金项目（批准号81960440、82070594），追回已拨资金，取消国家自然科学基金项目申请和参与申请资格5年（2025年12月23日至2030年12月22日），给予通报批评。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9" name="文本框 119"/>
            <p:cNvSpPr txBox="1"/>
            <p:nvPr/>
          </p:nvSpPr>
          <p:spPr>
            <a:xfrm>
              <a:off x="904" y="5594"/>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17" name="矩形: 圆角 5"/>
            <p:cNvSpPr/>
            <p:nvPr/>
          </p:nvSpPr>
          <p:spPr>
            <a:xfrm>
              <a:off x="1603" y="6328"/>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cxnSp>
        <p:nvCxnSpPr>
          <p:cNvPr id="2" name="直接连接符 1"/>
          <p:cNvCxnSpPr/>
          <p:nvPr/>
        </p:nvCxnSpPr>
        <p:spPr>
          <a:xfrm>
            <a:off x="6100861" y="989248"/>
            <a:ext cx="3175" cy="517842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6445666" y="3258103"/>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604513" y="1541145"/>
            <a:ext cx="4788542" cy="1529715"/>
          </a:xfrm>
          <a:prstGeom prst="rect">
            <a:avLst/>
          </a:prstGeom>
          <a:noFill/>
        </p:spPr>
        <p:txBody>
          <a:bodyPr wrap="square">
            <a:spAutoFit/>
          </a:bodyPr>
          <a:lstStyle/>
          <a:p>
            <a:pPr indent="450215" algn="just" fontAlgn="t">
              <a:lnSpc>
                <a:spcPct val="130000"/>
              </a:lnSpc>
            </a:pPr>
            <a:r>
              <a:rPr lang="zh-CN" altLang="en-US" b="1" dirty="0">
                <a:solidFill>
                  <a:prstClr val="black"/>
                </a:solidFill>
                <a:latin typeface="楷体" panose="02010609060101010101" pitchFamily="49" charset="-122"/>
                <a:ea typeface="楷体" panose="02010609060101010101" pitchFamily="49" charset="-122"/>
                <a:sym typeface="+mn-ea"/>
              </a:rPr>
              <a:t>江西某高校温志立存在</a:t>
            </a:r>
            <a:r>
              <a:rPr lang="zh-CN" altLang="en-US" b="1" dirty="0">
                <a:solidFill>
                  <a:srgbClr val="FF0000"/>
                </a:solidFill>
                <a:latin typeface="楷体" panose="02010609060101010101" pitchFamily="49" charset="-122"/>
                <a:ea typeface="楷体" panose="02010609060101010101" pitchFamily="49" charset="-122"/>
                <a:sym typeface="+mn-ea"/>
              </a:rPr>
              <a:t>买卖论文和数据、滥用基金项目资金、发表的涉事论文未经同意使用他人署名、申请书研究基础伪造篡改等问题。</a:t>
            </a:r>
            <a:endParaRPr lang="zh-CN" altLang="en-US" b="1" dirty="0">
              <a:solidFill>
                <a:srgbClr val="FF0000"/>
              </a:solidFill>
              <a:latin typeface="楷体" panose="02010609060101010101" pitchFamily="49" charset="-122"/>
              <a:ea typeface="楷体" panose="02010609060101010101" pitchFamily="49" charset="-122"/>
              <a:sym typeface="+mn-ea"/>
            </a:endParaRPr>
          </a:p>
        </p:txBody>
      </p:sp>
      <p:sp>
        <p:nvSpPr>
          <p:cNvPr id="30" name="矩形: 圆角 5"/>
          <p:cNvSpPr/>
          <p:nvPr/>
        </p:nvSpPr>
        <p:spPr>
          <a:xfrm>
            <a:off x="6828155" y="3980180"/>
            <a:ext cx="4375150" cy="750570"/>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nvGrpSpPr>
          <p:cNvPr id="31" name="组合 30"/>
          <p:cNvGrpSpPr/>
          <p:nvPr/>
        </p:nvGrpSpPr>
        <p:grpSpPr>
          <a:xfrm>
            <a:off x="6445885" y="864235"/>
            <a:ext cx="5362575" cy="5172075"/>
            <a:chOff x="904" y="1378"/>
            <a:chExt cx="8445" cy="8145"/>
          </a:xfrm>
        </p:grpSpPr>
        <p:sp>
          <p:nvSpPr>
            <p:cNvPr id="32" name="文本框 119"/>
            <p:cNvSpPr txBox="1"/>
            <p:nvPr/>
          </p:nvSpPr>
          <p:spPr>
            <a:xfrm>
              <a:off x="919" y="1378"/>
              <a:ext cx="789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抄袭剽窃实验数据</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33" name="文本框 32"/>
            <p:cNvSpPr txBox="1"/>
            <p:nvPr/>
          </p:nvSpPr>
          <p:spPr>
            <a:xfrm>
              <a:off x="904" y="2623"/>
              <a:ext cx="8445" cy="710"/>
            </a:xfrm>
            <a:prstGeom prst="rect">
              <a:avLst/>
            </a:prstGeom>
            <a:noFill/>
          </p:spPr>
          <p:txBody>
            <a:bodyPr wrap="square">
              <a:spAutoFit/>
            </a:bodyPr>
            <a:lstStyle/>
            <a:p>
              <a:pPr indent="450215" algn="just" fontAlgn="t">
                <a:lnSpc>
                  <a:spcPct val="130000"/>
                </a:lnSpc>
              </a:pP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4" name="文本框 33"/>
            <p:cNvSpPr txBox="1"/>
            <p:nvPr/>
          </p:nvSpPr>
          <p:spPr>
            <a:xfrm>
              <a:off x="920" y="7565"/>
              <a:ext cx="8346" cy="1958"/>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取消国家自然科学基金项目申请和参与申请资格5年（2026年4月8日至2031年4月7日），给予通报批评。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5" name="文本框 119"/>
            <p:cNvSpPr txBox="1"/>
            <p:nvPr/>
          </p:nvSpPr>
          <p:spPr>
            <a:xfrm>
              <a:off x="1045" y="5417"/>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grpSp>
      <p:sp>
        <p:nvSpPr>
          <p:cNvPr id="36" name="文本框 35"/>
          <p:cNvSpPr txBox="1"/>
          <p:nvPr/>
        </p:nvSpPr>
        <p:spPr>
          <a:xfrm>
            <a:off x="6445878" y="1657985"/>
            <a:ext cx="4788542" cy="1170305"/>
          </a:xfrm>
          <a:prstGeom prst="rect">
            <a:avLst/>
          </a:prstGeom>
          <a:noFill/>
        </p:spPr>
        <p:txBody>
          <a:bodyPr wrap="square">
            <a:sp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上海某高校马骏等人发表的涉事论文存在</a:t>
            </a:r>
            <a:r>
              <a:rPr lang="zh-CN" altLang="en-US" b="1" dirty="0">
                <a:solidFill>
                  <a:srgbClr val="FF0000"/>
                </a:solidFill>
                <a:latin typeface="楷体" panose="02010609060101010101" pitchFamily="49" charset="-122"/>
                <a:ea typeface="楷体" panose="02010609060101010101" pitchFamily="49" charset="-122"/>
              </a:rPr>
              <a:t>买卖部分研究数据、擅自标注他人基金项目、未经同意使用他人署名问题。</a:t>
            </a:r>
            <a:endParaRPr lang="zh-CN" altLang="en-US"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flipV="1">
            <a:off x="675421" y="2566294"/>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204321" y="6118420"/>
            <a:ext cx="3987800"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来源：国家自然科学基金委员会</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https://www.nsfc.gov.cn/p1/2812/2816/141045.html</a:t>
            </a:r>
            <a:endParaRPr lang="en-US" altLang="zh-CN" sz="1200" dirty="0">
              <a:latin typeface="微软雅黑" panose="020B0503020204020204" pitchFamily="34" charset="-122"/>
              <a:ea typeface="微软雅黑" panose="020B0503020204020204" pitchFamily="34" charset="-122"/>
            </a:endParaRPr>
          </a:p>
        </p:txBody>
      </p:sp>
      <p:cxnSp>
        <p:nvCxnSpPr>
          <p:cNvPr id="2" name="直接连接符 1"/>
          <p:cNvCxnSpPr/>
          <p:nvPr/>
        </p:nvCxnSpPr>
        <p:spPr>
          <a:xfrm>
            <a:off x="6100861" y="989248"/>
            <a:ext cx="3175" cy="517842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362700" y="864235"/>
            <a:ext cx="5557520" cy="3990340"/>
            <a:chOff x="773" y="1378"/>
            <a:chExt cx="8752" cy="6284"/>
          </a:xfrm>
        </p:grpSpPr>
        <p:sp>
          <p:nvSpPr>
            <p:cNvPr id="21" name="文本框 119"/>
            <p:cNvSpPr txBox="1"/>
            <p:nvPr/>
          </p:nvSpPr>
          <p:spPr>
            <a:xfrm>
              <a:off x="919" y="1378"/>
              <a:ext cx="789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篡改科研数据</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2" name="文本框 21"/>
            <p:cNvSpPr txBox="1"/>
            <p:nvPr/>
          </p:nvSpPr>
          <p:spPr>
            <a:xfrm>
              <a:off x="1080" y="2236"/>
              <a:ext cx="8445" cy="1276"/>
            </a:xfrm>
            <a:prstGeom prst="rect">
              <a:avLst/>
            </a:prstGeom>
            <a:noFill/>
          </p:spPr>
          <p:txBody>
            <a:bodyPr wrap="square">
              <a:sp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上海某高校金佳丽、王平等人发表的涉事论文存在</a:t>
              </a:r>
              <a:r>
                <a:rPr lang="zh-CN" altLang="en-US" b="1" dirty="0">
                  <a:solidFill>
                    <a:srgbClr val="FF0000"/>
                  </a:solidFill>
                  <a:latin typeface="楷体" panose="02010609060101010101" pitchFamily="49" charset="-122"/>
                  <a:ea typeface="楷体" panose="02010609060101010101" pitchFamily="49" charset="-122"/>
                </a:rPr>
                <a:t>伪造篡改科研数据问题。</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23" name="文本框 22"/>
            <p:cNvSpPr txBox="1"/>
            <p:nvPr/>
          </p:nvSpPr>
          <p:spPr>
            <a:xfrm>
              <a:off x="773" y="6121"/>
              <a:ext cx="8661" cy="1541"/>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82073155、31920103007、82341028），追回已拨资金，撤销相关基金项目申请，取消金佳丽国家自然科学基金项目申请和参与申请资格7年（2026年5月26日至2033年5月25日），取消王平国家自然科学基金项目申请和参与申请资格5年（2026年5月26日至2031年5月25日），分别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24" name="文本框 119"/>
            <p:cNvSpPr txBox="1"/>
            <p:nvPr/>
          </p:nvSpPr>
          <p:spPr>
            <a:xfrm>
              <a:off x="1080" y="4159"/>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grpSp>
      <p:cxnSp>
        <p:nvCxnSpPr>
          <p:cNvPr id="26" name="直接连接符 25"/>
          <p:cNvCxnSpPr/>
          <p:nvPr/>
        </p:nvCxnSpPr>
        <p:spPr>
          <a:xfrm flipV="1">
            <a:off x="6500911" y="2559603"/>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27" name="矩形: 圆角 5"/>
          <p:cNvSpPr/>
          <p:nvPr/>
        </p:nvSpPr>
        <p:spPr>
          <a:xfrm>
            <a:off x="6804025" y="3077845"/>
            <a:ext cx="4375150" cy="750570"/>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nvGrpSpPr>
          <p:cNvPr id="25" name="组合 24"/>
          <p:cNvGrpSpPr/>
          <p:nvPr/>
        </p:nvGrpSpPr>
        <p:grpSpPr>
          <a:xfrm>
            <a:off x="604537" y="857885"/>
            <a:ext cx="5004418" cy="2970315"/>
            <a:chOff x="919" y="1378"/>
            <a:chExt cx="7867" cy="4671"/>
          </a:xfrm>
        </p:grpSpPr>
        <p:sp>
          <p:nvSpPr>
            <p:cNvPr id="28" name="文本框 119"/>
            <p:cNvSpPr txBox="1"/>
            <p:nvPr/>
          </p:nvSpPr>
          <p:spPr>
            <a:xfrm>
              <a:off x="919" y="1378"/>
              <a:ext cx="7867" cy="627"/>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篡改科研数据</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952" y="2115"/>
              <a:ext cx="7541" cy="1485"/>
            </a:xfrm>
            <a:prstGeom prst="rect">
              <a:avLst/>
            </a:prstGeom>
            <a:noFill/>
          </p:spPr>
          <p:txBody>
            <a:bodyPr wrap="square">
              <a:no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天津某高校郑浩、陈佺等人发表的涉事论文</a:t>
              </a:r>
              <a:r>
                <a:rPr lang="zh-CN" altLang="en-US" b="1" dirty="0">
                  <a:solidFill>
                    <a:srgbClr val="FF0000"/>
                  </a:solidFill>
                  <a:latin typeface="楷体" panose="02010609060101010101" pitchFamily="49" charset="-122"/>
                  <a:ea typeface="楷体" panose="02010609060101010101" pitchFamily="49" charset="-122"/>
                </a:rPr>
                <a:t>部分数据由估算完成，另有部分数据重复使用或粘贴错误。</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0" name="文本框 119"/>
            <p:cNvSpPr txBox="1"/>
            <p:nvPr/>
          </p:nvSpPr>
          <p:spPr>
            <a:xfrm>
              <a:off x="952" y="4125"/>
              <a:ext cx="6453" cy="627"/>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1" name="矩形: 圆角 5"/>
            <p:cNvSpPr/>
            <p:nvPr/>
          </p:nvSpPr>
          <p:spPr>
            <a:xfrm>
              <a:off x="1342" y="4867"/>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sp>
        <p:nvSpPr>
          <p:cNvPr id="32" name="文本框 31"/>
          <p:cNvSpPr txBox="1"/>
          <p:nvPr/>
        </p:nvSpPr>
        <p:spPr>
          <a:xfrm>
            <a:off x="455930" y="3968660"/>
            <a:ext cx="5386705" cy="2388870"/>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32400621、32230046），追回已拨资金，取消郑浩国家自然科学基金项目申请和参与申请资格7年（2026年6月9日至2033年6月8日），取消陈佺国家自然科学基金项目申请和参与申请资格5年（2026年6月9日至2031年6月8日），分别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flipV="1">
            <a:off x="592236" y="3268898"/>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204321" y="6118420"/>
            <a:ext cx="3987800"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来源：国家自然科学基金委员会</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https://www.nsfc.gov.cn/p1/2812/2816/141045.html</a:t>
            </a:r>
            <a:endParaRPr lang="en-US" altLang="zh-CN" sz="1200" dirty="0">
              <a:latin typeface="微软雅黑" panose="020B0503020204020204" pitchFamily="34" charset="-122"/>
              <a:ea typeface="微软雅黑" panose="020B0503020204020204" pitchFamily="34" charset="-122"/>
            </a:endParaRPr>
          </a:p>
        </p:txBody>
      </p:sp>
      <p:cxnSp>
        <p:nvCxnSpPr>
          <p:cNvPr id="2" name="直接连接符 1"/>
          <p:cNvCxnSpPr/>
          <p:nvPr/>
        </p:nvCxnSpPr>
        <p:spPr>
          <a:xfrm>
            <a:off x="6100861" y="989248"/>
            <a:ext cx="3175" cy="517842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6445666" y="3258103"/>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583558" y="875030"/>
            <a:ext cx="5086357" cy="6002020"/>
            <a:chOff x="919" y="1378"/>
            <a:chExt cx="8010" cy="9452"/>
          </a:xfrm>
        </p:grpSpPr>
        <p:sp>
          <p:nvSpPr>
            <p:cNvPr id="28" name="文本框 119"/>
            <p:cNvSpPr txBox="1"/>
            <p:nvPr/>
          </p:nvSpPr>
          <p:spPr>
            <a:xfrm>
              <a:off x="919" y="1378"/>
              <a:ext cx="7867" cy="1113"/>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第三方代投、图片虚假、署名不当</a:t>
              </a:r>
              <a:endParaRPr lang="en-US" altLang="zh-CN"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920" y="2607"/>
              <a:ext cx="7541" cy="1843"/>
            </a:xfrm>
            <a:prstGeom prst="rect">
              <a:avLst/>
            </a:prstGeom>
            <a:noFill/>
          </p:spPr>
          <p:txBody>
            <a:bodyPr wrap="square">
              <a:spAutoFit/>
            </a:bodyPr>
            <a:lstStyle/>
            <a:p>
              <a:pPr indent="450215" algn="just" fontAlgn="t">
                <a:lnSpc>
                  <a:spcPct val="130000"/>
                </a:lnSpc>
              </a:pPr>
              <a:r>
                <a:rPr lang="zh-CN" altLang="en-US" b="1" dirty="0">
                  <a:solidFill>
                    <a:prstClr val="black"/>
                  </a:solidFill>
                  <a:latin typeface="楷体" panose="02010609060101010101" pitchFamily="49" charset="-122"/>
                  <a:ea typeface="楷体" panose="02010609060101010101" pitchFamily="49" charset="-122"/>
                </a:rPr>
                <a:t>湖北某高校李平衡等人发表的涉事论文存在</a:t>
              </a:r>
              <a:r>
                <a:rPr lang="zh-CN" altLang="en-US" b="1" dirty="0">
                  <a:solidFill>
                    <a:srgbClr val="FF0000"/>
                  </a:solidFill>
                  <a:latin typeface="楷体" panose="02010609060101010101" pitchFamily="49" charset="-122"/>
                  <a:ea typeface="楷体" panose="02010609060101010101" pitchFamily="49" charset="-122"/>
                </a:rPr>
                <a:t>第三方代投、部分图片虚假、未经同意使用他人署名的问题。</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0" name="文本框 29"/>
            <p:cNvSpPr txBox="1"/>
            <p:nvPr/>
          </p:nvSpPr>
          <p:spPr>
            <a:xfrm>
              <a:off x="920" y="7548"/>
              <a:ext cx="8009" cy="3282"/>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撤销相关基金项目（批准号42201234），追回已拨资金，取消国家自然科学基金项目申请和参与申请资格5年（2026年4月8日至2031年4月7日），给予通报批评。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1" name="文本框 119"/>
            <p:cNvSpPr txBox="1"/>
            <p:nvPr/>
          </p:nvSpPr>
          <p:spPr>
            <a:xfrm>
              <a:off x="948" y="5400"/>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2" name="矩形: 圆角 5"/>
            <p:cNvSpPr/>
            <p:nvPr/>
          </p:nvSpPr>
          <p:spPr>
            <a:xfrm>
              <a:off x="1571" y="6170"/>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grpSp>
        <p:nvGrpSpPr>
          <p:cNvPr id="33" name="组合 32"/>
          <p:cNvGrpSpPr/>
          <p:nvPr/>
        </p:nvGrpSpPr>
        <p:grpSpPr>
          <a:xfrm>
            <a:off x="6580665" y="903609"/>
            <a:ext cx="5406398" cy="5598160"/>
            <a:chOff x="904" y="1603"/>
            <a:chExt cx="8514" cy="8816"/>
          </a:xfrm>
        </p:grpSpPr>
        <p:sp>
          <p:nvSpPr>
            <p:cNvPr id="34" name="文本框 119"/>
            <p:cNvSpPr txBox="1"/>
            <p:nvPr/>
          </p:nvSpPr>
          <p:spPr>
            <a:xfrm>
              <a:off x="919" y="1603"/>
              <a:ext cx="8499"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sym typeface="+mn-ea"/>
                </a:rPr>
                <a:t>图片使用混乱、不当操作</a:t>
              </a:r>
              <a:endParaRPr lang="en-US" altLang="zh-CN" sz="2000" b="1" dirty="0">
                <a:solidFill>
                  <a:srgbClr val="C00000"/>
                </a:solidFill>
                <a:latin typeface="黑体" panose="02010609060101010101" pitchFamily="49" charset="-122"/>
                <a:ea typeface="黑体" panose="02010609060101010101" pitchFamily="49" charset="-122"/>
              </a:endParaRPr>
            </a:p>
          </p:txBody>
        </p:sp>
        <p:sp>
          <p:nvSpPr>
            <p:cNvPr id="35" name="文本框 34"/>
            <p:cNvSpPr txBox="1"/>
            <p:nvPr/>
          </p:nvSpPr>
          <p:spPr>
            <a:xfrm>
              <a:off x="952" y="2736"/>
              <a:ext cx="7541" cy="1843"/>
            </a:xfrm>
            <a:prstGeom prst="rect">
              <a:avLst/>
            </a:prstGeom>
            <a:noFill/>
          </p:spPr>
          <p:txBody>
            <a:bodyPr wrap="square">
              <a:spAutoFit/>
            </a:bodyPr>
            <a:lstStyle/>
            <a:p>
              <a:pPr indent="450215" algn="just" fontAlgn="t">
                <a:lnSpc>
                  <a:spcPct val="130000"/>
                </a:lnSpc>
              </a:pPr>
              <a:r>
                <a:rPr lang="zh-CN" altLang="en-US" b="1" dirty="0">
                  <a:latin typeface="楷体" panose="02010609060101010101" pitchFamily="49" charset="-122"/>
                  <a:ea typeface="楷体" panose="02010609060101010101" pitchFamily="49" charset="-122"/>
                  <a:sym typeface="+mn-ea"/>
                </a:rPr>
                <a:t>上海某高校朱利民和云南某高校武俊紫等人发表的涉事论文存在</a:t>
              </a:r>
              <a:r>
                <a:rPr lang="zh-CN" altLang="en-US" b="1" dirty="0">
                  <a:solidFill>
                    <a:srgbClr val="FF0000"/>
                  </a:solidFill>
                  <a:latin typeface="楷体" panose="02010609060101010101" pitchFamily="49" charset="-122"/>
                  <a:ea typeface="楷体" panose="02010609060101010101" pitchFamily="49" charset="-122"/>
                  <a:sym typeface="+mn-ea"/>
                </a:rPr>
                <a:t>图片使用混乱、不当操作的问题。</a:t>
              </a:r>
              <a:endParaRPr lang="zh-CN" altLang="en-US" b="1" dirty="0">
                <a:solidFill>
                  <a:srgbClr val="FF0000"/>
                </a:solidFill>
                <a:latin typeface="楷体" panose="02010609060101010101" pitchFamily="49" charset="-122"/>
                <a:ea typeface="楷体" panose="02010609060101010101" pitchFamily="49" charset="-122"/>
                <a:sym typeface="+mn-ea"/>
              </a:endParaRPr>
            </a:p>
          </p:txBody>
        </p:sp>
        <p:sp>
          <p:nvSpPr>
            <p:cNvPr id="36" name="文本框 35"/>
            <p:cNvSpPr txBox="1"/>
            <p:nvPr/>
          </p:nvSpPr>
          <p:spPr>
            <a:xfrm>
              <a:off x="920" y="7728"/>
              <a:ext cx="7541" cy="2691"/>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sym typeface="+mn-ea"/>
                </a:rPr>
                <a:t>撤销相关基金项目（批准号82104403），追回已拨资金，分别取消国家自然科学基金项目申请和参与申请资格3年（2026年4月8日至2029年4月7日），给予通报批评。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7" name="文本框 119"/>
            <p:cNvSpPr txBox="1"/>
            <p:nvPr/>
          </p:nvSpPr>
          <p:spPr>
            <a:xfrm>
              <a:off x="904" y="5489"/>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8" name="矩形: 圆角 5"/>
            <p:cNvSpPr/>
            <p:nvPr/>
          </p:nvSpPr>
          <p:spPr>
            <a:xfrm>
              <a:off x="1346" y="6343"/>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flipV="1">
            <a:off x="592236" y="3268898"/>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204321" y="6118420"/>
            <a:ext cx="3987800"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来源：国家自然科学基金委员会</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https://www.nsfc.gov.cn/p1/2812/2816/141045.html</a:t>
            </a:r>
            <a:endParaRPr lang="en-US" altLang="zh-CN" sz="12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450703" y="864235"/>
            <a:ext cx="5506971" cy="5424170"/>
            <a:chOff x="919" y="1378"/>
            <a:chExt cx="8150" cy="8542"/>
          </a:xfrm>
        </p:grpSpPr>
        <p:sp>
          <p:nvSpPr>
            <p:cNvPr id="4" name="文本框 119"/>
            <p:cNvSpPr txBox="1"/>
            <p:nvPr/>
          </p:nvSpPr>
          <p:spPr>
            <a:xfrm>
              <a:off x="919" y="1378"/>
              <a:ext cx="8150"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伪造篡改、抄袭他人研究成果</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6" name="文本框 5"/>
            <p:cNvSpPr txBox="1"/>
            <p:nvPr/>
          </p:nvSpPr>
          <p:spPr>
            <a:xfrm>
              <a:off x="1129" y="2683"/>
              <a:ext cx="7541" cy="1276"/>
            </a:xfrm>
            <a:prstGeom prst="rect">
              <a:avLst/>
            </a:prstGeom>
            <a:noFill/>
          </p:spPr>
          <p:txBody>
            <a:bodyPr wrap="square">
              <a:spAutoFit/>
            </a:bodyPr>
            <a:lstStyle/>
            <a:p>
              <a:pPr indent="450215" algn="just" fontAlgn="t">
                <a:lnSpc>
                  <a:spcPct val="130000"/>
                </a:lnSpc>
              </a:pPr>
              <a:r>
                <a:rPr lang="zh-CN" altLang="en-US" b="1" dirty="0">
                  <a:solidFill>
                    <a:prstClr val="black"/>
                  </a:solidFill>
                  <a:latin typeface="楷体" panose="02010609060101010101" pitchFamily="49" charset="-122"/>
                  <a:ea typeface="楷体" panose="02010609060101010101" pitchFamily="49" charset="-122"/>
                  <a:sym typeface="+mn-ea"/>
                </a:rPr>
                <a:t>山西某高校李卓玉、剌晓琴等人发表的涉事论文</a:t>
              </a:r>
              <a:r>
                <a:rPr lang="zh-CN" altLang="en-US" b="1" dirty="0">
                  <a:solidFill>
                    <a:srgbClr val="FF0000"/>
                  </a:solidFill>
                  <a:latin typeface="楷体" panose="02010609060101010101" pitchFamily="49" charset="-122"/>
                  <a:ea typeface="楷体" panose="02010609060101010101" pitchFamily="49" charset="-122"/>
                  <a:sym typeface="+mn-ea"/>
                </a:rPr>
                <a:t>存在伪造篡改、抄袭他人研究成果问题。</a:t>
              </a:r>
              <a:endParaRPr lang="zh-CN" altLang="en-US" b="1" dirty="0">
                <a:solidFill>
                  <a:srgbClr val="FF0000"/>
                </a:solidFill>
                <a:latin typeface="楷体" panose="02010609060101010101" pitchFamily="49" charset="-122"/>
                <a:ea typeface="楷体" panose="02010609060101010101" pitchFamily="49" charset="-122"/>
                <a:sym typeface="+mn-ea"/>
              </a:endParaRPr>
            </a:p>
          </p:txBody>
        </p:sp>
        <p:sp>
          <p:nvSpPr>
            <p:cNvPr id="8" name="文本框 7"/>
            <p:cNvSpPr txBox="1"/>
            <p:nvPr/>
          </p:nvSpPr>
          <p:spPr>
            <a:xfrm>
              <a:off x="1129" y="7527"/>
              <a:ext cx="7541" cy="2393"/>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撤销相关基金项目（批准号31770382、32300328），追回已拨资金，分别取消国家自然科学基金项目申请和参与申请资格3年（2025年12月23日至2028年12月22日），给予通报批评。</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9" name="文本框 119"/>
            <p:cNvSpPr txBox="1"/>
            <p:nvPr/>
          </p:nvSpPr>
          <p:spPr>
            <a:xfrm>
              <a:off x="919" y="5327"/>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17" name="矩形: 圆角 5"/>
            <p:cNvSpPr/>
            <p:nvPr/>
          </p:nvSpPr>
          <p:spPr>
            <a:xfrm>
              <a:off x="1603" y="6166"/>
              <a:ext cx="6890" cy="1182"/>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《国家自然科学基金项目科研不端行为</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调查处理办法》                                     </a:t>
              </a:r>
              <a:endParaRPr lang="zh-CN" altLang="en-US" dirty="0">
                <a:latin typeface="楷体" panose="02010609060101010101" pitchFamily="49" charset="-122"/>
                <a:ea typeface="楷体" panose="02010609060101010101" pitchFamily="49" charset="-122"/>
              </a:endParaRPr>
            </a:p>
          </p:txBody>
        </p:sp>
      </p:grpSp>
      <p:cxnSp>
        <p:nvCxnSpPr>
          <p:cNvPr id="2" name="直接连接符 1"/>
          <p:cNvCxnSpPr/>
          <p:nvPr/>
        </p:nvCxnSpPr>
        <p:spPr>
          <a:xfrm>
            <a:off x="6100861" y="989248"/>
            <a:ext cx="3175" cy="517842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6445666" y="3258103"/>
            <a:ext cx="5166995" cy="508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6362700" y="864235"/>
            <a:ext cx="5557520" cy="5793740"/>
            <a:chOff x="773" y="1378"/>
            <a:chExt cx="8752" cy="9124"/>
          </a:xfrm>
        </p:grpSpPr>
        <p:sp>
          <p:nvSpPr>
            <p:cNvPr id="28" name="文本框 119"/>
            <p:cNvSpPr txBox="1"/>
            <p:nvPr/>
          </p:nvSpPr>
          <p:spPr>
            <a:xfrm>
              <a:off x="919" y="1378"/>
              <a:ext cx="789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打探、泄露信息，请托</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1080" y="2236"/>
              <a:ext cx="8445" cy="1843"/>
            </a:xfrm>
            <a:prstGeom prst="rect">
              <a:avLst/>
            </a:prstGeom>
            <a:noFill/>
          </p:spPr>
          <p:txBody>
            <a:bodyPr wrap="square">
              <a:sp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海南某高校廖波</a:t>
              </a:r>
              <a:r>
                <a:rPr lang="zh-CN" altLang="en-US" b="1" dirty="0">
                  <a:solidFill>
                    <a:srgbClr val="FF0000"/>
                  </a:solidFill>
                  <a:latin typeface="楷体" panose="02010609060101010101" pitchFamily="49" charset="-122"/>
                  <a:ea typeface="楷体" panose="02010609060101010101" pitchFamily="49" charset="-122"/>
                </a:rPr>
                <a:t>泄露项目评审信息、为本人和他人申请项目向潜在的评审专家打探项目评审信息并实施请托。</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0" name="文本框 29"/>
            <p:cNvSpPr txBox="1"/>
            <p:nvPr/>
          </p:nvSpPr>
          <p:spPr>
            <a:xfrm>
              <a:off x="773" y="7485"/>
              <a:ext cx="8661" cy="3017"/>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取消国家自然科学基金项目申请和参与申请资格5年（2026年4月8日至2031年4月7日），取消国家自然科学基金项目评审专家资格5年（2026年4月8日至2031年4月7日），给予通报批评。</a:t>
              </a:r>
              <a:endParaRPr lang="en-US" altLang="zh-CN" b="1" dirty="0">
                <a:solidFill>
                  <a:srgbClr val="FF0000"/>
                </a:solidFill>
                <a:latin typeface="楷体" panose="02010609060101010101" pitchFamily="49" charset="-122"/>
                <a:ea typeface="楷体" panose="02010609060101010101" pitchFamily="49" charset="-122"/>
              </a:endParaRPr>
            </a:p>
          </p:txBody>
        </p:sp>
        <p:sp>
          <p:nvSpPr>
            <p:cNvPr id="31" name="文本框 119"/>
            <p:cNvSpPr txBox="1"/>
            <p:nvPr/>
          </p:nvSpPr>
          <p:spPr>
            <a:xfrm>
              <a:off x="904" y="5284"/>
              <a:ext cx="6453" cy="674"/>
            </a:xfrm>
            <a:prstGeom prst="rect">
              <a:avLst/>
            </a:prstGeom>
            <a:noFill/>
          </p:spPr>
          <p:txBody>
            <a:bodyPr wrap="square" rtlCol="0">
              <a:no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grpSp>
      <p:sp>
        <p:nvSpPr>
          <p:cNvPr id="32" name="矩形: 圆角 5"/>
          <p:cNvSpPr/>
          <p:nvPr/>
        </p:nvSpPr>
        <p:spPr>
          <a:xfrm>
            <a:off x="6765607" y="3858895"/>
            <a:ext cx="4693920" cy="883285"/>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《国家自然科学基金项目评审专家行为规范》</a:t>
            </a:r>
            <a:endParaRPr lang="zh-CN" altLang="en-US"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《国家自然科学基金项目申请人和参与者</a:t>
            </a:r>
            <a:endParaRPr lang="en-US" altLang="zh-CN" dirty="0">
              <a:solidFill>
                <a:schemeClr val="bg1"/>
              </a:solidFill>
              <a:latin typeface="汉仪大宋简" panose="02010609000101010101" pitchFamily="49" charset="-122"/>
              <a:ea typeface="汉仪大宋简" panose="02010609000101010101" pitchFamily="49" charset="-122"/>
              <a:sym typeface="+mn-ea"/>
            </a:endParaRPr>
          </a:p>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公正性承诺书》                              </a:t>
            </a:r>
            <a:endParaRPr lang="zh-CN" altLang="en-US" dirty="0">
              <a:latin typeface="楷体" panose="02010609060101010101" pitchFamily="49" charset="-122"/>
              <a:ea typeface="楷体" panose="02010609060101010101" pitchFamily="49" charset="-122"/>
            </a:endParaRP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cxnSp>
        <p:nvCxnSpPr>
          <p:cNvPr id="3" name="直接连接符 2"/>
          <p:cNvCxnSpPr/>
          <p:nvPr/>
        </p:nvCxnSpPr>
        <p:spPr>
          <a:xfrm>
            <a:off x="479206" y="3839763"/>
            <a:ext cx="10753090" cy="15875"/>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7997946" y="6118420"/>
            <a:ext cx="4194175"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来源：中国青年报</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https://mp.weixin.qq.com/s/COrfZAniPpwrFcpmn_4_-w</a:t>
            </a:r>
            <a:endParaRPr lang="en-US" altLang="zh-CN" sz="1200" dirty="0">
              <a:latin typeface="微软雅黑" panose="020B0503020204020204" pitchFamily="34" charset="-122"/>
              <a:ea typeface="微软雅黑" panose="020B0503020204020204" pitchFamily="34" charset="-122"/>
              <a:sym typeface="+mn-ea"/>
            </a:endParaRPr>
          </a:p>
        </p:txBody>
      </p:sp>
      <p:grpSp>
        <p:nvGrpSpPr>
          <p:cNvPr id="19" name="组合 18"/>
          <p:cNvGrpSpPr/>
          <p:nvPr/>
        </p:nvGrpSpPr>
        <p:grpSpPr>
          <a:xfrm>
            <a:off x="390525" y="737819"/>
            <a:ext cx="11510645" cy="5616650"/>
            <a:chOff x="711" y="1327"/>
            <a:chExt cx="8140" cy="8190"/>
          </a:xfrm>
        </p:grpSpPr>
        <p:sp>
          <p:nvSpPr>
            <p:cNvPr id="4" name="文本框 119"/>
            <p:cNvSpPr txBox="1"/>
            <p:nvPr/>
          </p:nvSpPr>
          <p:spPr>
            <a:xfrm>
              <a:off x="919" y="1327"/>
              <a:ext cx="7483" cy="744"/>
            </a:xfrm>
            <a:prstGeom prst="rect">
              <a:avLst/>
            </a:prstGeom>
            <a:noFill/>
          </p:spPr>
          <p:txBody>
            <a:bodyPr wrap="square" rtlCol="0">
              <a:no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数据伪造、学术不端</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6" name="文本框 5"/>
            <p:cNvSpPr txBox="1"/>
            <p:nvPr/>
          </p:nvSpPr>
          <p:spPr>
            <a:xfrm>
              <a:off x="774" y="1897"/>
              <a:ext cx="7976" cy="3832"/>
            </a:xfrm>
            <a:prstGeom prst="rect">
              <a:avLst/>
            </a:prstGeom>
            <a:noFill/>
          </p:spPr>
          <p:txBody>
            <a:bodyPr wrap="square">
              <a:noAutofit/>
            </a:bodyPr>
            <a:lstStyle/>
            <a:p>
              <a:pPr indent="450215" algn="just" fontAlgn="t">
                <a:lnSpc>
                  <a:spcPts val="2600"/>
                </a:lnSpc>
              </a:pPr>
              <a:r>
                <a:rPr lang="zh-CN" altLang="en-US" sz="1600" b="1" dirty="0">
                  <a:solidFill>
                    <a:schemeClr val="tx1"/>
                  </a:solidFill>
                  <a:latin typeface="楷体" panose="02010609060101010101" pitchFamily="49" charset="-122"/>
                  <a:ea typeface="楷体" panose="02010609060101010101" pitchFamily="49" charset="-122"/>
                </a:rPr>
                <a:t>上海大学教师苏某某，2026年2月在《</a:t>
              </a:r>
              <a:r>
                <a:rPr lang="en-US" altLang="zh-CN" sz="1600" b="1" dirty="0">
                  <a:solidFill>
                    <a:schemeClr val="tx1"/>
                  </a:solidFill>
                  <a:latin typeface="楷体" panose="02010609060101010101" pitchFamily="49" charset="-122"/>
                  <a:ea typeface="楷体" panose="02010609060101010101" pitchFamily="49" charset="-122"/>
                </a:rPr>
                <a:t>Nature Nanotechnology》</a:t>
              </a:r>
              <a:r>
                <a:rPr lang="zh-CN" altLang="en-US" sz="1600" b="1" dirty="0">
                  <a:solidFill>
                    <a:schemeClr val="tx1"/>
                  </a:solidFill>
                  <a:latin typeface="楷体" panose="02010609060101010101" pitchFamily="49" charset="-122"/>
                  <a:ea typeface="楷体" panose="02010609060101010101" pitchFamily="49" charset="-122"/>
                </a:rPr>
                <a:t>期刊正式发表的论文中存在</a:t>
              </a:r>
              <a:r>
                <a:rPr lang="zh-CN" altLang="en-US" sz="1600" b="1" dirty="0">
                  <a:solidFill>
                    <a:srgbClr val="FF0000"/>
                  </a:solidFill>
                  <a:latin typeface="楷体" panose="02010609060101010101" pitchFamily="49" charset="-122"/>
                  <a:ea typeface="楷体" panose="02010609060101010101" pitchFamily="49" charset="-122"/>
                </a:rPr>
                <a:t>数据存疑</a:t>
              </a:r>
              <a:r>
                <a:rPr lang="zh-CN" altLang="en-US" sz="1600" b="1" dirty="0">
                  <a:solidFill>
                    <a:schemeClr val="tx1"/>
                  </a:solidFill>
                  <a:latin typeface="楷体" panose="02010609060101010101" pitchFamily="49" charset="-122"/>
                  <a:ea typeface="楷体" panose="02010609060101010101" pitchFamily="49" charset="-122"/>
                </a:rPr>
                <a:t>，调查组通过查验实验数据、访谈相关人员等程序，确认被质疑的9张图表所涉实验数据处理均由该论文共同第一作者周某某完成，周某某系上海大学转化医学研究院在站博士后。</a:t>
              </a:r>
              <a:endParaRPr lang="zh-CN" altLang="en-US" sz="1600" b="1" dirty="0">
                <a:solidFill>
                  <a:schemeClr val="tx1"/>
                </a:solidFill>
                <a:latin typeface="楷体" panose="02010609060101010101" pitchFamily="49" charset="-122"/>
                <a:ea typeface="楷体" panose="02010609060101010101" pitchFamily="49" charset="-122"/>
              </a:endParaRPr>
            </a:p>
            <a:p>
              <a:pPr indent="450215" algn="just" fontAlgn="t">
                <a:lnSpc>
                  <a:spcPts val="2600"/>
                </a:lnSpc>
              </a:pPr>
              <a:r>
                <a:rPr lang="zh-CN" altLang="en-US" sz="1600" b="1" dirty="0">
                  <a:solidFill>
                    <a:schemeClr val="tx1"/>
                  </a:solidFill>
                  <a:latin typeface="楷体" panose="02010609060101010101" pitchFamily="49" charset="-122"/>
                  <a:ea typeface="楷体" panose="02010609060101010101" pitchFamily="49" charset="-122"/>
                </a:rPr>
                <a:t>该论文中，1张图表所涉及的不同条件实验小鼠的荧光强度</a:t>
              </a:r>
              <a:r>
                <a:rPr lang="en-US" altLang="zh-CN" sz="1600" b="1" dirty="0">
                  <a:solidFill>
                    <a:schemeClr val="tx1"/>
                  </a:solidFill>
                  <a:latin typeface="楷体" panose="02010609060101010101" pitchFamily="49" charset="-122"/>
                  <a:ea typeface="楷体" panose="02010609060101010101" pitchFamily="49" charset="-122"/>
                </a:rPr>
                <a:t>AUC</a:t>
              </a:r>
              <a:r>
                <a:rPr lang="zh-CN" altLang="en-US" sz="1600" b="1" dirty="0">
                  <a:solidFill>
                    <a:schemeClr val="tx1"/>
                  </a:solidFill>
                  <a:latin typeface="楷体" panose="02010609060101010101" pitchFamily="49" charset="-122"/>
                  <a:ea typeface="楷体" panose="02010609060101010101" pitchFamily="49" charset="-122"/>
                </a:rPr>
                <a:t>值，存在</a:t>
              </a:r>
              <a:r>
                <a:rPr lang="zh-CN" altLang="en-US" sz="1600" b="1" dirty="0">
                  <a:solidFill>
                    <a:srgbClr val="FF0000"/>
                  </a:solidFill>
                  <a:latin typeface="楷体" panose="02010609060101010101" pitchFamily="49" charset="-122"/>
                  <a:ea typeface="楷体" panose="02010609060101010101" pitchFamily="49" charset="-122"/>
                </a:rPr>
                <a:t>数据伪造情况，该行为构成学术不端</a:t>
              </a:r>
              <a:r>
                <a:rPr lang="zh-CN" altLang="en-US" sz="1600" b="1" dirty="0">
                  <a:solidFill>
                    <a:schemeClr val="tx1"/>
                  </a:solidFill>
                  <a:latin typeface="楷体" panose="02010609060101010101" pitchFamily="49" charset="-122"/>
                  <a:ea typeface="楷体" panose="02010609060101010101" pitchFamily="49" charset="-122"/>
                </a:rPr>
                <a:t>；1张图表所涉及的液相色谱数据列标题，存在</a:t>
              </a:r>
              <a:r>
                <a:rPr lang="zh-CN" altLang="en-US" sz="1600" b="1" dirty="0">
                  <a:solidFill>
                    <a:srgbClr val="FF0000"/>
                  </a:solidFill>
                  <a:latin typeface="楷体" panose="02010609060101010101" pitchFamily="49" charset="-122"/>
                  <a:ea typeface="楷体" panose="02010609060101010101" pitchFamily="49" charset="-122"/>
                </a:rPr>
                <a:t>误标注情况</a:t>
              </a:r>
              <a:r>
                <a:rPr lang="zh-CN" altLang="en-US" sz="1600" b="1" dirty="0">
                  <a:solidFill>
                    <a:schemeClr val="tx1"/>
                  </a:solidFill>
                  <a:latin typeface="楷体" panose="02010609060101010101" pitchFamily="49" charset="-122"/>
                  <a:ea typeface="楷体" panose="02010609060101010101" pitchFamily="49" charset="-122"/>
                </a:rPr>
                <a:t>；其余7张图表所涉及的数据均可溯源，但数据披露的规范性存在不足。</a:t>
              </a:r>
              <a:endParaRPr lang="zh-CN" altLang="en-US" sz="1600" b="1" dirty="0">
                <a:solidFill>
                  <a:schemeClr val="tx1"/>
                </a:solidFill>
                <a:latin typeface="楷体" panose="02010609060101010101" pitchFamily="49" charset="-122"/>
                <a:ea typeface="楷体" panose="02010609060101010101" pitchFamily="49" charset="-122"/>
              </a:endParaRPr>
            </a:p>
            <a:p>
              <a:pPr indent="450215" algn="just" fontAlgn="t">
                <a:lnSpc>
                  <a:spcPts val="2600"/>
                </a:lnSpc>
              </a:pPr>
              <a:r>
                <a:rPr lang="zh-CN" altLang="en-US" sz="1600" b="1" dirty="0">
                  <a:solidFill>
                    <a:schemeClr val="tx1"/>
                  </a:solidFill>
                  <a:latin typeface="楷体" panose="02010609060101010101" pitchFamily="49" charset="-122"/>
                  <a:ea typeface="楷体" panose="02010609060101010101" pitchFamily="49" charset="-122"/>
                </a:rPr>
                <a:t>论文共同通讯作者魏某和白某系上海大学转化医学研究院教师。苏某某、魏某和白某对论文数据和论文质量存在不同程度的失察失管，未尽到通讯作者对论文数据真实性和规范性方面的应尽责任。</a:t>
              </a:r>
              <a:endParaRPr lang="zh-CN" altLang="en-US" sz="1600" b="1" dirty="0">
                <a:solidFill>
                  <a:schemeClr val="tx1"/>
                </a:solidFill>
                <a:latin typeface="楷体" panose="02010609060101010101" pitchFamily="49" charset="-122"/>
                <a:ea typeface="楷体" panose="02010609060101010101" pitchFamily="49" charset="-122"/>
              </a:endParaRPr>
            </a:p>
          </p:txBody>
        </p:sp>
        <p:sp>
          <p:nvSpPr>
            <p:cNvPr id="8" name="文本框 7"/>
            <p:cNvSpPr txBox="1"/>
            <p:nvPr/>
          </p:nvSpPr>
          <p:spPr>
            <a:xfrm>
              <a:off x="711" y="7624"/>
              <a:ext cx="8140" cy="1893"/>
            </a:xfrm>
            <a:prstGeom prst="rect">
              <a:avLst/>
            </a:prstGeom>
            <a:noFill/>
          </p:spPr>
          <p:txBody>
            <a:bodyPr wrap="square">
              <a:noAutofit/>
            </a:bodyPr>
            <a:lstStyle/>
            <a:p>
              <a:pPr indent="450215" algn="just" fontAlgn="t">
                <a:lnSpc>
                  <a:spcPts val="2300"/>
                </a:lnSpc>
              </a:pPr>
              <a:r>
                <a:rPr lang="en-US" altLang="zh-CN" b="1" dirty="0">
                  <a:solidFill>
                    <a:srgbClr val="FF0000"/>
                  </a:solidFill>
                  <a:latin typeface="楷体" panose="02010609060101010101" pitchFamily="49" charset="-122"/>
                  <a:ea typeface="楷体" panose="02010609060101010101" pitchFamily="49" charset="-122"/>
                </a:rPr>
                <a:t>1.</a:t>
              </a:r>
              <a:r>
                <a:rPr lang="zh-CN" altLang="zh-CN" b="1" dirty="0">
                  <a:solidFill>
                    <a:srgbClr val="FF0000"/>
                  </a:solidFill>
                  <a:latin typeface="楷体" panose="02010609060101010101" pitchFamily="49" charset="-122"/>
                  <a:ea typeface="楷体" panose="02010609060101010101" pitchFamily="49" charset="-122"/>
                </a:rPr>
                <a:t>上海大学</a:t>
              </a:r>
              <a:r>
                <a:rPr lang="zh-CN" altLang="en-US" b="1" dirty="0">
                  <a:solidFill>
                    <a:srgbClr val="FF0000"/>
                  </a:solidFill>
                  <a:latin typeface="楷体" panose="02010609060101010101" pitchFamily="49" charset="-122"/>
                  <a:ea typeface="楷体" panose="02010609060101010101" pitchFamily="49" charset="-122"/>
                </a:rPr>
                <a:t>解除与周某某的聘用关系。</a:t>
              </a:r>
              <a:endParaRPr lang="zh-CN" altLang="en-US" b="1" dirty="0">
                <a:solidFill>
                  <a:srgbClr val="FF0000"/>
                </a:solidFill>
                <a:latin typeface="楷体" panose="02010609060101010101" pitchFamily="49" charset="-122"/>
                <a:ea typeface="楷体" panose="02010609060101010101" pitchFamily="49" charset="-122"/>
              </a:endParaRPr>
            </a:p>
            <a:p>
              <a:pPr indent="450215" algn="just" fontAlgn="t">
                <a:lnSpc>
                  <a:spcPts val="2300"/>
                </a:lnSpc>
              </a:pPr>
              <a:r>
                <a:rPr lang="en-US" altLang="zh-CN" b="1" dirty="0">
                  <a:solidFill>
                    <a:srgbClr val="FF0000"/>
                  </a:solidFill>
                  <a:latin typeface="楷体" panose="02010609060101010101" pitchFamily="49" charset="-122"/>
                  <a:ea typeface="楷体" panose="02010609060101010101" pitchFamily="49" charset="-122"/>
                </a:rPr>
                <a:t>2.</a:t>
              </a:r>
              <a:r>
                <a:rPr lang="zh-CN" altLang="en-US" b="1" dirty="0">
                  <a:solidFill>
                    <a:srgbClr val="FF0000"/>
                  </a:solidFill>
                  <a:latin typeface="楷体" panose="02010609060101010101" pitchFamily="49" charset="-122"/>
                  <a:ea typeface="楷体" panose="02010609060101010101" pitchFamily="49" charset="-122"/>
                </a:rPr>
                <a:t>免去苏某某上海大学转化医学研究院院长、转化医学国家科学中心（上海）上海大学分中心主任职务，取消其职务晋升、科研项目申报、评奖评优等资格12个月，暂停招收研究生12个月。</a:t>
              </a:r>
              <a:endParaRPr lang="zh-CN" altLang="en-US" b="1" dirty="0">
                <a:solidFill>
                  <a:srgbClr val="FF0000"/>
                </a:solidFill>
                <a:latin typeface="楷体" panose="02010609060101010101" pitchFamily="49" charset="-122"/>
                <a:ea typeface="楷体" panose="02010609060101010101" pitchFamily="49" charset="-122"/>
              </a:endParaRPr>
            </a:p>
            <a:p>
              <a:pPr indent="450215" algn="just" fontAlgn="t">
                <a:lnSpc>
                  <a:spcPts val="2300"/>
                </a:lnSpc>
              </a:pPr>
              <a:r>
                <a:rPr lang="en-US" altLang="zh-CN" b="1" dirty="0">
                  <a:solidFill>
                    <a:srgbClr val="FF0000"/>
                  </a:solidFill>
                  <a:latin typeface="楷体" panose="02010609060101010101" pitchFamily="49" charset="-122"/>
                  <a:ea typeface="楷体" panose="02010609060101010101" pitchFamily="49" charset="-122"/>
                </a:rPr>
                <a:t>3.</a:t>
              </a:r>
              <a:r>
                <a:rPr lang="zh-CN" altLang="en-US" b="1" dirty="0">
                  <a:solidFill>
                    <a:srgbClr val="FF0000"/>
                  </a:solidFill>
                  <a:latin typeface="楷体" panose="02010609060101010101" pitchFamily="49" charset="-122"/>
                  <a:ea typeface="楷体" panose="02010609060101010101" pitchFamily="49" charset="-122"/>
                </a:rPr>
                <a:t>对魏某和白某予以诫勉处理。</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9" name="文本框 119"/>
            <p:cNvSpPr txBox="1"/>
            <p:nvPr/>
          </p:nvSpPr>
          <p:spPr>
            <a:xfrm>
              <a:off x="904" y="5864"/>
              <a:ext cx="6453" cy="581"/>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17" name="矩形: 圆角 5"/>
            <p:cNvSpPr/>
            <p:nvPr/>
          </p:nvSpPr>
          <p:spPr>
            <a:xfrm>
              <a:off x="999" y="6508"/>
              <a:ext cx="7852" cy="875"/>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汉仪大宋简" panose="02010609000101010101" pitchFamily="49" charset="-122"/>
                  <a:ea typeface="汉仪大宋简" panose="02010609000101010101" pitchFamily="49" charset="-122"/>
                  <a:sym typeface="+mn-ea"/>
                </a:rPr>
                <a:t>《科研失信行为调查处理规则》《事业单位工作人员处分规定》等                              </a:t>
              </a:r>
              <a:endParaRPr lang="zh-CN" altLang="en-US" dirty="0">
                <a:latin typeface="楷体" panose="02010609060101010101" pitchFamily="49" charset="-122"/>
                <a:ea typeface="楷体" panose="02010609060101010101" pitchFamily="49" charset="-122"/>
              </a:endParaRPr>
            </a:p>
          </p:txBody>
        </p:sp>
      </p:gr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sp>
        <p:nvSpPr>
          <p:cNvPr id="12" name="文本框 11"/>
          <p:cNvSpPr txBox="1"/>
          <p:nvPr/>
        </p:nvSpPr>
        <p:spPr>
          <a:xfrm>
            <a:off x="8631676" y="6118420"/>
            <a:ext cx="3560445"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来源：西北大学</a:t>
            </a:r>
            <a:endParaRPr lang="zh-CN"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https://www.nwu.edu.cn/info/1060/21755.htm</a:t>
            </a:r>
            <a:endParaRPr lang="en-US" altLang="zh-CN" sz="1200" dirty="0">
              <a:latin typeface="微软雅黑" panose="020B0503020204020204" pitchFamily="34" charset="-122"/>
              <a:ea typeface="微软雅黑" panose="020B0503020204020204" pitchFamily="34" charset="-122"/>
              <a:sym typeface="+mn-ea"/>
            </a:endParaRPr>
          </a:p>
        </p:txBody>
      </p:sp>
      <p:grpSp>
        <p:nvGrpSpPr>
          <p:cNvPr id="25" name="组合 24"/>
          <p:cNvGrpSpPr/>
          <p:nvPr/>
        </p:nvGrpSpPr>
        <p:grpSpPr>
          <a:xfrm>
            <a:off x="560062" y="883285"/>
            <a:ext cx="11300477" cy="4527550"/>
            <a:chOff x="805" y="1378"/>
            <a:chExt cx="17796" cy="7130"/>
          </a:xfrm>
        </p:grpSpPr>
        <p:sp>
          <p:nvSpPr>
            <p:cNvPr id="28" name="文本框 119"/>
            <p:cNvSpPr txBox="1"/>
            <p:nvPr/>
          </p:nvSpPr>
          <p:spPr>
            <a:xfrm>
              <a:off x="919" y="1378"/>
              <a:ext cx="1737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论文抄袭、学术不端</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806" y="2005"/>
              <a:ext cx="17795" cy="2971"/>
            </a:xfrm>
            <a:prstGeom prst="rect">
              <a:avLst/>
            </a:prstGeom>
            <a:noFill/>
          </p:spPr>
          <p:txBody>
            <a:bodyPr wrap="square">
              <a:no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西北大学贾某某以第一作者公开发表的学术论文共16篇，9篇与他人已发表作品存在多处段落及语句重复且未注明来源等问题(其中1篇存在重复发表情形)，6篇存在个别文字重复、引用标注不规范的情形，1篇未发现引用不规范等问题，经西北大学学术委员会审议，认定</a:t>
              </a:r>
              <a:r>
                <a:rPr lang="zh-CN" altLang="en-US" b="1" dirty="0">
                  <a:solidFill>
                    <a:srgbClr val="FF0000"/>
                  </a:solidFill>
                  <a:latin typeface="楷体" panose="02010609060101010101" pitchFamily="49" charset="-122"/>
                  <a:ea typeface="楷体" panose="02010609060101010101" pitchFamily="49" charset="-122"/>
                </a:rPr>
                <a:t>存在抄袭行为，学术不端行为属实</a:t>
              </a:r>
              <a:r>
                <a:rPr lang="zh-CN" altLang="en-US" b="1" dirty="0">
                  <a:solidFill>
                    <a:schemeClr val="tx1"/>
                  </a:solidFill>
                  <a:latin typeface="楷体" panose="02010609060101010101" pitchFamily="49" charset="-122"/>
                  <a:ea typeface="楷体" panose="02010609060101010101" pitchFamily="49" charset="-122"/>
                </a:rPr>
                <a:t>。</a:t>
              </a:r>
              <a:endParaRPr lang="zh-CN" altLang="en-US" b="1" dirty="0">
                <a:solidFill>
                  <a:schemeClr val="tx1"/>
                </a:solidFill>
                <a:latin typeface="楷体" panose="02010609060101010101" pitchFamily="49" charset="-122"/>
                <a:ea typeface="楷体" panose="02010609060101010101" pitchFamily="49" charset="-122"/>
              </a:endParaRPr>
            </a:p>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贾某某硕士学位论文的主要观点、论据、结论与他人已出版和公开发表的著作、论文重复，经陕西师范大学学术委员会审议，认定存在抄袭行为，学术不端行为属实，已依据学位管理法律法规，撤销贾某某硕士学位。</a:t>
              </a:r>
              <a:endParaRPr lang="zh-CN" altLang="en-US" b="1" dirty="0">
                <a:solidFill>
                  <a:schemeClr val="tx1"/>
                </a:solidFill>
                <a:latin typeface="楷体" panose="02010609060101010101" pitchFamily="49" charset="-122"/>
                <a:ea typeface="楷体" panose="02010609060101010101" pitchFamily="49" charset="-122"/>
              </a:endParaRPr>
            </a:p>
          </p:txBody>
        </p:sp>
        <p:sp>
          <p:nvSpPr>
            <p:cNvPr id="30" name="文本框 29"/>
            <p:cNvSpPr txBox="1"/>
            <p:nvPr/>
          </p:nvSpPr>
          <p:spPr>
            <a:xfrm>
              <a:off x="904" y="7357"/>
              <a:ext cx="16999" cy="1151"/>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sym typeface="+mn-ea"/>
                </a:rPr>
                <a:t>撤销贾某某副教授职称及教师岗位任职资格，同意其提出的辞职申请，解除聘用关系，按程序撤销其教师资格。</a:t>
              </a:r>
              <a:endParaRPr lang="zh-CN" altLang="en-US" b="1" dirty="0">
                <a:solidFill>
                  <a:srgbClr val="C00000"/>
                </a:solidFill>
                <a:latin typeface="楷体" panose="02010609060101010101" pitchFamily="49" charset="-122"/>
                <a:ea typeface="楷体" panose="02010609060101010101" pitchFamily="49" charset="-122"/>
              </a:endParaRPr>
            </a:p>
          </p:txBody>
        </p:sp>
        <p:sp>
          <p:nvSpPr>
            <p:cNvPr id="31" name="文本框 119"/>
            <p:cNvSpPr txBox="1"/>
            <p:nvPr/>
          </p:nvSpPr>
          <p:spPr>
            <a:xfrm>
              <a:off x="921" y="5278"/>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2" name="矩形: 圆角 5"/>
            <p:cNvSpPr/>
            <p:nvPr/>
          </p:nvSpPr>
          <p:spPr>
            <a:xfrm>
              <a:off x="805" y="6062"/>
              <a:ext cx="17796" cy="934"/>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楷体" panose="02010609060101010101" pitchFamily="49" charset="-122"/>
                  <a:ea typeface="楷体" panose="02010609060101010101" pitchFamily="49" charset="-122"/>
                  <a:sym typeface="+mn-ea"/>
                </a:rPr>
                <a:t>《高校学术不端行为调查处理办法》、《职称评审管理规定》、《事业单位工作人员处分规定》等</a:t>
              </a:r>
              <a:endParaRPr lang="zh-CN" altLang="en-US" sz="2000" b="1" dirty="0">
                <a:latin typeface="楷体" panose="02010609060101010101" pitchFamily="49" charset="-122"/>
                <a:ea typeface="楷体" panose="02010609060101010101" pitchFamily="49" charset="-122"/>
              </a:endParaRPr>
            </a:p>
          </p:txBody>
        </p:sp>
      </p:grpSp>
      <p:cxnSp>
        <p:nvCxnSpPr>
          <p:cNvPr id="2" name="直接连接符 1"/>
          <p:cNvCxnSpPr/>
          <p:nvPr/>
        </p:nvCxnSpPr>
        <p:spPr>
          <a:xfrm flipV="1">
            <a:off x="499830" y="3261995"/>
            <a:ext cx="11520000" cy="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sp>
        <p:nvSpPr>
          <p:cNvPr id="12" name="文本框 11"/>
          <p:cNvSpPr txBox="1"/>
          <p:nvPr/>
        </p:nvSpPr>
        <p:spPr>
          <a:xfrm>
            <a:off x="7926826" y="6118420"/>
            <a:ext cx="4265295"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来源：新华社</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https://mp.weixin.qq.com/s/buQ74Ray-giFI_b1QmNZ8g</a:t>
            </a:r>
            <a:endParaRPr lang="en-US" altLang="zh-CN" sz="1200" dirty="0">
              <a:latin typeface="微软雅黑" panose="020B0503020204020204" pitchFamily="34" charset="-122"/>
              <a:ea typeface="微软雅黑" panose="020B0503020204020204" pitchFamily="34" charset="-122"/>
              <a:sym typeface="+mn-ea"/>
            </a:endParaRPr>
          </a:p>
        </p:txBody>
      </p:sp>
      <p:grpSp>
        <p:nvGrpSpPr>
          <p:cNvPr id="25" name="组合 24"/>
          <p:cNvGrpSpPr/>
          <p:nvPr/>
        </p:nvGrpSpPr>
        <p:grpSpPr>
          <a:xfrm>
            <a:off x="632452" y="811530"/>
            <a:ext cx="11035047" cy="4672330"/>
            <a:chOff x="919" y="1378"/>
            <a:chExt cx="17378" cy="7358"/>
          </a:xfrm>
        </p:grpSpPr>
        <p:sp>
          <p:nvSpPr>
            <p:cNvPr id="28" name="文本框 119"/>
            <p:cNvSpPr txBox="1"/>
            <p:nvPr/>
          </p:nvSpPr>
          <p:spPr>
            <a:xfrm>
              <a:off x="919" y="1378"/>
              <a:ext cx="1737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利用职权非法收受财务</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921" y="2534"/>
              <a:ext cx="17376" cy="2904"/>
            </a:xfrm>
            <a:prstGeom prst="rect">
              <a:avLst/>
            </a:prstGeom>
            <a:noFill/>
          </p:spPr>
          <p:txBody>
            <a:bodyPr wrap="square">
              <a:no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2006年至2025年，被告人任羽中利用担任北京大学党委政策研究室副主任、主任，北京大学人事部部长，北京大学党委宣传部部长，北京大学党委常委、副校长等职务上的便利以及职权、地位形成的便利条件，</a:t>
              </a:r>
              <a:r>
                <a:rPr lang="zh-CN" altLang="en-US" b="1" dirty="0">
                  <a:solidFill>
                    <a:srgbClr val="FF0000"/>
                  </a:solidFill>
                  <a:latin typeface="楷体" panose="02010609060101010101" pitchFamily="49" charset="-122"/>
                  <a:ea typeface="楷体" panose="02010609060101010101" pitchFamily="49" charset="-122"/>
                </a:rPr>
                <a:t>为相关单位和个人在教育培训、升学就业等事项上提供帮助，非法收受财物共计折合人民币3195万余元。</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0" name="文本框 29"/>
            <p:cNvSpPr txBox="1"/>
            <p:nvPr/>
          </p:nvSpPr>
          <p:spPr>
            <a:xfrm>
              <a:off x="919" y="6975"/>
              <a:ext cx="16999" cy="1761"/>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辽宁省丹东市中级人民法院一审公开宣判对被告人任羽中以受贿罪判处有期徒刑八年，并处罚金人民币二百六十万元；对任羽中受贿犯罪所得财物及孳息依法予以追缴，上缴国库。</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1" name="文本框 119"/>
            <p:cNvSpPr txBox="1"/>
            <p:nvPr/>
          </p:nvSpPr>
          <p:spPr>
            <a:xfrm>
              <a:off x="921" y="5762"/>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grpSp>
      <p:cxnSp>
        <p:nvCxnSpPr>
          <p:cNvPr id="2" name="直接连接符 1"/>
          <p:cNvCxnSpPr/>
          <p:nvPr/>
        </p:nvCxnSpPr>
        <p:spPr>
          <a:xfrm flipV="1">
            <a:off x="499830" y="3427095"/>
            <a:ext cx="11520000" cy="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sp>
        <p:nvSpPr>
          <p:cNvPr id="12" name="文本框 11"/>
          <p:cNvSpPr txBox="1"/>
          <p:nvPr/>
        </p:nvSpPr>
        <p:spPr>
          <a:xfrm>
            <a:off x="4225290" y="6118225"/>
            <a:ext cx="7967345" cy="460375"/>
          </a:xfrm>
          <a:prstGeom prst="rect">
            <a:avLst/>
          </a:prstGeom>
          <a:noFill/>
        </p:spPr>
        <p:txBody>
          <a:bodyPr wrap="squar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来源：辽宁省纪委监委</a:t>
            </a:r>
            <a:endParaRPr lang="zh-CN"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https://www.lnsjjjc.gov.cn/network/ejsctc/ejsctcsg/sgdjzwcf/2026/08/28/947907527293539577.shtml</a:t>
            </a:r>
            <a:endParaRPr lang="en-US" altLang="zh-CN" sz="1200" dirty="0">
              <a:latin typeface="微软雅黑" panose="020B0503020204020204" pitchFamily="34" charset="-122"/>
              <a:ea typeface="微软雅黑" panose="020B0503020204020204" pitchFamily="34" charset="-122"/>
              <a:sym typeface="+mn-ea"/>
            </a:endParaRPr>
          </a:p>
        </p:txBody>
      </p:sp>
      <p:grpSp>
        <p:nvGrpSpPr>
          <p:cNvPr id="25" name="组合 24"/>
          <p:cNvGrpSpPr/>
          <p:nvPr/>
        </p:nvGrpSpPr>
        <p:grpSpPr>
          <a:xfrm>
            <a:off x="560697" y="883285"/>
            <a:ext cx="11299842" cy="5100320"/>
            <a:chOff x="806" y="1378"/>
            <a:chExt cx="17795" cy="8032"/>
          </a:xfrm>
        </p:grpSpPr>
        <p:sp>
          <p:nvSpPr>
            <p:cNvPr id="28" name="文本框 119"/>
            <p:cNvSpPr txBox="1"/>
            <p:nvPr/>
          </p:nvSpPr>
          <p:spPr>
            <a:xfrm>
              <a:off x="919" y="1378"/>
              <a:ext cx="17378" cy="1113"/>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sym typeface="+mn-ea"/>
                </a:rPr>
                <a:t>严重违纪违法</a:t>
              </a:r>
              <a:endParaRPr lang="zh-CN" altLang="en-US" sz="2000" b="1" dirty="0">
                <a:solidFill>
                  <a:srgbClr val="C00000"/>
                </a:solidFill>
                <a:latin typeface="黑体" panose="02010609060101010101" pitchFamily="49" charset="-122"/>
                <a:ea typeface="黑体" panose="02010609060101010101" pitchFamily="49" charset="-122"/>
              </a:endParaRPr>
            </a:p>
            <a:p>
              <a:pPr marL="342900" indent="-342900">
                <a:buFont typeface="Wingdings" panose="05000000000000000000" pitchFamily="2" charset="2"/>
                <a:buChar char="Ø"/>
              </a:pP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806" y="2005"/>
              <a:ext cx="17795" cy="2375"/>
            </a:xfrm>
            <a:prstGeom prst="rect">
              <a:avLst/>
            </a:prstGeom>
            <a:noFill/>
          </p:spPr>
          <p:txBody>
            <a:bodyPr wrap="square">
              <a:noAutofit/>
            </a:bodyPr>
            <a:lstStyle/>
            <a:p>
              <a:pPr indent="450215" algn="just" fontAlgn="t">
                <a:lnSpc>
                  <a:spcPct val="130000"/>
                </a:lnSpc>
              </a:pPr>
              <a:r>
                <a:rPr lang="zh-CN" altLang="en-US" b="1" dirty="0">
                  <a:solidFill>
                    <a:schemeClr val="tx1"/>
                  </a:solidFill>
                  <a:latin typeface="楷体" panose="02010609060101010101" pitchFamily="49" charset="-122"/>
                  <a:ea typeface="楷体" panose="02010609060101010101" pitchFamily="49" charset="-122"/>
                </a:rPr>
                <a:t>辽宁现代服务职业技术学院原党委书记王斌，丧失理想信念，背弃初心使命，</a:t>
              </a:r>
              <a:r>
                <a:rPr lang="zh-CN" altLang="en-US" b="1" dirty="0">
                  <a:latin typeface="楷体" panose="02010609060101010101" pitchFamily="49" charset="-122"/>
                  <a:ea typeface="楷体" panose="02010609060101010101" pitchFamily="49" charset="-122"/>
                </a:rPr>
                <a:t>对抗组织审查</a:t>
              </a:r>
              <a:r>
                <a:rPr lang="zh-CN" altLang="en-US" b="1" dirty="0">
                  <a:solidFill>
                    <a:schemeClr val="tx1"/>
                  </a:solidFill>
                  <a:latin typeface="楷体" panose="02010609060101010101" pitchFamily="49" charset="-122"/>
                  <a:ea typeface="楷体" panose="02010609060101010101" pitchFamily="49" charset="-122"/>
                </a:rPr>
                <a:t>；无视中央八项规定精神，</a:t>
              </a:r>
              <a:r>
                <a:rPr lang="zh-CN" altLang="en-US" b="1" dirty="0">
                  <a:solidFill>
                    <a:srgbClr val="FF0000"/>
                  </a:solidFill>
                  <a:latin typeface="楷体" panose="02010609060101010101" pitchFamily="49" charset="-122"/>
                  <a:ea typeface="楷体" panose="02010609060101010101" pitchFamily="49" charset="-122"/>
                </a:rPr>
                <a:t>接受管理和服务对象低价装修服务，违规发放津补贴</a:t>
              </a:r>
              <a:r>
                <a:rPr lang="zh-CN" altLang="en-US" b="1" dirty="0">
                  <a:solidFill>
                    <a:schemeClr val="tx1"/>
                  </a:solidFill>
                  <a:latin typeface="楷体" panose="02010609060101010101" pitchFamily="49" charset="-122"/>
                  <a:ea typeface="楷体" panose="02010609060101010101" pitchFamily="49" charset="-122"/>
                </a:rPr>
                <a:t>；违反组织原则，不按规定报告个人有关事项，</a:t>
              </a:r>
              <a:r>
                <a:rPr lang="zh-CN" altLang="en-US" b="1" dirty="0">
                  <a:solidFill>
                    <a:srgbClr val="FF0000"/>
                  </a:solidFill>
                  <a:latin typeface="楷体" panose="02010609060101010101" pitchFamily="49" charset="-122"/>
                  <a:ea typeface="楷体" panose="02010609060101010101" pitchFamily="49" charset="-122"/>
                </a:rPr>
                <a:t>利用职权为亲属工作录用提供帮助，在干部选拔任用工作中为他人谋取利益；违规收受礼金、购物卡，公款报销应由个人支付的费用，违规从事有偿中介活动</a:t>
              </a:r>
              <a:r>
                <a:rPr lang="zh-CN" altLang="en-US" b="1" dirty="0">
                  <a:solidFill>
                    <a:schemeClr val="tx1"/>
                  </a:solidFill>
                  <a:latin typeface="楷体" panose="02010609060101010101" pitchFamily="49" charset="-122"/>
                  <a:ea typeface="楷体" panose="02010609060101010101" pitchFamily="49" charset="-122"/>
                </a:rPr>
                <a:t>；违规设立</a:t>
              </a:r>
              <a:r>
                <a:rPr lang="zh-CN" altLang="en-US" b="1" dirty="0">
                  <a:solidFill>
                    <a:srgbClr val="FF0000"/>
                  </a:solidFill>
                  <a:latin typeface="楷体" panose="02010609060101010101" pitchFamily="49" charset="-122"/>
                  <a:ea typeface="楷体" panose="02010609060101010101" pitchFamily="49" charset="-122"/>
                </a:rPr>
                <a:t>“小金库”</a:t>
              </a:r>
              <a:r>
                <a:rPr lang="zh-CN" altLang="en-US" b="1" dirty="0">
                  <a:solidFill>
                    <a:schemeClr val="tx1"/>
                  </a:solidFill>
                  <a:latin typeface="楷体" panose="02010609060101010101" pitchFamily="49" charset="-122"/>
                  <a:ea typeface="楷体" panose="02010609060101010101" pitchFamily="49" charset="-122"/>
                </a:rPr>
                <a:t>并使用，违规核销费用；纪法底线失守，利用职务上的便利以及职权或者地位形成的便利条件，</a:t>
              </a:r>
              <a:r>
                <a:rPr lang="zh-CN" altLang="en-US" b="1" dirty="0">
                  <a:solidFill>
                    <a:srgbClr val="FF0000"/>
                  </a:solidFill>
                  <a:latin typeface="楷体" panose="02010609060101010101" pitchFamily="49" charset="-122"/>
                  <a:ea typeface="楷体" panose="02010609060101010101" pitchFamily="49" charset="-122"/>
                </a:rPr>
                <a:t>为他人在企业经营、职务晋升等方面谋取利益并收受财物。</a:t>
              </a:r>
              <a:endParaRPr lang="zh-CN" altLang="en-US" b="1" dirty="0">
                <a:solidFill>
                  <a:schemeClr val="tx1"/>
                </a:solidFill>
                <a:latin typeface="楷体" panose="02010609060101010101" pitchFamily="49" charset="-122"/>
                <a:ea typeface="楷体" panose="02010609060101010101" pitchFamily="49" charset="-122"/>
              </a:endParaRPr>
            </a:p>
          </p:txBody>
        </p:sp>
        <p:sp>
          <p:nvSpPr>
            <p:cNvPr id="30" name="文本框 29"/>
            <p:cNvSpPr txBox="1"/>
            <p:nvPr/>
          </p:nvSpPr>
          <p:spPr>
            <a:xfrm>
              <a:off x="904" y="7697"/>
              <a:ext cx="16999" cy="1713"/>
            </a:xfrm>
            <a:prstGeom prst="rect">
              <a:avLst/>
            </a:prstGeom>
            <a:noFill/>
          </p:spPr>
          <p:txBody>
            <a:bodyPr wrap="square">
              <a:noAutofit/>
            </a:bodyPr>
            <a:lstStyle/>
            <a:p>
              <a:pPr indent="450215" algn="just" fontAlgn="t">
                <a:lnSpc>
                  <a:spcPct val="130000"/>
                </a:lnSpc>
              </a:pPr>
              <a:r>
                <a:rPr lang="zh-CN" altLang="en-US" b="1" dirty="0">
                  <a:solidFill>
                    <a:srgbClr val="FF0000"/>
                  </a:solidFill>
                  <a:latin typeface="楷体" panose="02010609060101010101" pitchFamily="49" charset="-122"/>
                  <a:ea typeface="楷体" panose="02010609060101010101" pitchFamily="49" charset="-122"/>
                </a:rPr>
                <a:t>给予王斌开除党籍处分；由辽宁省监委给予其开除公职处分；收缴其违纪违法所得；将其涉嫌犯罪问题移送检察机关依法审查起诉，所涉财物一并移送。</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31" name="文本框 119"/>
            <p:cNvSpPr txBox="1"/>
            <p:nvPr/>
          </p:nvSpPr>
          <p:spPr>
            <a:xfrm>
              <a:off x="806" y="5724"/>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2" name="矩形: 圆角 5"/>
            <p:cNvSpPr/>
            <p:nvPr/>
          </p:nvSpPr>
          <p:spPr>
            <a:xfrm>
              <a:off x="904" y="6560"/>
              <a:ext cx="17680" cy="754"/>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楷体" panose="02010609060101010101" pitchFamily="49" charset="-122"/>
                  <a:ea typeface="楷体" panose="02010609060101010101" pitchFamily="49" charset="-122"/>
                </a:rPr>
                <a:t>《中国共产党纪律处分条例》《中华人民共和国监察法》《中华人民共和国公职人员政务处分法》</a:t>
              </a:r>
              <a:endParaRPr lang="zh-CN" altLang="en-US" sz="2000" b="1" dirty="0">
                <a:latin typeface="楷体" panose="02010609060101010101" pitchFamily="49" charset="-122"/>
                <a:ea typeface="楷体" panose="02010609060101010101" pitchFamily="49" charset="-122"/>
              </a:endParaRPr>
            </a:p>
          </p:txBody>
        </p:sp>
      </p:grpSp>
      <p:cxnSp>
        <p:nvCxnSpPr>
          <p:cNvPr id="2" name="直接连接符 1"/>
          <p:cNvCxnSpPr/>
          <p:nvPr/>
        </p:nvCxnSpPr>
        <p:spPr>
          <a:xfrm flipV="1">
            <a:off x="450300" y="3512185"/>
            <a:ext cx="11520000" cy="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标题 1"/>
          <p:cNvSpPr txBox="1"/>
          <p:nvPr/>
        </p:nvSpPr>
        <p:spPr>
          <a:xfrm>
            <a:off x="873841" y="26504"/>
            <a:ext cx="9210627" cy="54329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zh-CN" altLang="en-US" sz="3600" dirty="0">
                <a:solidFill>
                  <a:prstClr val="white"/>
                </a:solidFill>
                <a:latin typeface="黑体" panose="02010609060101010101" pitchFamily="49" charset="-122"/>
                <a:ea typeface="黑体" panose="02010609060101010101" pitchFamily="49" charset="-122"/>
              </a:rPr>
              <a:t>警示教育：公开曝光师德违规案例</a:t>
            </a:r>
            <a:endParaRPr lang="zh-CN" altLang="en-US" sz="3600" dirty="0">
              <a:solidFill>
                <a:prstClr val="white"/>
              </a:solidFill>
              <a:latin typeface="黑体" panose="02010609060101010101" pitchFamily="49" charset="-122"/>
              <a:ea typeface="黑体" panose="02010609060101010101" pitchFamily="49" charset="-122"/>
            </a:endParaRPr>
          </a:p>
        </p:txBody>
      </p:sp>
      <p:sp>
        <p:nvSpPr>
          <p:cNvPr id="16" name="灯片编号占位符 131"/>
          <p:cNvSpPr txBox="1"/>
          <p:nvPr/>
        </p:nvSpPr>
        <p:spPr>
          <a:xfrm>
            <a:off x="11417299" y="6578668"/>
            <a:ext cx="650875"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sz="1200" dirty="0">
                <a:solidFill>
                  <a:prstClr val="white"/>
                </a:solidFill>
                <a:latin typeface="Calibri" panose="020F0502020204030204"/>
                <a:ea typeface="宋体" panose="02010600030101010101" pitchFamily="2" charset="-122"/>
              </a:rPr>
              <a:t>-</a:t>
            </a:r>
            <a:fld id="{D6B02234-A951-478D-B725-4AAC724CF730}" type="slidenum">
              <a:rPr lang="zh-CN" altLang="en-US" sz="1200" smtClean="0">
                <a:solidFill>
                  <a:prstClr val="white"/>
                </a:solidFill>
                <a:latin typeface="Calibri" panose="020F0502020204030204"/>
                <a:ea typeface="宋体" panose="02010600030101010101" pitchFamily="2" charset="-122"/>
              </a:rPr>
            </a:fld>
            <a:r>
              <a:rPr lang="en-US" altLang="zh-CN" sz="1200" dirty="0">
                <a:solidFill>
                  <a:prstClr val="white"/>
                </a:solidFill>
                <a:latin typeface="Calibri" panose="020F0502020204030204"/>
                <a:ea typeface="宋体" panose="02010600030101010101" pitchFamily="2" charset="-122"/>
              </a:rPr>
              <a:t>-</a:t>
            </a:r>
            <a:endParaRPr lang="zh-CN" altLang="en-US" sz="1200" dirty="0">
              <a:solidFill>
                <a:prstClr val="white"/>
              </a:solidFill>
              <a:latin typeface="Calibri" panose="020F0502020204030204"/>
              <a:ea typeface="宋体" panose="02010600030101010101" pitchFamily="2" charset="-122"/>
            </a:endParaRPr>
          </a:p>
        </p:txBody>
      </p:sp>
      <p:sp>
        <p:nvSpPr>
          <p:cNvPr id="7" name="文本框 6"/>
          <p:cNvSpPr txBox="1"/>
          <p:nvPr/>
        </p:nvSpPr>
        <p:spPr>
          <a:xfrm>
            <a:off x="9048750" y="6524840"/>
            <a:ext cx="2619375" cy="338554"/>
          </a:xfrm>
          <a:prstGeom prst="rect">
            <a:avLst/>
          </a:prstGeom>
          <a:noFill/>
        </p:spPr>
        <p:txBody>
          <a:bodyPr wrap="square" rtlCol="0">
            <a:spAutoFit/>
          </a:bodyPr>
          <a:lstStyle/>
          <a:p>
            <a:r>
              <a:rPr lang="zh-CN" altLang="en-US" sz="1600" dirty="0">
                <a:solidFill>
                  <a:schemeClr val="bg1"/>
                </a:solidFill>
                <a:latin typeface="隶书" panose="02010509060101010101" pitchFamily="49" charset="-122"/>
                <a:ea typeface="隶书" panose="02010509060101010101" pitchFamily="49" charset="-122"/>
              </a:rPr>
              <a:t>以案为鉴，以案明纪</a:t>
            </a:r>
            <a:endParaRPr lang="zh-CN" altLang="en-US" sz="1600" dirty="0">
              <a:solidFill>
                <a:schemeClr val="bg1"/>
              </a:solidFill>
              <a:latin typeface="隶书" panose="02010509060101010101" pitchFamily="49" charset="-122"/>
              <a:ea typeface="隶书" panose="02010509060101010101" pitchFamily="49" charset="-122"/>
            </a:endParaRPr>
          </a:p>
        </p:txBody>
      </p:sp>
      <p:sp>
        <p:nvSpPr>
          <p:cNvPr id="12" name="文本框 11"/>
          <p:cNvSpPr txBox="1"/>
          <p:nvPr/>
        </p:nvSpPr>
        <p:spPr>
          <a:xfrm>
            <a:off x="6995916" y="6118420"/>
            <a:ext cx="5196205" cy="460375"/>
          </a:xfrm>
          <a:prstGeom prst="rect">
            <a:avLst/>
          </a:prstGeom>
          <a:noFill/>
        </p:spPr>
        <p:txBody>
          <a:bodyPr wrap="none" rtlCol="0">
            <a:spAutoFit/>
          </a:bodyPr>
          <a:lstStyle/>
          <a:p>
            <a:pPr algn="r"/>
            <a:r>
              <a:rPr lang="zh-CN" altLang="en-US" sz="1200" dirty="0">
                <a:latin typeface="微软雅黑" panose="020B0503020204020204" pitchFamily="34" charset="-122"/>
                <a:ea typeface="微软雅黑" panose="020B0503020204020204" pitchFamily="34" charset="-122"/>
                <a:sym typeface="+mn-ea"/>
              </a:rPr>
              <a:t>来源：甘肃日报</a:t>
            </a:r>
            <a:endParaRPr lang="zh-CN" altLang="en-US" sz="1200" dirty="0">
              <a:latin typeface="微软雅黑" panose="020B0503020204020204" pitchFamily="34" charset="-122"/>
              <a:ea typeface="微软雅黑" panose="020B0503020204020204" pitchFamily="34" charset="-122"/>
              <a:sym typeface="+mn-ea"/>
            </a:endParaRPr>
          </a:p>
          <a:p>
            <a:pPr algn="r"/>
            <a:r>
              <a:rPr lang="en-US" altLang="zh-CN" sz="1200" dirty="0">
                <a:latin typeface="微软雅黑" panose="020B0503020204020204" pitchFamily="34" charset="-122"/>
                <a:ea typeface="微软雅黑" panose="020B0503020204020204" pitchFamily="34" charset="-122"/>
                <a:sym typeface="+mn-ea"/>
              </a:rPr>
              <a:t>https://szb.gansudaily.com.cn/gsrb/pc/con/202606/13/c282714.html</a:t>
            </a:r>
            <a:endParaRPr lang="en-US" altLang="zh-CN" sz="1200" dirty="0">
              <a:latin typeface="微软雅黑" panose="020B0503020204020204" pitchFamily="34" charset="-122"/>
              <a:ea typeface="微软雅黑" panose="020B0503020204020204" pitchFamily="34" charset="-122"/>
              <a:sym typeface="+mn-ea"/>
            </a:endParaRPr>
          </a:p>
        </p:txBody>
      </p:sp>
      <p:grpSp>
        <p:nvGrpSpPr>
          <p:cNvPr id="25" name="组合 24"/>
          <p:cNvGrpSpPr/>
          <p:nvPr/>
        </p:nvGrpSpPr>
        <p:grpSpPr>
          <a:xfrm>
            <a:off x="622927" y="883285"/>
            <a:ext cx="11044572" cy="5139690"/>
            <a:chOff x="904" y="1378"/>
            <a:chExt cx="17393" cy="8094"/>
          </a:xfrm>
        </p:grpSpPr>
        <p:sp>
          <p:nvSpPr>
            <p:cNvPr id="28" name="文本框 119"/>
            <p:cNvSpPr txBox="1"/>
            <p:nvPr/>
          </p:nvSpPr>
          <p:spPr>
            <a:xfrm>
              <a:off x="919" y="1378"/>
              <a:ext cx="17378" cy="628"/>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违规问题：</a:t>
              </a:r>
              <a:r>
                <a:rPr lang="zh-CN" altLang="en-US" sz="2000" b="1" dirty="0">
                  <a:solidFill>
                    <a:srgbClr val="C00000"/>
                  </a:solidFill>
                  <a:latin typeface="黑体" panose="02010609060101010101" pitchFamily="49" charset="-122"/>
                  <a:ea typeface="黑体" panose="02010609060101010101" pitchFamily="49" charset="-122"/>
                </a:rPr>
                <a:t>未按期返校、擅自离校脱岗</a:t>
              </a:r>
              <a:endParaRPr lang="zh-CN" altLang="en-US" sz="2000" b="1" dirty="0">
                <a:solidFill>
                  <a:srgbClr val="C00000"/>
                </a:solidFill>
                <a:latin typeface="黑体" panose="02010609060101010101" pitchFamily="49" charset="-122"/>
                <a:ea typeface="黑体" panose="02010609060101010101" pitchFamily="49" charset="-122"/>
              </a:endParaRPr>
            </a:p>
          </p:txBody>
        </p:sp>
        <p:sp>
          <p:nvSpPr>
            <p:cNvPr id="29" name="文本框 28"/>
            <p:cNvSpPr txBox="1"/>
            <p:nvPr/>
          </p:nvSpPr>
          <p:spPr>
            <a:xfrm>
              <a:off x="921" y="2569"/>
              <a:ext cx="17376" cy="2869"/>
            </a:xfrm>
            <a:prstGeom prst="rect">
              <a:avLst/>
            </a:prstGeom>
            <a:noFill/>
          </p:spPr>
          <p:txBody>
            <a:bodyPr wrap="square">
              <a:noAutofit/>
            </a:bodyPr>
            <a:lstStyle/>
            <a:p>
              <a:pPr indent="450215" algn="just" fontAlgn="t">
                <a:lnSpc>
                  <a:spcPct val="130000"/>
                </a:lnSpc>
              </a:pPr>
              <a:r>
                <a:rPr lang="zh-CN" altLang="en-US" sz="2000" b="1" dirty="0">
                  <a:solidFill>
                    <a:schemeClr val="tx1"/>
                  </a:solidFill>
                  <a:latin typeface="楷体" panose="02010609060101010101" pitchFamily="49" charset="-122"/>
                  <a:ea typeface="楷体" panose="02010609060101010101" pitchFamily="49" charset="-122"/>
                </a:rPr>
                <a:t>陇东学院在《甘肃日报》刊发公告。公告披露，该校聘用人员迟寅秀、曹亮亮、施璐、孙海玲、刘飞5人</a:t>
              </a:r>
              <a:r>
                <a:rPr lang="zh-CN" altLang="en-US" sz="2000" b="1" dirty="0">
                  <a:solidFill>
                    <a:srgbClr val="FF0000"/>
                  </a:solidFill>
                  <a:latin typeface="楷体" panose="02010609060101010101" pitchFamily="49" charset="-122"/>
                  <a:ea typeface="楷体" panose="02010609060101010101" pitchFamily="49" charset="-122"/>
                </a:rPr>
                <a:t>外出攻读博士学位后未按期返校，史俊秀未经批准擅自离校脱岗。</a:t>
              </a:r>
              <a:endParaRPr lang="zh-CN" altLang="en-US" sz="2000" b="1" dirty="0">
                <a:solidFill>
                  <a:srgbClr val="FF0000"/>
                </a:solidFill>
                <a:latin typeface="楷体" panose="02010609060101010101" pitchFamily="49" charset="-122"/>
                <a:ea typeface="楷体" panose="02010609060101010101" pitchFamily="49" charset="-122"/>
              </a:endParaRPr>
            </a:p>
          </p:txBody>
        </p:sp>
        <p:sp>
          <p:nvSpPr>
            <p:cNvPr id="30" name="文本框 29"/>
            <p:cNvSpPr txBox="1"/>
            <p:nvPr/>
          </p:nvSpPr>
          <p:spPr>
            <a:xfrm>
              <a:off x="904" y="7123"/>
              <a:ext cx="16999" cy="2349"/>
            </a:xfrm>
            <a:prstGeom prst="rect">
              <a:avLst/>
            </a:prstGeom>
            <a:noFill/>
          </p:spPr>
          <p:txBody>
            <a:bodyPr wrap="square">
              <a:noAutofit/>
            </a:bodyPr>
            <a:lstStyle/>
            <a:p>
              <a:pPr indent="450215" algn="just" fontAlgn="t">
                <a:lnSpc>
                  <a:spcPct val="130000"/>
                </a:lnSpc>
              </a:pPr>
              <a:r>
                <a:rPr lang="zh-CN" altLang="en-US" sz="2000" b="1" dirty="0">
                  <a:solidFill>
                    <a:srgbClr val="FF0000"/>
                  </a:solidFill>
                  <a:latin typeface="楷体" panose="02010609060101010101" pitchFamily="49" charset="-122"/>
                  <a:ea typeface="楷体" panose="02010609060101010101" pitchFamily="49" charset="-122"/>
                </a:rPr>
                <a:t>依法解除与上述6名聘用人员的聘用关系并注销其事业编制。</a:t>
              </a:r>
              <a:endParaRPr lang="zh-CN" altLang="en-US" sz="2000" b="1" dirty="0">
                <a:solidFill>
                  <a:srgbClr val="FF0000"/>
                </a:solidFill>
                <a:latin typeface="楷体" panose="02010609060101010101" pitchFamily="49" charset="-122"/>
                <a:ea typeface="楷体" panose="02010609060101010101" pitchFamily="49" charset="-122"/>
              </a:endParaRPr>
            </a:p>
          </p:txBody>
        </p:sp>
        <p:sp>
          <p:nvSpPr>
            <p:cNvPr id="31" name="文本框 119"/>
            <p:cNvSpPr txBox="1"/>
            <p:nvPr/>
          </p:nvSpPr>
          <p:spPr>
            <a:xfrm>
              <a:off x="921" y="5278"/>
              <a:ext cx="6453" cy="630"/>
            </a:xfrm>
            <a:prstGeom prst="rect">
              <a:avLst/>
            </a:prstGeom>
            <a:noFill/>
          </p:spPr>
          <p:txBody>
            <a:bodyPr wrap="square" rtlCol="0">
              <a:spAutoFit/>
            </a:bodyPr>
            <a:lstStyle/>
            <a:p>
              <a:pPr marL="342900" indent="-342900">
                <a:buFont typeface="Wingdings" panose="05000000000000000000" pitchFamily="2" charset="2"/>
                <a:buChar char="Ø"/>
              </a:pPr>
              <a:r>
                <a:rPr lang="zh-CN" altLang="en-US" sz="2000" b="1" dirty="0">
                  <a:latin typeface="黑体" panose="02010609060101010101" pitchFamily="49" charset="-122"/>
                  <a:ea typeface="黑体" panose="02010609060101010101" pitchFamily="49" charset="-122"/>
                </a:rPr>
                <a:t>处理结果</a:t>
              </a:r>
              <a:endParaRPr lang="en-US" altLang="zh-CN" sz="2000" b="1" dirty="0">
                <a:latin typeface="黑体" panose="02010609060101010101" pitchFamily="49" charset="-122"/>
                <a:ea typeface="黑体" panose="02010609060101010101" pitchFamily="49" charset="-122"/>
              </a:endParaRPr>
            </a:p>
          </p:txBody>
        </p:sp>
        <p:sp>
          <p:nvSpPr>
            <p:cNvPr id="32" name="矩形: 圆角 5"/>
            <p:cNvSpPr/>
            <p:nvPr/>
          </p:nvSpPr>
          <p:spPr>
            <a:xfrm>
              <a:off x="6704" y="6001"/>
              <a:ext cx="6779" cy="786"/>
            </a:xfrm>
            <a:prstGeom prst="roundRect">
              <a:avLst/>
            </a:prstGeom>
            <a:solidFill>
              <a:srgbClr val="99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楷体" panose="02010609060101010101" pitchFamily="49" charset="-122"/>
                  <a:ea typeface="楷体" panose="02010609060101010101" pitchFamily="49" charset="-122"/>
                </a:rPr>
                <a:t>《事业单位人事管理条例》</a:t>
              </a:r>
              <a:endParaRPr lang="zh-CN" altLang="en-US" sz="2000" b="1" dirty="0">
                <a:latin typeface="楷体" panose="02010609060101010101" pitchFamily="49" charset="-122"/>
                <a:ea typeface="楷体" panose="02010609060101010101" pitchFamily="49" charset="-122"/>
              </a:endParaRPr>
            </a:p>
          </p:txBody>
        </p:sp>
      </p:grpSp>
      <p:cxnSp>
        <p:nvCxnSpPr>
          <p:cNvPr id="2" name="直接连接符 1"/>
          <p:cNvCxnSpPr/>
          <p:nvPr/>
        </p:nvCxnSpPr>
        <p:spPr>
          <a:xfrm flipV="1">
            <a:off x="499830" y="3121025"/>
            <a:ext cx="11520000" cy="0"/>
          </a:xfrm>
          <a:prstGeom prst="line">
            <a:avLst/>
          </a:prstGeom>
          <a:ln w="12700">
            <a:solidFill>
              <a:srgbClr val="99000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
</file>

<file path=ppt/tags/tag1.xml><?xml version="1.0" encoding="utf-8"?>
<p:tagLst xmlns:p="http://schemas.openxmlformats.org/presentationml/2006/main">
  <p:tag name="KSO_WM_DIAGRAM_VIRTUALLY_FRAME" val="{&quot;height&quot;:262.6211023622047,&quot;left&quot;:94.2396062992126,&quot;top&quot;:196.6663779527559,&quot;width&quot;:732.5971653543307}"/>
</p:tagLst>
</file>

<file path=ppt/tags/tag2.xml><?xml version="1.0" encoding="utf-8"?>
<p:tagLst xmlns:p="http://schemas.openxmlformats.org/presentationml/2006/main">
  <p:tag name="KSO_WM_DIAGRAM_VIRTUALLY_FRAME" val="{&quot;height&quot;:262.6211023622047,&quot;left&quot;:94.2396062992126,&quot;top&quot;:196.6663779527559,&quot;width&quot;:732.5971653543307}"/>
</p:tagLst>
</file>

<file path=ppt/tags/tag3.xml><?xml version="1.0" encoding="utf-8"?>
<p:tagLst xmlns:p="http://schemas.openxmlformats.org/presentationml/2006/main">
  <p:tag name="KSO_WM_DIAGRAM_VIRTUALLY_FRAME" val="{&quot;height&quot;:262.6211023622047,&quot;left&quot;:94.2396062992126,&quot;top&quot;:196.6663779527559,&quot;width&quot;:732.5971653543307}"/>
</p:tagLst>
</file>

<file path=ppt/tags/tag4.xml><?xml version="1.0" encoding="utf-8"?>
<p:tagLst xmlns:p="http://schemas.openxmlformats.org/presentationml/2006/main">
  <p:tag name="KSO_WM_DIAGRAM_VIRTUALLY_FRAME" val="{&quot;height&quot;:262.6211023622047,&quot;left&quot;:94.2396062992126,&quot;top&quot;:196.6663779527559,&quot;width&quot;:732.5971653543307}"/>
</p:tagLst>
</file>

<file path=ppt/tags/tag5.xml><?xml version="1.0" encoding="utf-8"?>
<p:tagLst xmlns:p="http://schemas.openxmlformats.org/presentationml/2006/main">
  <p:tag name="ISLIDE.ICON" val="#174291;#168195;#113423;#404832;"/>
</p:tagLst>
</file>

<file path=ppt/tags/tag6.xml><?xml version="1.0" encoding="utf-8"?>
<p:tagLst xmlns:p="http://schemas.openxmlformats.org/presentationml/2006/main">
  <p:tag name="ISLIDE.ICON" val="#174291;#168195;#113423;#404832;"/>
</p:tagLst>
</file>

<file path=ppt/tags/tag7.xml><?xml version="1.0" encoding="utf-8"?>
<p:tagLst xmlns:p="http://schemas.openxmlformats.org/presentationml/2006/main">
  <p:tag name="KSO_DOCER_RESOURCE_TRACE_INFO" val="{&quot;id&quot;:&quot;25118015&quot;,&quot;origin&quot;:0,&quot;type&quot;:&quot;wordart&quot;,&quot;user&quot;:&quot;427465467&quot;}"/>
</p:tagLst>
</file>

<file path=ppt/tags/tag8.xml><?xml version="1.0" encoding="utf-8"?>
<p:tagLst xmlns:p="http://schemas.openxmlformats.org/presentationml/2006/main">
  <p:tag name="KSO_WM_DIAGRAM_VIRTUALLY_FRAME" val="{&quot;height&quot;:312.9,&quot;left&quot;:30.9,&quot;top&quot;:174.3,&quot;width&quot;:852.8}"/>
</p:tagLst>
</file>

<file path=ppt/tags/tag9.xml><?xml version="1.0" encoding="utf-8"?>
<p:tagLst xmlns:p="http://schemas.openxmlformats.org/presentationml/2006/main">
  <p:tag name="KSO_WM_DIAGRAM_VIRTUALLY_FRAME" val="{&quot;height&quot;:312.9,&quot;left&quot;:30.9,&quot;top&quot;:174.3,&quot;width&quot;:852.8}"/>
</p:tagLst>
</file>

<file path=ppt/tags/tag10.xml><?xml version="1.0" encoding="utf-8"?>
<p:tagLst xmlns:p="http://schemas.openxmlformats.org/presentationml/2006/main">
  <p:tag name="KSO_WM_DIAGRAM_VIRTUALLY_FRAME" val="{&quot;height&quot;:312.9,&quot;left&quot;:30.9,&quot;top&quot;:174.3,&quot;width&quot;:852.8}"/>
</p:tagLst>
</file>

<file path=ppt/tags/tag11.xml><?xml version="1.0" encoding="utf-8"?>
<p:tagLst xmlns:p="http://schemas.openxmlformats.org/presentationml/2006/main">
  <p:tag name="KSO_WM_DIAGRAM_VIRTUALLY_FRAME" val="{&quot;height&quot;:312.9,&quot;left&quot;:30.9,&quot;top&quot;:174.3,&quot;width&quot;:852.8}"/>
</p:tagLst>
</file>

<file path=ppt/tags/tag12.xml><?xml version="1.0" encoding="utf-8"?>
<p:tagLst xmlns:p="http://schemas.openxmlformats.org/presentationml/2006/main">
  <p:tag name="ISLIDE.ICON" val="#174291;#168195;#113423;#404832;"/>
</p:tagLst>
</file>

<file path=ppt/tags/tag13.xml><?xml version="1.0" encoding="utf-8"?>
<p:tagLst xmlns:p="http://schemas.openxmlformats.org/presentationml/2006/main">
  <p:tag name="KSO_WPP_MARK_KEY" val="6744fb07-4a1f-4e5d-bc04-c37ca864ff26"/>
  <p:tag name="COMMONDATA" val="eyJoZGlkIjoiZDkxODIxZGQ4OTk3MzU3NDcyMDAwZWQ3ZTJkMmViYTAifQ=="/>
  <p:tag name="resource_record_key" val="{&quot;12&quot;:[25118015]}"/>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5755</Words>
  <Application>WPS 演示</Application>
  <PresentationFormat>宽屏</PresentationFormat>
  <Paragraphs>337</Paragraphs>
  <Slides>18</Slides>
  <Notes>6</Notes>
  <HiddenSlides>0</HiddenSlides>
  <MMClips>0</MMClips>
  <ScaleCrop>false</ScaleCrop>
  <HeadingPairs>
    <vt:vector size="6" baseType="variant">
      <vt:variant>
        <vt:lpstr>已用的字体</vt:lpstr>
      </vt:variant>
      <vt:variant>
        <vt:i4>14</vt:i4>
      </vt:variant>
      <vt:variant>
        <vt:lpstr>主题</vt:lpstr>
      </vt:variant>
      <vt:variant>
        <vt:i4>3</vt:i4>
      </vt:variant>
      <vt:variant>
        <vt:lpstr>幻灯片标题</vt:lpstr>
      </vt:variant>
      <vt:variant>
        <vt:i4>18</vt:i4>
      </vt:variant>
    </vt:vector>
  </HeadingPairs>
  <TitlesOfParts>
    <vt:vector size="35" baseType="lpstr">
      <vt:lpstr>Arial</vt:lpstr>
      <vt:lpstr>宋体</vt:lpstr>
      <vt:lpstr>Wingdings</vt:lpstr>
      <vt:lpstr>楷体</vt:lpstr>
      <vt:lpstr>隶书</vt:lpstr>
      <vt:lpstr>微软雅黑</vt:lpstr>
      <vt:lpstr>等线</vt:lpstr>
      <vt:lpstr>Calibri</vt:lpstr>
      <vt:lpstr>黑体</vt:lpstr>
      <vt:lpstr>汉仪粗宋简</vt:lpstr>
      <vt:lpstr>Noto Sans SC</vt:lpstr>
      <vt:lpstr>汉仪大宋简</vt:lpstr>
      <vt:lpstr>Arial Unicode MS</vt:lpstr>
      <vt:lpstr>等线 Light</vt:lpstr>
      <vt:lpstr>自定义设计方案</vt:lpstr>
      <vt:lpstr>1_自定义设计方案</vt:lpstr>
      <vt:lpstr>2_自定义设计方案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山姗</cp:lastModifiedBy>
  <cp:revision>585</cp:revision>
  <cp:lastPrinted>2024-05-30T06:21:00Z</cp:lastPrinted>
  <dcterms:created xsi:type="dcterms:W3CDTF">2022-11-23T01:36:00Z</dcterms:created>
  <dcterms:modified xsi:type="dcterms:W3CDTF">2026-09-16T00:16:17Z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7AD833E184B947B5B8DF4056A6E0C1FF_13</vt:lpwstr>
  </property>
  <property fmtid="{D5CDD505-2E9C-101B-9397-08002B2CF9AE}" pid="3" name="KSOProductBuildVer">
    <vt:lpwstr>2052-12.1.0.28505</vt:lpwstr>
  </property>
</Properties>
</file>