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09" r:id="rId3"/>
    <p:sldId id="459" r:id="rId4"/>
    <p:sldId id="411" r:id="rId5"/>
    <p:sldId id="412" r:id="rId6"/>
    <p:sldId id="443" r:id="rId7"/>
    <p:sldId id="444" r:id="rId8"/>
    <p:sldId id="445" r:id="rId9"/>
    <p:sldId id="446" r:id="rId10"/>
    <p:sldId id="448" r:id="rId11"/>
    <p:sldId id="447" r:id="rId12"/>
    <p:sldId id="482" r:id="rId13"/>
    <p:sldId id="478" r:id="rId14"/>
    <p:sldId id="483" r:id="rId15"/>
    <p:sldId id="477" r:id="rId16"/>
    <p:sldId id="484" r:id="rId17"/>
    <p:sldId id="449" r:id="rId18"/>
    <p:sldId id="497" r:id="rId19"/>
    <p:sldId id="496" r:id="rId20"/>
    <p:sldId id="498" r:id="rId21"/>
    <p:sldId id="450" r:id="rId22"/>
    <p:sldId id="426" r:id="rId23"/>
    <p:sldId id="451" r:id="rId24"/>
    <p:sldId id="452" r:id="rId25"/>
    <p:sldId id="428" r:id="rId26"/>
    <p:sldId id="508" r:id="rId27"/>
    <p:sldId id="454" r:id="rId28"/>
    <p:sldId id="410" r:id="rId29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BFBE"/>
    <a:srgbClr val="FFFFFF"/>
    <a:srgbClr val="88D2D0"/>
    <a:srgbClr val="08559B"/>
    <a:srgbClr val="C5C5C5"/>
    <a:srgbClr val="F0F0F0"/>
    <a:srgbClr val="0D5EA0"/>
    <a:srgbClr val="4B88C7"/>
    <a:srgbClr val="DCDCDC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92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04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16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1.xml"/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7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>
            <a:off x="137795" y="151130"/>
            <a:ext cx="11916410" cy="6555740"/>
          </a:xfrm>
          <a:prstGeom prst="rect">
            <a:avLst/>
          </a:prstGeom>
          <a:solidFill>
            <a:schemeClr val="bg1"/>
          </a:solidFill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10462895" y="0"/>
            <a:ext cx="1729105" cy="1169670"/>
            <a:chOff x="11301" y="0"/>
            <a:chExt cx="7899" cy="5340"/>
          </a:xfrm>
        </p:grpSpPr>
        <p:sp>
          <p:nvSpPr>
            <p:cNvPr id="7" name="直角三角形 6"/>
            <p:cNvSpPr/>
            <p:nvPr userDrawn="1"/>
          </p:nvSpPr>
          <p:spPr>
            <a:xfrm flipH="1" flipV="1">
              <a:off x="11301" y="0"/>
              <a:ext cx="7899" cy="5340"/>
            </a:xfrm>
            <a:prstGeom prst="rtTriangle">
              <a:avLst/>
            </a:pr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flipH="1" flipV="1">
              <a:off x="15420" y="235"/>
              <a:ext cx="3780" cy="5105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3780" h="5105">
                  <a:moveTo>
                    <a:pt x="0" y="0"/>
                  </a:moveTo>
                  <a:lnTo>
                    <a:pt x="3780" y="2555"/>
                  </a:lnTo>
                  <a:lnTo>
                    <a:pt x="0" y="5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 userDrawn="1"/>
        </p:nvGrpSpPr>
        <p:grpSpPr>
          <a:xfrm>
            <a:off x="0" y="5790565"/>
            <a:ext cx="1578610" cy="1067435"/>
            <a:chOff x="0" y="6480"/>
            <a:chExt cx="6390" cy="4320"/>
          </a:xfrm>
        </p:grpSpPr>
        <p:sp>
          <p:nvSpPr>
            <p:cNvPr id="8" name="直角三角形 7"/>
            <p:cNvSpPr/>
            <p:nvPr userDrawn="1"/>
          </p:nvSpPr>
          <p:spPr>
            <a:xfrm>
              <a:off x="0" y="6480"/>
              <a:ext cx="6390" cy="4320"/>
            </a:xfrm>
            <a:prstGeom prst="rtTriangle">
              <a:avLst/>
            </a:pr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 userDrawn="1"/>
          </p:nvSpPr>
          <p:spPr>
            <a:xfrm>
              <a:off x="0" y="8140"/>
              <a:ext cx="6390" cy="2660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6390" h="2660">
                  <a:moveTo>
                    <a:pt x="2455" y="0"/>
                  </a:moveTo>
                  <a:lnTo>
                    <a:pt x="6390" y="2660"/>
                  </a:lnTo>
                  <a:lnTo>
                    <a:pt x="0" y="2660"/>
                  </a:lnTo>
                  <a:lnTo>
                    <a:pt x="0" y="1656"/>
                  </a:lnTo>
                  <a:lnTo>
                    <a:pt x="2455" y="0"/>
                  </a:lnTo>
                  <a:close/>
                </a:path>
              </a:pathLst>
            </a:cu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 userDrawn="1"/>
        </p:nvSpPr>
        <p:spPr>
          <a:xfrm>
            <a:off x="137795" y="151130"/>
            <a:ext cx="11916410" cy="6555740"/>
          </a:xfrm>
          <a:prstGeom prst="rect">
            <a:avLst/>
          </a:prstGeom>
          <a:noFill/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image" Target="../media/image1.png"/><Relationship Id="rId1" Type="http://schemas.openxmlformats.org/officeDocument/2006/relationships/tags" Target="../tags/tag74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7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tags" Target="../tags/tag76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9.xml"/><Relationship Id="rId2" Type="http://schemas.openxmlformats.org/officeDocument/2006/relationships/image" Target="../media/image1.png"/><Relationship Id="rId1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0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1.png"/><Relationship Id="rId1" Type="http://schemas.openxmlformats.org/officeDocument/2006/relationships/tags" Target="../tags/tag81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84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6.xml"/><Relationship Id="rId2" Type="http://schemas.openxmlformats.org/officeDocument/2006/relationships/image" Target="../media/image1.png"/><Relationship Id="rId1" Type="http://schemas.openxmlformats.org/officeDocument/2006/relationships/tags" Target="../tags/tag8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90.xml"/><Relationship Id="rId6" Type="http://schemas.openxmlformats.org/officeDocument/2006/relationships/image" Target="../media/image10.png"/><Relationship Id="rId5" Type="http://schemas.openxmlformats.org/officeDocument/2006/relationships/tags" Target="../tags/tag89.xml"/><Relationship Id="rId4" Type="http://schemas.openxmlformats.org/officeDocument/2006/relationships/image" Target="../media/image9.png"/><Relationship Id="rId3" Type="http://schemas.openxmlformats.org/officeDocument/2006/relationships/tags" Target="../tags/tag88.xml"/><Relationship Id="rId2" Type="http://schemas.openxmlformats.org/officeDocument/2006/relationships/image" Target="../media/image2.png"/><Relationship Id="rId1" Type="http://schemas.openxmlformats.org/officeDocument/2006/relationships/tags" Target="../tags/tag87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2.xml"/><Relationship Id="rId2" Type="http://schemas.openxmlformats.org/officeDocument/2006/relationships/image" Target="../media/image1.png"/><Relationship Id="rId1" Type="http://schemas.openxmlformats.org/officeDocument/2006/relationships/tags" Target="../tags/tag9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3.xml"/><Relationship Id="rId2" Type="http://schemas.openxmlformats.org/officeDocument/2006/relationships/image" Target="../media/image11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5.xml"/><Relationship Id="rId2" Type="http://schemas.openxmlformats.org/officeDocument/2006/relationships/image" Target="../media/image1.png"/><Relationship Id="rId1" Type="http://schemas.openxmlformats.org/officeDocument/2006/relationships/tags" Target="../tags/tag9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7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8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0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5.xml"/><Relationship Id="rId2" Type="http://schemas.openxmlformats.org/officeDocument/2006/relationships/image" Target="../media/image1.png"/><Relationship Id="rId1" Type="http://schemas.openxmlformats.org/officeDocument/2006/relationships/tags" Target="../tags/tag6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image" Target="../media/image1.png"/><Relationship Id="rId1" Type="http://schemas.openxmlformats.org/officeDocument/2006/relationships/tags" Target="../tags/tag6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image" Target="../media/image1.png"/><Relationship Id="rId1" Type="http://schemas.openxmlformats.org/officeDocument/2006/relationships/tags" Target="../tags/tag68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image" Target="../media/image1.png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image" Target="../media/image1.png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5178" y="735330"/>
            <a:ext cx="10621645" cy="5387340"/>
          </a:xfrm>
          <a:prstGeom prst="rect">
            <a:avLst/>
          </a:prstGeom>
          <a:solidFill>
            <a:schemeClr val="bg1"/>
          </a:solidFill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971790" y="0"/>
            <a:ext cx="4220210" cy="2853055"/>
            <a:chOff x="11301" y="0"/>
            <a:chExt cx="7899" cy="5340"/>
          </a:xfrm>
        </p:grpSpPr>
        <p:sp>
          <p:nvSpPr>
            <p:cNvPr id="5" name="直角三角形 4"/>
            <p:cNvSpPr/>
            <p:nvPr/>
          </p:nvSpPr>
          <p:spPr>
            <a:xfrm flipH="1" flipV="1">
              <a:off x="11301" y="0"/>
              <a:ext cx="7899" cy="5340"/>
            </a:xfrm>
            <a:prstGeom prst="rtTriangle">
              <a:avLst/>
            </a:pr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15420" y="235"/>
              <a:ext cx="3780" cy="5105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3780" h="5105">
                  <a:moveTo>
                    <a:pt x="0" y="0"/>
                  </a:moveTo>
                  <a:lnTo>
                    <a:pt x="3780" y="2555"/>
                  </a:lnTo>
                  <a:lnTo>
                    <a:pt x="0" y="5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0" y="4749165"/>
            <a:ext cx="3119120" cy="2108835"/>
            <a:chOff x="0" y="6480"/>
            <a:chExt cx="6390" cy="4320"/>
          </a:xfrm>
        </p:grpSpPr>
        <p:sp>
          <p:nvSpPr>
            <p:cNvPr id="6" name="直角三角形 5"/>
            <p:cNvSpPr/>
            <p:nvPr/>
          </p:nvSpPr>
          <p:spPr>
            <a:xfrm>
              <a:off x="0" y="6480"/>
              <a:ext cx="6390" cy="4320"/>
            </a:xfrm>
            <a:prstGeom prst="rtTriangle">
              <a:avLst/>
            </a:pr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8140"/>
              <a:ext cx="6390" cy="2660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6390" h="2660">
                  <a:moveTo>
                    <a:pt x="2455" y="0"/>
                  </a:moveTo>
                  <a:lnTo>
                    <a:pt x="6390" y="2660"/>
                  </a:lnTo>
                  <a:lnTo>
                    <a:pt x="0" y="2660"/>
                  </a:lnTo>
                  <a:lnTo>
                    <a:pt x="0" y="1656"/>
                  </a:lnTo>
                  <a:lnTo>
                    <a:pt x="2455" y="0"/>
                  </a:lnTo>
                  <a:close/>
                </a:path>
              </a:pathLst>
            </a:cu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26" name="启智设计原创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6" y="2480945"/>
            <a:ext cx="1219136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  <a:scene3d>
              <a:camera prst="orthographicFront"/>
              <a:lightRig rig="threePt" dir="t"/>
            </a:scene3d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汉仪雅酷黑 95W" panose="020B0A04020202020204" charset="-122"/>
              </a:rPr>
              <a:t>录播教室使用指南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汉仪雅酷黑 95W" panose="020B0A0402020202020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5207000" y="4962525"/>
            <a:ext cx="2442845" cy="596265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5581651" y="5030153"/>
            <a:ext cx="169227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en-US" altLang="zh-CN" sz="2400">
                <a:solidFill>
                  <a:schemeClr val="bg1"/>
                </a:solidFill>
                <a:latin typeface="+mj-ea"/>
                <a:ea typeface="+mj-ea"/>
              </a:rPr>
              <a:t>2023/9/22</a:t>
            </a:r>
            <a:endParaRPr lang="en-US" altLang="zh-CN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5178" y="735330"/>
            <a:ext cx="10621645" cy="5387340"/>
          </a:xfrm>
          <a:prstGeom prst="rect">
            <a:avLst/>
          </a:prstGeom>
          <a:noFill/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电脑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 kern="1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按下电脑按钮，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，录制电脑画面。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51420" y="3727450"/>
            <a:ext cx="799465" cy="52832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17085" y="2145665"/>
            <a:ext cx="2896870" cy="1689735"/>
          </a:xfrm>
          <a:prstGeom prst="bentConnector3">
            <a:avLst>
              <a:gd name="adj1" fmla="val 50022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电脑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画面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 kern="1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录制电脑上课课件。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1420" y="3727450"/>
            <a:ext cx="799465" cy="52832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pic>
        <p:nvPicPr>
          <p:cNvPr id="7" name="图片 6" descr="电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65495" y="2272665"/>
            <a:ext cx="5048374" cy="2858400"/>
          </a:xfrm>
          <a:prstGeom prst="rect">
            <a:avLst/>
          </a:prstGeom>
        </p:spPr>
      </p:pic>
      <p:pic>
        <p:nvPicPr>
          <p:cNvPr id="2" name="图片 1" descr="电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5495" y="2272665"/>
            <a:ext cx="5066695" cy="2858400"/>
          </a:xfrm>
          <a:prstGeom prst="rect">
            <a:avLst/>
          </a:prstGeom>
        </p:spPr>
      </p:pic>
      <p:pic>
        <p:nvPicPr>
          <p:cNvPr id="3" name="图片 2" descr="微信截图_202211151012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5495" y="2272030"/>
            <a:ext cx="5081600" cy="28584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教师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 kern="1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按下教师按钮，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，首先是教师全景画面，再是教师特写画面。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41055" y="3727450"/>
            <a:ext cx="786765" cy="49784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17085" y="2145665"/>
            <a:ext cx="3787140" cy="1701800"/>
          </a:xfrm>
          <a:prstGeom prst="bentConnector3">
            <a:avLst>
              <a:gd name="adj1" fmla="val 34071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教师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画面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 kern="1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首先录制教师全景画面，三秒后切换成教师特写画面。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5" name="图片 4" descr="教师全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3290" y="575310"/>
            <a:ext cx="5072106" cy="2858400"/>
          </a:xfrm>
          <a:prstGeom prst="rect">
            <a:avLst/>
          </a:prstGeom>
        </p:spPr>
      </p:pic>
      <p:pic>
        <p:nvPicPr>
          <p:cNvPr id="7" name="图片 6" descr="教师特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290" y="3599815"/>
            <a:ext cx="5082755" cy="28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学生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按下学生按钮，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，首先是学生全景画面，再是学生特写画面。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407525" y="3727450"/>
            <a:ext cx="793115" cy="49784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>
            <p:custDataLst>
              <p:tags r:id="rId3"/>
            </p:custDataLst>
          </p:nvPr>
        </p:nvCxnSpPr>
        <p:spPr>
          <a:xfrm>
            <a:off x="4617085" y="2145665"/>
            <a:ext cx="4752975" cy="1701800"/>
          </a:xfrm>
          <a:prstGeom prst="bentConnector3">
            <a:avLst>
              <a:gd name="adj1" fmla="val 30006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学生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画面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 kern="1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首先是学生全景画面，当学生站立十秒后，会切换成学生特写画面。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5" name="图片 4" descr="教师全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3290" y="575310"/>
            <a:ext cx="5072106" cy="2858400"/>
          </a:xfrm>
          <a:prstGeom prst="rect">
            <a:avLst/>
          </a:prstGeom>
        </p:spPr>
      </p:pic>
      <p:pic>
        <p:nvPicPr>
          <p:cNvPr id="7" name="图片 6" descr="教师特写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03290" y="3599815"/>
            <a:ext cx="5082755" cy="2858400"/>
          </a:xfrm>
          <a:prstGeom prst="rect">
            <a:avLst/>
          </a:prstGeom>
        </p:spPr>
      </p:pic>
      <p:pic>
        <p:nvPicPr>
          <p:cNvPr id="2" name="图片 1" descr="学生全景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3130" y="575310"/>
            <a:ext cx="5082755" cy="2858400"/>
          </a:xfrm>
          <a:prstGeom prst="rect">
            <a:avLst/>
          </a:prstGeom>
        </p:spPr>
      </p:pic>
      <p:pic>
        <p:nvPicPr>
          <p:cNvPr id="3" name="图片 2" descr="学生特写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165" y="3599815"/>
            <a:ext cx="5066695" cy="2858400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自动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1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按下自动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1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，录制双屏画面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左侧是教师画面，右侧是电脑画面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21575" y="4253865"/>
            <a:ext cx="797560" cy="54356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03750" y="2688590"/>
            <a:ext cx="2896870" cy="1689735"/>
          </a:xfrm>
          <a:prstGeom prst="bentConnector3">
            <a:avLst>
              <a:gd name="adj1" fmla="val 50022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双屏画面</a:t>
            </a:r>
            <a:endParaRPr 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 kern="1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左侧为教师画面，右侧为教师电脑画面。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1420" y="3727450"/>
            <a:ext cx="799465" cy="52832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pic>
        <p:nvPicPr>
          <p:cNvPr id="7" name="图片 6" descr="电脑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865495" y="2272665"/>
            <a:ext cx="5048374" cy="2858400"/>
          </a:xfrm>
          <a:prstGeom prst="rect">
            <a:avLst/>
          </a:prstGeom>
        </p:spPr>
      </p:pic>
      <p:pic>
        <p:nvPicPr>
          <p:cNvPr id="2" name="图片 1" descr="双屏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859780" y="2272030"/>
            <a:ext cx="5053983" cy="2858400"/>
          </a:xfrm>
          <a:prstGeom prst="rect">
            <a:avLst/>
          </a:prstGeom>
        </p:spPr>
      </p:pic>
      <p:pic>
        <p:nvPicPr>
          <p:cNvPr id="3" name="图片 2" descr="微信截图_202211151013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831840" y="2272665"/>
            <a:ext cx="5081600" cy="2858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自动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2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按下自动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2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，录制画中画画面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(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全屏电脑画面，右上方是教师画面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)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50580" y="4253865"/>
            <a:ext cx="797560" cy="54356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03750" y="2688590"/>
            <a:ext cx="3785235" cy="1717040"/>
          </a:xfrm>
          <a:prstGeom prst="bentConnector3">
            <a:avLst>
              <a:gd name="adj1" fmla="val 36453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画中画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画面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 kern="100" spc="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全屏是电脑画面，右上方为教师画面。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1420" y="3727450"/>
            <a:ext cx="799465" cy="52832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pic>
        <p:nvPicPr>
          <p:cNvPr id="7" name="图片 6" descr="电脑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5495" y="2272665"/>
            <a:ext cx="5048374" cy="2858400"/>
          </a:xfrm>
          <a:prstGeom prst="rect">
            <a:avLst/>
          </a:prstGeom>
        </p:spPr>
      </p:pic>
      <p:pic>
        <p:nvPicPr>
          <p:cNvPr id="3" name="图片 2" descr="微信图片_202211081434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190" y="2272665"/>
            <a:ext cx="5075441" cy="28584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953770"/>
            <a:ext cx="10137775" cy="52019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266190" y="1196975"/>
            <a:ext cx="9448165" cy="4566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0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设备的通电与断电</a:t>
            </a:r>
            <a:endParaRPr lang="zh-CN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0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b="1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上课：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授课教师在教室内将</a:t>
            </a:r>
            <a:r>
              <a:rPr lang="en-US" altLang="zh-CN" sz="1800" kern="100" spc="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IC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卡插入读卡器后指示灯由红色转变成蓝色，讲台内设备通电。</a:t>
            </a:r>
            <a:endParaRPr lang="zh-CN" altLang="en-US" sz="1800" kern="100" spc="1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0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b="1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下课：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授课结束后将</a:t>
            </a:r>
            <a:r>
              <a:rPr lang="en-US" altLang="zh-CN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IC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卡拔出，讲台内设备自动断电关闭。（当授课教师录制本节课程时，应先按录制面板上的</a:t>
            </a:r>
            <a:r>
              <a:rPr lang="en-US" altLang="zh-CN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录制</a:t>
            </a:r>
            <a:r>
              <a:rPr lang="en-US" altLang="zh-CN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/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结束</a:t>
            </a:r>
            <a:r>
              <a:rPr lang="en-US" altLang="zh-CN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按钮，指示灯熄灭后再将</a:t>
            </a:r>
            <a:r>
              <a:rPr lang="en-US" altLang="zh-CN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IC</a:t>
            </a:r>
            <a:r>
              <a:rPr lang="zh-CN" altLang="en-US" sz="1800" kern="100" spc="1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卡拔出。）</a:t>
            </a: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0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使用指南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远程链接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</a:t>
            </a: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远程链接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，可以与远程教室进行互动，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再按此键远程链接结束。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375775" y="4239260"/>
            <a:ext cx="815975" cy="54356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03750" y="2688590"/>
            <a:ext cx="4675505" cy="1746885"/>
          </a:xfrm>
          <a:prstGeom prst="bentConnector3">
            <a:avLst>
              <a:gd name="adj1" fmla="val 28711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41360" y="0"/>
            <a:ext cx="3850640" cy="2603500"/>
            <a:chOff x="11301" y="0"/>
            <a:chExt cx="7899" cy="5340"/>
          </a:xfrm>
        </p:grpSpPr>
        <p:sp>
          <p:nvSpPr>
            <p:cNvPr id="5" name="直角三角形 4"/>
            <p:cNvSpPr/>
            <p:nvPr/>
          </p:nvSpPr>
          <p:spPr>
            <a:xfrm flipH="1" flipV="1">
              <a:off x="11301" y="0"/>
              <a:ext cx="7899" cy="5340"/>
            </a:xfrm>
            <a:prstGeom prst="rtTriangle">
              <a:avLst/>
            </a:pr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15420" y="235"/>
              <a:ext cx="3780" cy="5105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3780" h="5105">
                  <a:moveTo>
                    <a:pt x="0" y="0"/>
                  </a:moveTo>
                  <a:lnTo>
                    <a:pt x="3780" y="2555"/>
                  </a:lnTo>
                  <a:lnTo>
                    <a:pt x="0" y="5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4635500"/>
            <a:ext cx="3287395" cy="2222500"/>
            <a:chOff x="0" y="6480"/>
            <a:chExt cx="6390" cy="4320"/>
          </a:xfrm>
        </p:grpSpPr>
        <p:sp>
          <p:nvSpPr>
            <p:cNvPr id="6" name="直角三角形 5"/>
            <p:cNvSpPr/>
            <p:nvPr/>
          </p:nvSpPr>
          <p:spPr>
            <a:xfrm>
              <a:off x="0" y="6480"/>
              <a:ext cx="6390" cy="4320"/>
            </a:xfrm>
            <a:prstGeom prst="rtTriangle">
              <a:avLst/>
            </a:pr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8140"/>
              <a:ext cx="6390" cy="2660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6390" h="2660">
                  <a:moveTo>
                    <a:pt x="2455" y="0"/>
                  </a:moveTo>
                  <a:lnTo>
                    <a:pt x="6390" y="2660"/>
                  </a:lnTo>
                  <a:lnTo>
                    <a:pt x="0" y="2660"/>
                  </a:lnTo>
                  <a:lnTo>
                    <a:pt x="0" y="1656"/>
                  </a:lnTo>
                  <a:lnTo>
                    <a:pt x="2455" y="0"/>
                  </a:lnTo>
                  <a:close/>
                </a:path>
              </a:pathLst>
            </a:cu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7" name="圆角矩形 16"/>
          <p:cNvSpPr/>
          <p:nvPr/>
        </p:nvSpPr>
        <p:spPr>
          <a:xfrm flipH="1">
            <a:off x="5507355" y="1693545"/>
            <a:ext cx="1177925" cy="1177925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5" y="3002280"/>
            <a:ext cx="1219136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000" b="1" spc="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+mj-ea"/>
                <a:ea typeface="+mj-ea"/>
                <a:sym typeface="+mn-ea"/>
              </a:rPr>
              <a:t>教师视频下载</a:t>
            </a:r>
            <a:endParaRPr lang="zh-CN" altLang="en-US" sz="5000" b="1" spc="400"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01958" y="1761808"/>
            <a:ext cx="1188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>
                <a:solidFill>
                  <a:schemeClr val="bg1"/>
                </a:solidFill>
                <a:latin typeface="DIN Black" charset="0"/>
                <a:ea typeface="+mj-ea"/>
                <a:cs typeface="DIN Black" charset="0"/>
              </a:rPr>
              <a:t>2</a:t>
            </a:r>
            <a:endParaRPr lang="en-US" altLang="zh-CN" sz="6000">
              <a:solidFill>
                <a:schemeClr val="bg1"/>
              </a:solidFill>
              <a:latin typeface="DIN Black" charset="0"/>
              <a:ea typeface="+mj-ea"/>
              <a:cs typeface="DIN Black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授课教师首先登录我校统一门户网站（校外的教师需要使用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VPN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登录</a:t>
            </a: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），在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应用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下的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教学应用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栏中能看到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智慧教室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应用。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教师视频下载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5525770" y="635635"/>
            <a:ext cx="5400000" cy="270000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5525770" y="3584575"/>
            <a:ext cx="5400000" cy="270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441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0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点击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智慧教室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后自动跳转到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在线学习平台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教学空间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下点击录制授课视频的课程，跳转后在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课程管理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下选择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教学资源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教学实录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中选择下载授课视频。（录制的授课视频会在第二天下午自动归档到在线学习平台中。）</a:t>
            </a: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教师视频下载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9" name="图片 8"/>
          <p:cNvPicPr/>
          <p:nvPr/>
        </p:nvPicPr>
        <p:blipFill>
          <a:blip r:embed="rId1"/>
          <a:stretch>
            <a:fillRect/>
          </a:stretch>
        </p:blipFill>
        <p:spPr>
          <a:xfrm>
            <a:off x="5514975" y="533400"/>
            <a:ext cx="5400000" cy="27000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2"/>
          <a:stretch>
            <a:fillRect/>
          </a:stretch>
        </p:blipFill>
        <p:spPr>
          <a:xfrm>
            <a:off x="5514975" y="3455670"/>
            <a:ext cx="5400000" cy="270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41360" y="0"/>
            <a:ext cx="3850640" cy="2603500"/>
            <a:chOff x="11301" y="0"/>
            <a:chExt cx="7899" cy="5340"/>
          </a:xfrm>
        </p:grpSpPr>
        <p:sp>
          <p:nvSpPr>
            <p:cNvPr id="5" name="直角三角形 4"/>
            <p:cNvSpPr/>
            <p:nvPr/>
          </p:nvSpPr>
          <p:spPr>
            <a:xfrm flipH="1" flipV="1">
              <a:off x="11301" y="0"/>
              <a:ext cx="7899" cy="5340"/>
            </a:xfrm>
            <a:prstGeom prst="rtTriangle">
              <a:avLst/>
            </a:pr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15420" y="235"/>
              <a:ext cx="3780" cy="5105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3780" h="5105">
                  <a:moveTo>
                    <a:pt x="0" y="0"/>
                  </a:moveTo>
                  <a:lnTo>
                    <a:pt x="3780" y="2555"/>
                  </a:lnTo>
                  <a:lnTo>
                    <a:pt x="0" y="5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4635500"/>
            <a:ext cx="3287395" cy="2222500"/>
            <a:chOff x="0" y="6480"/>
            <a:chExt cx="6390" cy="4320"/>
          </a:xfrm>
        </p:grpSpPr>
        <p:sp>
          <p:nvSpPr>
            <p:cNvPr id="6" name="直角三角形 5"/>
            <p:cNvSpPr/>
            <p:nvPr/>
          </p:nvSpPr>
          <p:spPr>
            <a:xfrm>
              <a:off x="0" y="6480"/>
              <a:ext cx="6390" cy="4320"/>
            </a:xfrm>
            <a:prstGeom prst="rtTriangle">
              <a:avLst/>
            </a:pr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8140"/>
              <a:ext cx="6390" cy="2660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6390" h="2660">
                  <a:moveTo>
                    <a:pt x="2455" y="0"/>
                  </a:moveTo>
                  <a:lnTo>
                    <a:pt x="6390" y="2660"/>
                  </a:lnTo>
                  <a:lnTo>
                    <a:pt x="0" y="2660"/>
                  </a:lnTo>
                  <a:lnTo>
                    <a:pt x="0" y="1656"/>
                  </a:lnTo>
                  <a:lnTo>
                    <a:pt x="2455" y="0"/>
                  </a:lnTo>
                  <a:close/>
                </a:path>
              </a:pathLst>
            </a:cu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7" name="圆角矩形 16"/>
          <p:cNvSpPr/>
          <p:nvPr/>
        </p:nvSpPr>
        <p:spPr>
          <a:xfrm flipH="1">
            <a:off x="5507355" y="1693545"/>
            <a:ext cx="1177925" cy="1177925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5" y="3002280"/>
            <a:ext cx="1219136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000" b="1" spc="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+mj-ea"/>
                <a:ea typeface="+mj-ea"/>
                <a:sym typeface="+mn-ea"/>
              </a:rPr>
              <a:t>学生观看直播</a:t>
            </a:r>
            <a:endParaRPr lang="zh-CN" altLang="en-US" sz="5000" b="1" spc="400"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501958" y="1761808"/>
            <a:ext cx="1188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>
                <a:solidFill>
                  <a:schemeClr val="bg1"/>
                </a:solidFill>
                <a:latin typeface="DIN Black" charset="0"/>
                <a:ea typeface="+mj-ea"/>
                <a:cs typeface="DIN Black" charset="0"/>
              </a:rPr>
              <a:t>3</a:t>
            </a:r>
            <a:endParaRPr lang="en-US" altLang="zh-CN" sz="6000">
              <a:solidFill>
                <a:schemeClr val="bg1"/>
              </a:solidFill>
              <a:latin typeface="DIN Black" charset="0"/>
              <a:ea typeface="+mj-ea"/>
              <a:cs typeface="DIN Black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学生首先登录我校统一门户网站（校外的学生需要使用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VPN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登录</a:t>
            </a: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），在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应用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下的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教学应用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栏中能看到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智慧教室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应用。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学生观看直播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3" name="图片 2"/>
          <p:cNvPicPr/>
          <p:nvPr/>
        </p:nvPicPr>
        <p:blipFill>
          <a:blip r:embed="rId1"/>
          <a:stretch>
            <a:fillRect/>
          </a:stretch>
        </p:blipFill>
        <p:spPr>
          <a:xfrm>
            <a:off x="5525770" y="635635"/>
            <a:ext cx="5400000" cy="270000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2"/>
          <a:stretch>
            <a:fillRect/>
          </a:stretch>
        </p:blipFill>
        <p:spPr>
          <a:xfrm>
            <a:off x="5525770" y="3584575"/>
            <a:ext cx="5400000" cy="270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>
                <a:latin typeface="+mj-ea"/>
                <a:ea typeface="+mj-ea"/>
              </a:rPr>
              <a:t>1</a:t>
            </a:r>
            <a:endParaRPr lang="en-US" altLang="zh-CN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选择本周直播课程，能看到本周可直播的课程（列表）；当标识为绿色时，代表当前直播未开始。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当标识为橘色时，代表当前教室正在直播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。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当标识为灰色，代表当前教室直播结束。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学生观看直播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/>
          <p:nvPr/>
        </p:nvPicPr>
        <p:blipFill>
          <a:blip r:embed="rId1"/>
          <a:stretch>
            <a:fillRect/>
          </a:stretch>
        </p:blipFill>
        <p:spPr>
          <a:xfrm>
            <a:off x="5494655" y="432435"/>
            <a:ext cx="5400000" cy="270000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2"/>
          <a:stretch>
            <a:fillRect/>
          </a:stretch>
        </p:blipFill>
        <p:spPr>
          <a:xfrm>
            <a:off x="5494655" y="3455670"/>
            <a:ext cx="5400000" cy="270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5178" y="735330"/>
            <a:ext cx="10621645" cy="5387340"/>
          </a:xfrm>
          <a:prstGeom prst="rect">
            <a:avLst/>
          </a:prstGeom>
          <a:solidFill>
            <a:schemeClr val="bg1"/>
          </a:solidFill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flipH="1" flipV="1">
            <a:off x="7176135" y="0"/>
            <a:ext cx="5015865" cy="3390900"/>
          </a:xfrm>
          <a:prstGeom prst="rtTriangle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>
            <a:off x="0" y="4114800"/>
            <a:ext cx="4057650" cy="2743200"/>
          </a:xfrm>
          <a:prstGeom prst="rtTriangle">
            <a:avLst/>
          </a:prstGeom>
          <a:solidFill>
            <a:srgbClr val="88D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H="1" flipV="1">
            <a:off x="9791771" y="149286"/>
            <a:ext cx="2400229" cy="3241614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3780" h="5105">
                <a:moveTo>
                  <a:pt x="0" y="0"/>
                </a:moveTo>
                <a:lnTo>
                  <a:pt x="3780" y="2555"/>
                </a:lnTo>
                <a:lnTo>
                  <a:pt x="0" y="5105"/>
                </a:lnTo>
                <a:lnTo>
                  <a:pt x="0" y="0"/>
                </a:lnTo>
                <a:close/>
              </a:path>
            </a:pathLst>
          </a:custGeom>
          <a:solidFill>
            <a:srgbClr val="88D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0" y="5168844"/>
            <a:ext cx="4057650" cy="1689156"/>
          </a:xfrm>
          <a:custGeom>
            <a:avLst/>
            <a:gdLst>
              <a:gd name="it" fmla="*/ h 7 12"/>
              <a:gd name="ir" fmla="*/ w 7 12"/>
              <a:gd name="ib" fmla="*/ h 11 12"/>
            </a:gdLst>
            <a:ahLst/>
            <a:cxnLst>
              <a:cxn ang="3">
                <a:pos x="l" y="t"/>
              </a:cxn>
              <a:cxn ang="cd2">
                <a:pos x="l" y="vc"/>
              </a:cxn>
              <a:cxn ang="cd4">
                <a:pos x="l" y="b"/>
              </a:cxn>
              <a:cxn ang="cd4">
                <a:pos x="hc" y="b"/>
              </a:cxn>
              <a:cxn ang="cd4">
                <a:pos x="r" y="b"/>
              </a:cxn>
              <a:cxn ang="0">
                <a:pos x="hc" y="vc"/>
              </a:cxn>
            </a:cxnLst>
            <a:rect l="l" t="t" r="r" b="b"/>
            <a:pathLst>
              <a:path w="6390" h="2660">
                <a:moveTo>
                  <a:pt x="2455" y="0"/>
                </a:moveTo>
                <a:lnTo>
                  <a:pt x="6390" y="2660"/>
                </a:lnTo>
                <a:lnTo>
                  <a:pt x="0" y="2660"/>
                </a:lnTo>
                <a:lnTo>
                  <a:pt x="0" y="1656"/>
                </a:lnTo>
                <a:lnTo>
                  <a:pt x="2455" y="0"/>
                </a:lnTo>
                <a:close/>
              </a:path>
            </a:pathLst>
          </a:cu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/>
          </a:p>
        </p:txBody>
      </p:sp>
      <p:sp>
        <p:nvSpPr>
          <p:cNvPr id="25" name="启智设计原创"/>
          <p:cNvSpPr txBox="1"/>
          <p:nvPr/>
        </p:nvSpPr>
        <p:spPr>
          <a:xfrm>
            <a:off x="4755515" y="3903345"/>
            <a:ext cx="2682240" cy="3556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lang="en-US" altLang="zh-CN" sz="2400">
                <a:solidFill>
                  <a:schemeClr val="bg1">
                    <a:lumMod val="65000"/>
                  </a:schemeClr>
                </a:solidFill>
                <a:latin typeface="MS UI Gothic" panose="020B0600070205080204" charset="-128"/>
                <a:ea typeface="MS UI Gothic" panose="020B0600070205080204" charset="-128"/>
                <a:cs typeface="+mj-lt"/>
              </a:rPr>
              <a:t>2023/9/22</a:t>
            </a:r>
            <a:endParaRPr lang="zh-CN" altLang="en-US" sz="2400">
              <a:solidFill>
                <a:schemeClr val="bg1">
                  <a:lumMod val="65000"/>
                </a:schemeClr>
              </a:solidFill>
              <a:latin typeface="MS UI Gothic" panose="020B0600070205080204" charset="-128"/>
              <a:ea typeface="宋体" panose="02010600030101010101" pitchFamily="2" charset="-122"/>
              <a:cs typeface="+mj-lt"/>
            </a:endParaRPr>
          </a:p>
        </p:txBody>
      </p:sp>
      <p:sp>
        <p:nvSpPr>
          <p:cNvPr id="26" name="启智设计原创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36" y="2760345"/>
            <a:ext cx="1219136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  <a:scene3d>
              <a:camera prst="orthographicFront"/>
              <a:lightRig rig="threePt" dir="t"/>
            </a:scene3d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buNone/>
            </a:pP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j-ea"/>
                <a:ea typeface="+mj-ea"/>
                <a:cs typeface="汉仪雅酷黑 95W" panose="020B0A04020202020204" charset="-122"/>
              </a:rPr>
              <a:t>感谢聆听</a:t>
            </a:r>
            <a:endParaRPr lang="zh-CN" altLang="en-US" sz="60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j-ea"/>
              <a:ea typeface="+mj-ea"/>
              <a:cs typeface="汉仪雅酷黑 95W" panose="020B0A04020202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85178" y="735330"/>
            <a:ext cx="10621645" cy="5387340"/>
          </a:xfrm>
          <a:prstGeom prst="rect">
            <a:avLst/>
          </a:prstGeom>
          <a:noFill/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5178" y="735330"/>
            <a:ext cx="10621645" cy="5387340"/>
          </a:xfrm>
          <a:prstGeom prst="rect">
            <a:avLst/>
          </a:prstGeom>
          <a:solidFill>
            <a:schemeClr val="bg1"/>
          </a:solidFill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716010" y="0"/>
            <a:ext cx="3475990" cy="2350135"/>
            <a:chOff x="11301" y="0"/>
            <a:chExt cx="7899" cy="5340"/>
          </a:xfrm>
        </p:grpSpPr>
        <p:sp>
          <p:nvSpPr>
            <p:cNvPr id="5" name="直角三角形 4"/>
            <p:cNvSpPr/>
            <p:nvPr/>
          </p:nvSpPr>
          <p:spPr>
            <a:xfrm flipH="1" flipV="1">
              <a:off x="11301" y="0"/>
              <a:ext cx="7899" cy="5340"/>
            </a:xfrm>
            <a:prstGeom prst="rtTriangle">
              <a:avLst/>
            </a:pr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15420" y="235"/>
              <a:ext cx="3780" cy="5105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3780" h="5105">
                  <a:moveTo>
                    <a:pt x="0" y="0"/>
                  </a:moveTo>
                  <a:lnTo>
                    <a:pt x="3780" y="2555"/>
                  </a:lnTo>
                  <a:lnTo>
                    <a:pt x="0" y="5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0" y="4603750"/>
            <a:ext cx="3334385" cy="2254250"/>
            <a:chOff x="0" y="6480"/>
            <a:chExt cx="6390" cy="4320"/>
          </a:xfrm>
        </p:grpSpPr>
        <p:sp>
          <p:nvSpPr>
            <p:cNvPr id="6" name="直角三角形 5"/>
            <p:cNvSpPr/>
            <p:nvPr/>
          </p:nvSpPr>
          <p:spPr>
            <a:xfrm>
              <a:off x="0" y="6480"/>
              <a:ext cx="6390" cy="4320"/>
            </a:xfrm>
            <a:prstGeom prst="rtTriangle">
              <a:avLst/>
            </a:pr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8140"/>
              <a:ext cx="6390" cy="2660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6390" h="2660">
                  <a:moveTo>
                    <a:pt x="2455" y="0"/>
                  </a:moveTo>
                  <a:lnTo>
                    <a:pt x="6390" y="2660"/>
                  </a:lnTo>
                  <a:lnTo>
                    <a:pt x="0" y="2660"/>
                  </a:lnTo>
                  <a:lnTo>
                    <a:pt x="0" y="1656"/>
                  </a:lnTo>
                  <a:lnTo>
                    <a:pt x="2455" y="0"/>
                  </a:lnTo>
                  <a:close/>
                </a:path>
              </a:pathLst>
            </a:cu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5" name="矩形 14"/>
          <p:cNvSpPr/>
          <p:nvPr/>
        </p:nvSpPr>
        <p:spPr>
          <a:xfrm>
            <a:off x="785178" y="735330"/>
            <a:ext cx="10621645" cy="5387340"/>
          </a:xfrm>
          <a:prstGeom prst="rect">
            <a:avLst/>
          </a:prstGeom>
          <a:noFill/>
          <a:ln>
            <a:solidFill>
              <a:srgbClr val="C5C5C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 flipH="1">
            <a:off x="2288540" y="4230370"/>
            <a:ext cx="610235" cy="610235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 flipH="1">
            <a:off x="6217920" y="3172460"/>
            <a:ext cx="610235" cy="610235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 flipH="1">
            <a:off x="2275840" y="3172460"/>
            <a:ext cx="610235" cy="610235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978150" y="3178810"/>
            <a:ext cx="2976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sym typeface="+mn-ea"/>
              </a:rPr>
              <a:t>录制面板使用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78150" y="4234180"/>
            <a:ext cx="2976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sym typeface="+mn-ea"/>
              </a:rPr>
              <a:t>学生观看直播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j-ea"/>
              <a:ea typeface="+mj-ea"/>
              <a:sym typeface="+mn-ea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2326005" y="3220720"/>
            <a:ext cx="646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DIN Black" charset="0"/>
                <a:ea typeface="+mj-ea"/>
                <a:cs typeface="DIN Black" charset="0"/>
              </a:rPr>
              <a:t>1</a:t>
            </a:r>
            <a:endParaRPr lang="en-US" altLang="zh-CN" sz="2800">
              <a:solidFill>
                <a:schemeClr val="bg1"/>
              </a:solidFill>
              <a:latin typeface="DIN Black" charset="0"/>
              <a:ea typeface="+mj-ea"/>
              <a:cs typeface="DIN Black" charset="0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346960" y="4272280"/>
            <a:ext cx="646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DIN Black" charset="0"/>
                <a:ea typeface="+mj-ea"/>
                <a:cs typeface="DIN Black" charset="0"/>
              </a:rPr>
              <a:t>3</a:t>
            </a:r>
            <a:endParaRPr lang="en-US" altLang="zh-CN" sz="2800">
              <a:solidFill>
                <a:schemeClr val="bg1"/>
              </a:solidFill>
              <a:latin typeface="DIN Black" charset="0"/>
              <a:ea typeface="+mj-ea"/>
              <a:cs typeface="DIN Black" charset="0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6305550" y="3220720"/>
            <a:ext cx="646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bg1"/>
                </a:solidFill>
                <a:latin typeface="DIN Black" charset="0"/>
                <a:ea typeface="+mj-ea"/>
                <a:cs typeface="DIN Black" charset="0"/>
              </a:rPr>
              <a:t>2</a:t>
            </a:r>
            <a:endParaRPr lang="en-US" altLang="zh-CN" sz="2800">
              <a:solidFill>
                <a:schemeClr val="bg1"/>
              </a:solidFill>
              <a:latin typeface="DIN Black" charset="0"/>
              <a:ea typeface="+mj-ea"/>
              <a:cs typeface="DIN Black" charset="0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281555" y="2645410"/>
            <a:ext cx="704278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矩形 96"/>
          <p:cNvSpPr/>
          <p:nvPr/>
        </p:nvSpPr>
        <p:spPr>
          <a:xfrm>
            <a:off x="2286635" y="2601595"/>
            <a:ext cx="1879600" cy="76200"/>
          </a:xfrm>
          <a:prstGeom prst="rect">
            <a:avLst/>
          </a:prstGeom>
          <a:solidFill>
            <a:srgbClr val="88D2D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7163753" y="2214245"/>
            <a:ext cx="2280285" cy="33718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 algn="ctr"/>
            <a:r>
              <a:rPr lang="zh-CN" altLang="en-US" sz="1600" spc="400">
                <a:solidFill>
                  <a:schemeClr val="bg1">
                    <a:lumMod val="65000"/>
                  </a:schemeClr>
                </a:solidFill>
                <a:effectLst/>
                <a:uFillTx/>
                <a:latin typeface="+mj-lt"/>
                <a:ea typeface="+mj-ea"/>
                <a:cs typeface="+mj-lt"/>
              </a:rPr>
              <a:t>CONTANTS</a:t>
            </a:r>
            <a:endParaRPr lang="zh-CN" altLang="en-US" sz="1600" spc="400">
              <a:solidFill>
                <a:schemeClr val="bg1">
                  <a:lumMod val="65000"/>
                </a:schemeClr>
              </a:solidFill>
              <a:effectLst/>
              <a:uFillTx/>
              <a:latin typeface="+mj-lt"/>
              <a:ea typeface="+mj-ea"/>
              <a:cs typeface="+mj-lt"/>
            </a:endParaRPr>
          </a:p>
        </p:txBody>
      </p:sp>
      <p:sp>
        <p:nvSpPr>
          <p:cNvPr id="141" name="副标题 140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129790" y="1629410"/>
            <a:ext cx="8787765" cy="922020"/>
          </a:xfrm>
          <a:prstGeom prst="rect">
            <a:avLst/>
          </a:prstGeom>
          <a:effectLst/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lnSpc>
                <a:spcPct val="100000"/>
              </a:lnSpc>
              <a:buNone/>
            </a:pPr>
            <a:r>
              <a:rPr lang="zh-CN" altLang="en-US" sz="50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ea"/>
                <a:ea typeface="+mj-ea"/>
                <a:cs typeface="+mj-ea"/>
              </a:rPr>
              <a:t>目   录</a:t>
            </a:r>
            <a:endParaRPr lang="zh-CN" altLang="en-US" sz="50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j-ea"/>
              <a:ea typeface="+mj-ea"/>
              <a:cs typeface="+mj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78955" y="3168015"/>
            <a:ext cx="29768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ea"/>
                <a:ea typeface="+mj-ea"/>
                <a:sym typeface="+mn-ea"/>
              </a:rPr>
              <a:t>教师视频下载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j-ea"/>
              <a:ea typeface="+mj-ea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9" name="组合 18"/>
          <p:cNvGrpSpPr/>
          <p:nvPr/>
        </p:nvGrpSpPr>
        <p:grpSpPr>
          <a:xfrm>
            <a:off x="8341360" y="0"/>
            <a:ext cx="3850640" cy="2603500"/>
            <a:chOff x="11301" y="0"/>
            <a:chExt cx="7899" cy="5340"/>
          </a:xfrm>
        </p:grpSpPr>
        <p:sp>
          <p:nvSpPr>
            <p:cNvPr id="5" name="直角三角形 4"/>
            <p:cNvSpPr/>
            <p:nvPr/>
          </p:nvSpPr>
          <p:spPr>
            <a:xfrm flipH="1" flipV="1">
              <a:off x="11301" y="0"/>
              <a:ext cx="7899" cy="5340"/>
            </a:xfrm>
            <a:prstGeom prst="rtTriangle">
              <a:avLst/>
            </a:pr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flipH="1" flipV="1">
              <a:off x="15420" y="235"/>
              <a:ext cx="3780" cy="5105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3780" h="5105">
                  <a:moveTo>
                    <a:pt x="0" y="0"/>
                  </a:moveTo>
                  <a:lnTo>
                    <a:pt x="3780" y="2555"/>
                  </a:lnTo>
                  <a:lnTo>
                    <a:pt x="0" y="5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0" y="4635500"/>
            <a:ext cx="3287395" cy="2222500"/>
            <a:chOff x="0" y="6480"/>
            <a:chExt cx="6390" cy="4320"/>
          </a:xfrm>
        </p:grpSpPr>
        <p:sp>
          <p:nvSpPr>
            <p:cNvPr id="6" name="直角三角形 5"/>
            <p:cNvSpPr/>
            <p:nvPr/>
          </p:nvSpPr>
          <p:spPr>
            <a:xfrm>
              <a:off x="0" y="6480"/>
              <a:ext cx="6390" cy="4320"/>
            </a:xfrm>
            <a:prstGeom prst="rtTriangle">
              <a:avLst/>
            </a:prstGeom>
            <a:solidFill>
              <a:srgbClr val="88D2D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0" y="8140"/>
              <a:ext cx="6390" cy="2660"/>
            </a:xfrm>
            <a:custGeom>
              <a:avLst/>
              <a:gdLst>
                <a:gd name="it" fmla="*/ h 7 12"/>
                <a:gd name="ir" fmla="*/ w 7 12"/>
                <a:gd name="ib" fmla="*/ h 11 12"/>
              </a:gdLst>
              <a:ahLst/>
              <a:cxnLst>
                <a:cxn ang="3">
                  <a:pos x="l" y="t"/>
                </a:cxn>
                <a:cxn ang="cd2">
                  <a:pos x="l" y="vc"/>
                </a:cxn>
                <a:cxn ang="cd4">
                  <a:pos x="l" y="b"/>
                </a:cxn>
                <a:cxn ang="cd4">
                  <a:pos x="hc" y="b"/>
                </a:cxn>
                <a:cxn ang="cd4">
                  <a:pos x="r" y="b"/>
                </a:cxn>
                <a:cxn ang="0">
                  <a:pos x="hc" y="vc"/>
                </a:cxn>
              </a:cxnLst>
              <a:rect l="l" t="t" r="r" b="b"/>
              <a:pathLst>
                <a:path w="6390" h="2660">
                  <a:moveTo>
                    <a:pt x="2455" y="0"/>
                  </a:moveTo>
                  <a:lnTo>
                    <a:pt x="6390" y="2660"/>
                  </a:lnTo>
                  <a:lnTo>
                    <a:pt x="0" y="2660"/>
                  </a:lnTo>
                  <a:lnTo>
                    <a:pt x="0" y="1656"/>
                  </a:lnTo>
                  <a:lnTo>
                    <a:pt x="2455" y="0"/>
                  </a:lnTo>
                  <a:close/>
                </a:path>
              </a:pathLst>
            </a:custGeom>
            <a:solidFill>
              <a:srgbClr val="56BF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p>
              <a:pPr algn="ctr"/>
              <a:endParaRPr lang="zh-CN" altLang="en-US"/>
            </a:p>
          </p:txBody>
        </p:sp>
      </p:grpSp>
      <p:sp>
        <p:nvSpPr>
          <p:cNvPr id="17" name="圆角矩形 16"/>
          <p:cNvSpPr/>
          <p:nvPr/>
        </p:nvSpPr>
        <p:spPr>
          <a:xfrm flipH="1">
            <a:off x="5507355" y="1693545"/>
            <a:ext cx="1177925" cy="1177925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635" y="3002280"/>
            <a:ext cx="1219136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5000" b="1" spc="400"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+mj-ea"/>
                <a:ea typeface="+mj-ea"/>
                <a:sym typeface="+mn-ea"/>
              </a:rPr>
              <a:t>录制面板使用</a:t>
            </a:r>
            <a:endParaRPr lang="zh-CN" altLang="en-US" sz="5000" b="1" spc="400">
              <a:solidFill>
                <a:schemeClr val="tx1">
                  <a:lumMod val="65000"/>
                  <a:lumOff val="35000"/>
                </a:schemeClr>
              </a:solidFill>
              <a:effectLst/>
              <a:uFillTx/>
              <a:latin typeface="+mj-ea"/>
              <a:ea typeface="+mj-ea"/>
              <a:sym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58143" y="1761808"/>
            <a:ext cx="11887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6000">
                <a:solidFill>
                  <a:schemeClr val="bg1"/>
                </a:solidFill>
                <a:latin typeface="DIN Black" charset="0"/>
                <a:ea typeface="+mj-ea"/>
                <a:cs typeface="DIN Black" charset="0"/>
              </a:rPr>
              <a:t>1</a:t>
            </a:r>
            <a:endParaRPr lang="en-US" altLang="zh-CN" sz="6000">
              <a:solidFill>
                <a:schemeClr val="bg1"/>
              </a:solidFill>
              <a:latin typeface="DIN Black" charset="0"/>
              <a:ea typeface="+mj-ea"/>
              <a:cs typeface="DIN Black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098550" y="184531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开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关按钮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按住</a:t>
            </a:r>
            <a:r>
              <a:rPr lang="zh-CN" sz="1800" kern="100" spc="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此按钮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听到“滴”声后即可松手，</a:t>
            </a:r>
            <a:r>
              <a:rPr lang="zh-CN" altLang="en-US" sz="1800" kern="100" spc="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“指示灯闪烁”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表示正在开机，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表示开机完毕。（面板上默认是红灯常亮开机状态）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646545" y="2942590"/>
            <a:ext cx="748030" cy="72390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>
            <a:endCxn id="9" idx="1"/>
          </p:cNvCxnSpPr>
          <p:nvPr/>
        </p:nvCxnSpPr>
        <p:spPr>
          <a:xfrm>
            <a:off x="4617720" y="2369820"/>
            <a:ext cx="2028825" cy="934720"/>
          </a:xfrm>
          <a:prstGeom prst="bentConnector3">
            <a:avLst>
              <a:gd name="adj1" fmla="val 50016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40460" y="184531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录制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结束按钮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按下此键开启录制，</a:t>
            </a:r>
            <a:r>
              <a:rPr lang="en-US" altLang="zh-CN" sz="1800" kern="100" spc="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2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表示正在录制，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再按此键结束录制。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559675" y="2927350"/>
            <a:ext cx="748030" cy="72390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549140" y="2175510"/>
            <a:ext cx="2994025" cy="970915"/>
          </a:xfrm>
          <a:prstGeom prst="bentConnector3">
            <a:avLst>
              <a:gd name="adj1" fmla="val 50011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54430" y="184531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暂停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/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继续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按下此键，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指示灯闪烁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暂停录制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/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直播，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再按此键继续录制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/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直播。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8487410" y="2896870"/>
            <a:ext cx="748030" cy="72390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17085" y="2145665"/>
            <a:ext cx="3802380" cy="1026160"/>
          </a:xfrm>
          <a:prstGeom prst="bentConnector3">
            <a:avLst>
              <a:gd name="adj1" fmla="val 50017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26490" y="184531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直播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按下此键，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“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指示灯常亮</a:t>
            </a:r>
            <a:r>
              <a:rPr lang="en-US" alt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”</a:t>
            </a:r>
            <a:r>
              <a:rPr lang="zh-CN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开始直播，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再按此键将结束直播</a:t>
            </a:r>
            <a:r>
              <a:rPr lang="zh-CN" altLang="en-US" sz="1800" kern="100" spc="100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微软雅黑" panose="020B0503020204020204" pitchFamily="34" charset="-122"/>
              </a:rPr>
              <a:t>。</a:t>
            </a: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407525" y="2927350"/>
            <a:ext cx="748030" cy="723900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17085" y="2145665"/>
            <a:ext cx="4782820" cy="1026160"/>
          </a:xfrm>
          <a:prstGeom prst="bentConnector3">
            <a:avLst>
              <a:gd name="adj1" fmla="val 40546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908685" y="1626235"/>
            <a:ext cx="3695065" cy="45294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" name="文本框 40"/>
          <p:cNvSpPr txBox="1"/>
          <p:nvPr/>
        </p:nvSpPr>
        <p:spPr bwMode="auto">
          <a:xfrm>
            <a:off x="1116965" y="1742440"/>
            <a:ext cx="3337560" cy="3917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cene3d>
              <a:camera prst="orthographicFront"/>
              <a:lightRig rig="threePt" dir="t"/>
            </a:scene3d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9144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371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18288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indent="4572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cs typeface="+mn-ea"/>
                <a:sym typeface="+mn-lt"/>
              </a:rPr>
              <a:t>全自动按钮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cs typeface="+mn-ea"/>
              <a:sym typeface="+mn-lt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r>
              <a:rPr lang="zh-CN" altLang="en-US" sz="1800" kern="1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全自动录制状态下</a:t>
            </a:r>
            <a:r>
              <a:rPr lang="en-US" altLang="zh-CN" sz="1800" kern="1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altLang="en-US" sz="1800" kern="1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指示灯常亮</a:t>
            </a:r>
            <a:r>
              <a:rPr lang="en-US" altLang="zh-CN" sz="1800" kern="1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altLang="en-US" sz="1800" kern="100" spc="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，可以实现画面自动跟踪。如果不需要自动跟踪可以按下此按钮。</a:t>
            </a:r>
            <a:endParaRPr lang="zh-CN" altLang="en-US" sz="1800" kern="100" spc="1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  <a:p>
            <a:pPr algn="l" defTabSz="1219200" fontAlgn="base">
              <a:lnSpc>
                <a:spcPct val="150000"/>
              </a:lnSpc>
              <a:spcBef>
                <a:spcPts val="1335"/>
              </a:spcBef>
              <a:spcAft>
                <a:spcPct val="0"/>
              </a:spcAft>
            </a:pPr>
            <a:endParaRPr lang="zh-CN" altLang="en-US" sz="1800" kern="100" spc="100" dirty="0">
              <a:solidFill>
                <a:schemeClr val="tx2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8345" y="432435"/>
            <a:ext cx="28219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spc="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+中文正文" charset="0"/>
                <a:sym typeface="+mn-ea"/>
              </a:rPr>
              <a:t>简单的操作模式</a:t>
            </a:r>
            <a:endParaRPr lang="zh-CN" altLang="en-US" sz="2800" spc="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+中文正文" charset="0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30850" y="2272030"/>
            <a:ext cx="5716800" cy="2858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718935" y="3879215"/>
            <a:ext cx="603250" cy="753745"/>
          </a:xfrm>
          <a:prstGeom prst="rect">
            <a:avLst/>
          </a:prstGeom>
          <a:noFill/>
          <a:ln w="28575" cmpd="sng">
            <a:solidFill>
              <a:schemeClr val="accent1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rgbClr val="C00000">
                    <a:alpha val="11000"/>
                  </a:srgb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/>
          </a:p>
        </p:txBody>
      </p:sp>
      <p:cxnSp>
        <p:nvCxnSpPr>
          <p:cNvPr id="3" name="肘形连接符 10"/>
          <p:cNvCxnSpPr/>
          <p:nvPr/>
        </p:nvCxnSpPr>
        <p:spPr>
          <a:xfrm>
            <a:off x="4657725" y="2743835"/>
            <a:ext cx="2006600" cy="1369695"/>
          </a:xfrm>
          <a:prstGeom prst="bentConnector3">
            <a:avLst>
              <a:gd name="adj1" fmla="val 50032"/>
            </a:avLst>
          </a:prstGeom>
          <a:ln w="28575" cmpd="sng">
            <a:solidFill>
              <a:schemeClr val="accent1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04.xml><?xml version="1.0" encoding="utf-8"?>
<p:tagLst xmlns:p="http://schemas.openxmlformats.org/presentationml/2006/main">
  <p:tag name="KSO_WPP_MARK_KEY" val="474f1b20-9a1d-44e4-9446-9bffa782463c"/>
  <p:tag name="COMMONDATA" val="eyJjb3VudCI6ODEsImhkaWQiOiJmYWVkYmRkMDY5MmFhYzJiNTk2YjZhMzQ2ZDMzZGQ3ZSIsInVzZXJDb3VudCI6ODF9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5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1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p="http://schemas.openxmlformats.org/presentationml/2006/main">
  <p:tag name="KSO_WM_UNIT_PLACING_PICTURE_USER_VIEWPORT" val="{&quot;height&quot;:4501.417322834645,&quot;width&quot;:7950.195275590551}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82.xml><?xml version="1.0" encoding="utf-8"?>
<p:tagLst xmlns:p="http://schemas.openxmlformats.org/presentationml/2006/main">
  <p:tag name="KSO_WM_UNIT_PLACING_PICTURE_USER_VIEWPORT" val="{&quot;height&quot;:2775,&quot;width&quot;:7152}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5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87.xml><?xml version="1.0" encoding="utf-8"?>
<p:tagLst xmlns:p="http://schemas.openxmlformats.org/presentationml/2006/main">
  <p:tag name="KSO_WM_UNIT_PLACING_PICTURE_USER_VIEWPORT" val="{&quot;height&quot;:4501.417322834645,&quot;width&quot;:7950.195275590551}"/>
</p:tagLst>
</file>

<file path=ppt/tags/tag88.xml><?xml version="1.0" encoding="utf-8"?>
<p:tagLst xmlns:p="http://schemas.openxmlformats.org/presentationml/2006/main">
  <p:tag name="KSO_WM_UNIT_PLACING_PICTURE_USER_VIEWPORT" val="{&quot;height&quot;:4501.417322834645,&quot;width&quot;:7959.028346456693}"/>
</p:tagLst>
</file>

<file path=ppt/tags/tag89.xml><?xml version="1.0" encoding="utf-8"?>
<p:tagLst xmlns:p="http://schemas.openxmlformats.org/presentationml/2006/main">
  <p:tag name="KSO_WM_UNIT_PLACING_PICTURE_USER_VIEWPORT" val="{&quot;height&quot;:5400,&quot;width&quot;:9600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1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92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4.xml><?xml version="1.0" encoding="utf-8"?>
<p:tagLst xmlns:p="http://schemas.openxmlformats.org/presentationml/2006/main">
  <p:tag name="KSO_WM_UNIT_PLACING_PICTURE_USER_VIEWPORT" val="{&quot;height&quot;:4501.417322834645,&quot;width&quot;:9002.83464566929}"/>
</p:tagLst>
</file>

<file path=ppt/tags/tag95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7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8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99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1241</Words>
  <Application>WPS 演示</Application>
  <PresentationFormat>宽屏</PresentationFormat>
  <Paragraphs>206</Paragraphs>
  <Slides>27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Wingdings</vt:lpstr>
      <vt:lpstr>汉仪雅酷黑 95W</vt:lpstr>
      <vt:lpstr>黑体</vt:lpstr>
      <vt:lpstr>楷体</vt:lpstr>
      <vt:lpstr>+中文正文</vt:lpstr>
      <vt:lpstr>AMGDT</vt:lpstr>
      <vt:lpstr>DIN Black</vt:lpstr>
      <vt:lpstr>Times New Roman</vt:lpstr>
      <vt:lpstr>Arial Unicode MS</vt:lpstr>
      <vt:lpstr>Calibri</vt:lpstr>
      <vt:lpstr>MS UI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布里格斯</cp:lastModifiedBy>
  <cp:revision>248</cp:revision>
  <dcterms:created xsi:type="dcterms:W3CDTF">2019-06-19T02:08:00Z</dcterms:created>
  <dcterms:modified xsi:type="dcterms:W3CDTF">2023-09-22T07:21:08Z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KSOTemplateUUID">
    <vt:lpwstr>v1.0_mb_5GsI4cQrpZFkSN3+SIiacg==</vt:lpwstr>
  </property>
  <property fmtid="{D5CDD505-2E9C-101B-9397-08002B2CF9AE}" pid="4" name="ICV">
    <vt:lpwstr>3C54B5A4B94142999B8443B66AA780F6</vt:lpwstr>
  </property>
</Properties>
</file>