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Lst>
  <p:notesMasterIdLst>
    <p:notesMasterId r:id="rId22"/>
  </p:notesMasterIdLst>
  <p:handoutMasterIdLst>
    <p:handoutMasterId r:id="rId23"/>
  </p:handoutMasterIdLst>
  <p:sldIdLst>
    <p:sldId id="570" r:id="rId4"/>
    <p:sldId id="563" r:id="rId5"/>
    <p:sldId id="642" r:id="rId6"/>
    <p:sldId id="648" r:id="rId7"/>
    <p:sldId id="650" r:id="rId8"/>
    <p:sldId id="649" r:id="rId9"/>
    <p:sldId id="653" r:id="rId10"/>
    <p:sldId id="654" r:id="rId11"/>
    <p:sldId id="641" r:id="rId12"/>
    <p:sldId id="536" r:id="rId13"/>
    <p:sldId id="661" r:id="rId14"/>
    <p:sldId id="627" r:id="rId15"/>
    <p:sldId id="599" r:id="rId16"/>
    <p:sldId id="638" r:id="rId17"/>
    <p:sldId id="660" r:id="rId18"/>
    <p:sldId id="657" r:id="rId19"/>
    <p:sldId id="659" r:id="rId20"/>
    <p:sldId id="656" r:id="rId21"/>
  </p:sldIdLst>
  <p:sldSz cx="12192000" cy="6858000"/>
  <p:notesSz cx="6794500" cy="9906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0" userDrawn="1">
          <p15:clr>
            <a:srgbClr val="A4A3A4"/>
          </p15:clr>
        </p15:guide>
        <p15:guide id="2" pos="3860" userDrawn="1">
          <p15:clr>
            <a:srgbClr val="A4A3A4"/>
          </p15:clr>
        </p15:guide>
        <p15:guide id="3" pos="398" userDrawn="1">
          <p15:clr>
            <a:srgbClr val="A4A3A4"/>
          </p15:clr>
        </p15:guide>
        <p15:guide id="4" orient="horz" pos="1448" userDrawn="1">
          <p15:clr>
            <a:srgbClr val="A4A3A4"/>
          </p15:clr>
        </p15:guide>
        <p15:guide id="5" orient="horz" pos="3070" userDrawn="1">
          <p15:clr>
            <a:srgbClr val="A4A3A4"/>
          </p15:clr>
        </p15:guide>
        <p15:guide id="6" pos="7192" userDrawn="1">
          <p15:clr>
            <a:srgbClr val="A4A3A4"/>
          </p15:clr>
        </p15:guide>
        <p15:guide id="7" orient="horz" pos="855" userDrawn="1">
          <p15:clr>
            <a:srgbClr val="A4A3A4"/>
          </p15:clr>
        </p15:guide>
        <p15:guide id="8" orient="horz" pos="359" userDrawn="1">
          <p15:clr>
            <a:srgbClr val="A4A3A4"/>
          </p15:clr>
        </p15:guide>
        <p15:guide id="9" pos="960" userDrawn="1">
          <p15:clr>
            <a:srgbClr val="A4A3A4"/>
          </p15:clr>
        </p15:guide>
        <p15:guide id="10" pos="67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rui" initials="d" lastIdx="1" clrIdx="0"/>
  <p:cmAuthor id="2" name="泽超 赵" initials="泽赵"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FFF"/>
    <a:srgbClr val="B10C12"/>
    <a:srgbClr val="F29600"/>
    <a:srgbClr val="B62537"/>
    <a:srgbClr val="DA251D"/>
    <a:srgbClr val="004EA2"/>
    <a:srgbClr val="F2F2F2"/>
    <a:srgbClr val="96B963"/>
    <a:srgbClr val="7E8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5" autoAdjust="0"/>
    <p:restoredTop sz="91020" autoAdjust="0"/>
  </p:normalViewPr>
  <p:slideViewPr>
    <p:cSldViewPr snapToGrid="0" showGuides="1">
      <p:cViewPr varScale="1">
        <p:scale>
          <a:sx n="103" d="100"/>
          <a:sy n="103" d="100"/>
        </p:scale>
        <p:origin x="978" y="96"/>
      </p:cViewPr>
      <p:guideLst>
        <p:guide orient="horz" pos="2350"/>
        <p:guide pos="3860"/>
        <p:guide pos="398"/>
        <p:guide orient="horz" pos="1448"/>
        <p:guide orient="horz" pos="3070"/>
        <p:guide pos="7192"/>
        <p:guide orient="horz" pos="855"/>
        <p:guide orient="horz" pos="359"/>
        <p:guide pos="960"/>
        <p:guide pos="67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4813" cy="495617"/>
          </a:xfrm>
          <a:prstGeom prst="rect">
            <a:avLst/>
          </a:prstGeom>
        </p:spPr>
        <p:txBody>
          <a:bodyPr vert="horz" lIns="91294" tIns="45647" rIns="91294" bIns="45647" rtlCol="0"/>
          <a:lstStyle>
            <a:lvl1pPr algn="l">
              <a:defRPr sz="1200"/>
            </a:lvl1pPr>
          </a:lstStyle>
          <a:p>
            <a:endParaRPr lang="zh-CN" altLang="en-US"/>
          </a:p>
        </p:txBody>
      </p:sp>
      <p:sp>
        <p:nvSpPr>
          <p:cNvPr id="3" name="日期占位符 2"/>
          <p:cNvSpPr>
            <a:spLocks noGrp="1"/>
          </p:cNvSpPr>
          <p:nvPr>
            <p:ph type="dt" sz="quarter" idx="1"/>
          </p:nvPr>
        </p:nvSpPr>
        <p:spPr>
          <a:xfrm>
            <a:off x="3848101" y="1"/>
            <a:ext cx="2944813" cy="495617"/>
          </a:xfrm>
          <a:prstGeom prst="rect">
            <a:avLst/>
          </a:prstGeom>
        </p:spPr>
        <p:txBody>
          <a:bodyPr vert="horz" lIns="91294" tIns="45647" rIns="91294" bIns="45647" rtlCol="0"/>
          <a:lstStyle>
            <a:lvl1pPr algn="r">
              <a:defRPr sz="1200"/>
            </a:lvl1pPr>
          </a:lstStyle>
          <a:p>
            <a:fld id="{B6F49F0A-FE3B-48ED-88FF-80CC7B47F35A}" type="datetimeFigureOut">
              <a:rPr lang="zh-CN" altLang="en-US" smtClean="0"/>
              <a:t>2025/3/28</a:t>
            </a:fld>
            <a:endParaRPr lang="zh-CN" altLang="en-US"/>
          </a:p>
        </p:txBody>
      </p:sp>
      <p:sp>
        <p:nvSpPr>
          <p:cNvPr id="4" name="页脚占位符 3"/>
          <p:cNvSpPr>
            <a:spLocks noGrp="1"/>
          </p:cNvSpPr>
          <p:nvPr>
            <p:ph type="ftr" sz="quarter" idx="2"/>
          </p:nvPr>
        </p:nvSpPr>
        <p:spPr>
          <a:xfrm>
            <a:off x="1" y="9408800"/>
            <a:ext cx="2944813" cy="495617"/>
          </a:xfrm>
          <a:prstGeom prst="rect">
            <a:avLst/>
          </a:prstGeom>
        </p:spPr>
        <p:txBody>
          <a:bodyPr vert="horz" lIns="91294" tIns="45647" rIns="91294" bIns="45647"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8101" y="9408800"/>
            <a:ext cx="2944813" cy="495617"/>
          </a:xfrm>
          <a:prstGeom prst="rect">
            <a:avLst/>
          </a:prstGeom>
        </p:spPr>
        <p:txBody>
          <a:bodyPr vert="horz" lIns="91294" tIns="45647" rIns="91294" bIns="45647" rtlCol="0" anchor="b"/>
          <a:lstStyle>
            <a:lvl1pPr algn="r">
              <a:defRPr sz="1200"/>
            </a:lvl1pPr>
          </a:lstStyle>
          <a:p>
            <a:fld id="{7E8E9243-7D8D-43A9-AFB6-049BEC842A73}"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4283" cy="497021"/>
          </a:xfrm>
          <a:prstGeom prst="rect">
            <a:avLst/>
          </a:prstGeom>
        </p:spPr>
        <p:txBody>
          <a:bodyPr vert="horz" lIns="91294" tIns="45647" rIns="91294" bIns="45647" rtlCol="0"/>
          <a:lstStyle>
            <a:lvl1pPr algn="l">
              <a:defRPr sz="1200"/>
            </a:lvl1pPr>
          </a:lstStyle>
          <a:p>
            <a:endParaRPr lang="zh-CN" altLang="en-US"/>
          </a:p>
        </p:txBody>
      </p:sp>
      <p:sp>
        <p:nvSpPr>
          <p:cNvPr id="3" name="日期占位符 2"/>
          <p:cNvSpPr>
            <a:spLocks noGrp="1"/>
          </p:cNvSpPr>
          <p:nvPr>
            <p:ph type="dt" idx="1"/>
          </p:nvPr>
        </p:nvSpPr>
        <p:spPr>
          <a:xfrm>
            <a:off x="3848646" y="0"/>
            <a:ext cx="2944283" cy="497021"/>
          </a:xfrm>
          <a:prstGeom prst="rect">
            <a:avLst/>
          </a:prstGeom>
        </p:spPr>
        <p:txBody>
          <a:bodyPr vert="horz" lIns="91294" tIns="45647" rIns="91294" bIns="45647" rtlCol="0"/>
          <a:lstStyle>
            <a:lvl1pPr algn="r">
              <a:defRPr sz="1200"/>
            </a:lvl1pPr>
          </a:lstStyle>
          <a:p>
            <a:fld id="{F9CFE4A3-CE48-434F-A2D3-F1EAB332E893}" type="datetimeFigureOut">
              <a:rPr lang="zh-CN" altLang="en-US" smtClean="0"/>
              <a:t>2025/3/28</a:t>
            </a:fld>
            <a:endParaRPr lang="zh-CN" altLang="en-US"/>
          </a:p>
        </p:txBody>
      </p:sp>
      <p:sp>
        <p:nvSpPr>
          <p:cNvPr id="4" name="幻灯片图像占位符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294" tIns="45647" rIns="91294" bIns="45647" rtlCol="0" anchor="ctr"/>
          <a:lstStyle/>
          <a:p>
            <a:endParaRPr lang="zh-CN" altLang="en-US"/>
          </a:p>
        </p:txBody>
      </p:sp>
      <p:sp>
        <p:nvSpPr>
          <p:cNvPr id="5" name="备注占位符 4"/>
          <p:cNvSpPr>
            <a:spLocks noGrp="1"/>
          </p:cNvSpPr>
          <p:nvPr>
            <p:ph type="body" sz="quarter" idx="3"/>
          </p:nvPr>
        </p:nvSpPr>
        <p:spPr>
          <a:xfrm>
            <a:off x="679450" y="4767263"/>
            <a:ext cx="5435600" cy="3900488"/>
          </a:xfrm>
          <a:prstGeom prst="rect">
            <a:avLst/>
          </a:prstGeom>
        </p:spPr>
        <p:txBody>
          <a:bodyPr vert="horz" lIns="91294" tIns="45647" rIns="91294" bIns="45647"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08982"/>
            <a:ext cx="2944283" cy="497020"/>
          </a:xfrm>
          <a:prstGeom prst="rect">
            <a:avLst/>
          </a:prstGeom>
        </p:spPr>
        <p:txBody>
          <a:bodyPr vert="horz" lIns="91294" tIns="45647" rIns="91294" bIns="45647"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8646" y="9408982"/>
            <a:ext cx="2944283" cy="497020"/>
          </a:xfrm>
          <a:prstGeom prst="rect">
            <a:avLst/>
          </a:prstGeom>
        </p:spPr>
        <p:txBody>
          <a:bodyPr vert="horz" lIns="91294" tIns="45647" rIns="91294" bIns="45647" rtlCol="0" anchor="b"/>
          <a:lstStyle>
            <a:lvl1pPr algn="r">
              <a:defRPr sz="1200"/>
            </a:lvl1pPr>
          </a:lstStyle>
          <a:p>
            <a:fld id="{25C84134-CC7D-49E7-A030-48B7E06939F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C84134-CC7D-49E7-A030-48B7E06939FA}"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C84134-CC7D-49E7-A030-48B7E06939FA}"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C84134-CC7D-49E7-A030-48B7E06939FA}"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10ED4B1-560D-49E2-B7A3-58809A9A1E3A}" type="datetimeFigureOut">
              <a:rPr lang="zh-CN" altLang="en-US" smtClean="0"/>
              <a:t>2025/3/28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AE7D0E6-81E6-4D9E-9609-20F2B50F274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矩形 10"/>
          <p:cNvSpPr/>
          <p:nvPr userDrawn="1"/>
        </p:nvSpPr>
        <p:spPr>
          <a:xfrm>
            <a:off x="0" y="-1984"/>
            <a:ext cx="12192000" cy="624284"/>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3" cstate="print">
            <a:clrChange>
              <a:clrFrom>
                <a:srgbClr val="414EB8"/>
              </a:clrFrom>
              <a:clrTo>
                <a:srgbClr val="414EB8">
                  <a:alpha val="0"/>
                </a:srgbClr>
              </a:clrTo>
            </a:clrChange>
            <a:extLst>
              <a:ext uri="{28A0092B-C50C-407E-A947-70E740481C1C}">
                <a14:useLocalDpi xmlns:a14="http://schemas.microsoft.com/office/drawing/2010/main" val="0"/>
              </a:ext>
            </a:extLst>
          </a:blip>
          <a:stretch>
            <a:fillRect/>
          </a:stretch>
        </p:blipFill>
        <p:spPr>
          <a:xfrm>
            <a:off x="11319146" y="28314"/>
            <a:ext cx="602180" cy="581286"/>
          </a:xfrm>
          <a:prstGeom prst="rect">
            <a:avLst/>
          </a:prstGeom>
        </p:spPr>
      </p:pic>
      <p:sp>
        <p:nvSpPr>
          <p:cNvPr id="13" name="矩形 12"/>
          <p:cNvSpPr/>
          <p:nvPr userDrawn="1"/>
        </p:nvSpPr>
        <p:spPr>
          <a:xfrm>
            <a:off x="0" y="6565900"/>
            <a:ext cx="12192000" cy="297012"/>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userDrawn="1"/>
        </p:nvSpPr>
        <p:spPr>
          <a:xfrm rot="10800000" flipH="1">
            <a:off x="10955700" y="6557416"/>
            <a:ext cx="320041" cy="297012"/>
          </a:xfrm>
          <a:prstGeom prst="parallelogram">
            <a:avLst>
              <a:gd name="adj"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userDrawn="1"/>
        </p:nvGrpSpPr>
        <p:grpSpPr>
          <a:xfrm>
            <a:off x="146005" y="-4770"/>
            <a:ext cx="587418" cy="630791"/>
            <a:chOff x="-6395" y="-4770"/>
            <a:chExt cx="587418" cy="630791"/>
          </a:xfrm>
        </p:grpSpPr>
        <p:sp>
          <p:nvSpPr>
            <p:cNvPr id="3" name="平行四边形 2"/>
            <p:cNvSpPr/>
            <p:nvPr userDrawn="1"/>
          </p:nvSpPr>
          <p:spPr>
            <a:xfrm rot="10800000">
              <a:off x="-6395" y="-1198"/>
              <a:ext cx="468352" cy="627219"/>
            </a:xfrm>
            <a:prstGeom prst="parallelogram">
              <a:avLst>
                <a:gd name="adj"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userDrawn="1"/>
          </p:nvSpPr>
          <p:spPr>
            <a:xfrm rot="10800000">
              <a:off x="190499" y="-4770"/>
              <a:ext cx="390524" cy="627219"/>
            </a:xfrm>
            <a:prstGeom prst="parallelogram">
              <a:avLst>
                <a:gd name="adj" fmla="val 885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1984"/>
            <a:ext cx="12192000" cy="624284"/>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rot="10800000">
            <a:off x="404600" y="3562"/>
            <a:ext cx="162462" cy="627219"/>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3" cstate="print">
            <a:clrChange>
              <a:clrFrom>
                <a:srgbClr val="414EB8"/>
              </a:clrFrom>
              <a:clrTo>
                <a:srgbClr val="414EB8">
                  <a:alpha val="0"/>
                </a:srgbClr>
              </a:clrTo>
            </a:clrChange>
            <a:extLst>
              <a:ext uri="{28A0092B-C50C-407E-A947-70E740481C1C}">
                <a14:useLocalDpi xmlns:a14="http://schemas.microsoft.com/office/drawing/2010/main" val="0"/>
              </a:ext>
            </a:extLst>
          </a:blip>
          <a:stretch>
            <a:fillRect/>
          </a:stretch>
        </p:blipFill>
        <p:spPr>
          <a:xfrm>
            <a:off x="11319146" y="28314"/>
            <a:ext cx="602180" cy="581286"/>
          </a:xfrm>
          <a:prstGeom prst="rect">
            <a:avLst/>
          </a:prstGeom>
        </p:spPr>
      </p:pic>
      <p:sp>
        <p:nvSpPr>
          <p:cNvPr id="12" name="矩形 11"/>
          <p:cNvSpPr/>
          <p:nvPr userDrawn="1"/>
        </p:nvSpPr>
        <p:spPr>
          <a:xfrm>
            <a:off x="0" y="6565900"/>
            <a:ext cx="12192000" cy="297012"/>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userDrawn="1"/>
        </p:nvSpPr>
        <p:spPr>
          <a:xfrm rot="10800000" flipH="1">
            <a:off x="10574700" y="6557416"/>
            <a:ext cx="320041" cy="297012"/>
          </a:xfrm>
          <a:prstGeom prst="parallelogram">
            <a:avLst>
              <a:gd name="adj"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userDrawn="1"/>
        </p:nvSpPr>
        <p:spPr>
          <a:xfrm rot="10800000">
            <a:off x="224659" y="3562"/>
            <a:ext cx="81231" cy="627219"/>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88298" y="1845239"/>
            <a:ext cx="11268000" cy="45719"/>
            <a:chOff x="395536" y="2179712"/>
            <a:chExt cx="8208912" cy="31998"/>
          </a:xfrm>
        </p:grpSpPr>
        <p:cxnSp>
          <p:nvCxnSpPr>
            <p:cNvPr id="8" name="直接连接符 7"/>
            <p:cNvCxnSpPr/>
            <p:nvPr userDrawn="1"/>
          </p:nvCxnSpPr>
          <p:spPr>
            <a:xfrm>
              <a:off x="395536" y="2179712"/>
              <a:ext cx="8208912" cy="0"/>
            </a:xfrm>
            <a:prstGeom prst="line">
              <a:avLst/>
            </a:prstGeom>
            <a:ln w="22225">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395536" y="2211710"/>
              <a:ext cx="3671718" cy="0"/>
            </a:xfrm>
            <a:prstGeom prst="line">
              <a:avLst/>
            </a:prstGeom>
            <a:ln w="98425">
              <a:solidFill>
                <a:srgbClr val="990000"/>
              </a:solidFill>
            </a:ln>
          </p:spPr>
          <p:style>
            <a:lnRef idx="1">
              <a:schemeClr val="accent1"/>
            </a:lnRef>
            <a:fillRef idx="0">
              <a:schemeClr val="accent1"/>
            </a:fillRef>
            <a:effectRef idx="0">
              <a:schemeClr val="accent1"/>
            </a:effectRef>
            <a:fontRef idx="minor">
              <a:schemeClr val="tx1"/>
            </a:fontRef>
          </p:style>
        </p:cxnSp>
      </p:grpSp>
      <p:cxnSp>
        <p:nvCxnSpPr>
          <p:cNvPr id="10" name="直接连接符 9"/>
          <p:cNvCxnSpPr/>
          <p:nvPr/>
        </p:nvCxnSpPr>
        <p:spPr>
          <a:xfrm flipV="1">
            <a:off x="488298" y="6432965"/>
            <a:ext cx="11268000" cy="0"/>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pic>
        <p:nvPicPr>
          <p:cNvPr id="14" name="图片 2"/>
          <p:cNvPicPr>
            <a:picLocks noChangeAspect="1"/>
          </p:cNvPicPr>
          <p:nvPr/>
        </p:nvPicPr>
        <p:blipFill rotWithShape="1">
          <a:blip r:embed="rId2" cstate="print"/>
          <a:srcRect l="6200" t="25717" r="11656" b="59315"/>
          <a:stretch>
            <a:fillRect/>
          </a:stretch>
        </p:blipFill>
        <p:spPr bwMode="auto">
          <a:xfrm>
            <a:off x="9003324" y="931893"/>
            <a:ext cx="2730756" cy="789106"/>
          </a:xfrm>
          <a:prstGeom prst="rect">
            <a:avLst/>
          </a:prstGeom>
          <a:noFill/>
          <a:ln w="9525">
            <a:noFill/>
            <a:miter lim="800000"/>
            <a:headEnd/>
            <a:tailEnd/>
          </a:ln>
        </p:spPr>
      </p:pic>
      <p:pic>
        <p:nvPicPr>
          <p:cNvPr id="15" name="图片 2"/>
          <p:cNvPicPr>
            <a:picLocks noChangeAspect="1"/>
          </p:cNvPicPr>
          <p:nvPr/>
        </p:nvPicPr>
        <p:blipFill rotWithShape="1">
          <a:blip r:embed="rId2" cstate="print"/>
          <a:srcRect l="6200" t="5365" r="11656" b="75925"/>
          <a:stretch>
            <a:fillRect/>
          </a:stretch>
        </p:blipFill>
        <p:spPr bwMode="auto">
          <a:xfrm>
            <a:off x="9017390" y="-12354"/>
            <a:ext cx="2730757" cy="986380"/>
          </a:xfrm>
          <a:prstGeom prst="rect">
            <a:avLst/>
          </a:prstGeom>
          <a:noFill/>
          <a:ln w="9525">
            <a:noFill/>
            <a:miter lim="800000"/>
            <a:headEnd/>
            <a:tailEnd/>
          </a:ln>
        </p:spPr>
      </p:pic>
      <p:sp>
        <p:nvSpPr>
          <p:cNvPr id="13" name="TextBox 13"/>
          <p:cNvSpPr txBox="1"/>
          <p:nvPr/>
        </p:nvSpPr>
        <p:spPr>
          <a:xfrm>
            <a:off x="1866578" y="5515655"/>
            <a:ext cx="8458844" cy="532069"/>
          </a:xfrm>
          <a:prstGeom prst="rect">
            <a:avLst/>
          </a:prstGeom>
          <a:noFill/>
        </p:spPr>
        <p:txBody>
          <a:bodyPr wrap="square" rtlCol="0">
            <a:spAutoFit/>
          </a:bodyPr>
          <a:lstStyle/>
          <a:p>
            <a:pPr marL="0" marR="0" lvl="0" indent="0" algn="ctr" defTabSz="914400" rtl="0" eaLnBrk="1" fontAlgn="auto" latinLnBrk="0" hangingPunct="1">
              <a:lnSpc>
                <a:spcPct val="14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990000"/>
                </a:solidFill>
                <a:effectLst/>
                <a:uLnTx/>
                <a:uFillTx/>
                <a:latin typeface="楷体" panose="02010609060101010101" pitchFamily="49" charset="-122"/>
                <a:ea typeface="楷体" panose="02010609060101010101" pitchFamily="49" charset="-122"/>
              </a:rPr>
              <a:t>党委教师工作部</a:t>
            </a:r>
          </a:p>
        </p:txBody>
      </p:sp>
      <p:sp>
        <p:nvSpPr>
          <p:cNvPr id="3" name="矩形 2"/>
          <p:cNvSpPr/>
          <p:nvPr/>
        </p:nvSpPr>
        <p:spPr>
          <a:xfrm>
            <a:off x="488298" y="1487339"/>
            <a:ext cx="6096000" cy="400110"/>
          </a:xfrm>
          <a:prstGeom prst="rect">
            <a:avLst/>
          </a:prstGeom>
        </p:spPr>
        <p:txBody>
          <a:bodyPr>
            <a:spAutoFit/>
          </a:bodyPr>
          <a:lstStyle/>
          <a:p>
            <a:r>
              <a:rPr lang="zh-CN" altLang="en-US" sz="2000" dirty="0">
                <a:solidFill>
                  <a:srgbClr val="990000"/>
                </a:solidFill>
                <a:latin typeface="隶书" panose="02010509060101010101" pitchFamily="49" charset="-122"/>
                <a:ea typeface="隶书" panose="02010509060101010101" pitchFamily="49" charset="-122"/>
              </a:rPr>
              <a:t>以德立身、以德立学、以德施教、以德育德</a:t>
            </a:r>
          </a:p>
        </p:txBody>
      </p:sp>
      <p:sp>
        <p:nvSpPr>
          <p:cNvPr id="2" name="矩形 1"/>
          <p:cNvSpPr/>
          <p:nvPr/>
        </p:nvSpPr>
        <p:spPr>
          <a:xfrm>
            <a:off x="1889760" y="2245349"/>
            <a:ext cx="8412480" cy="2907665"/>
          </a:xfrm>
          <a:prstGeom prst="rect">
            <a:avLst/>
          </a:prstGeom>
          <a:noFill/>
        </p:spPr>
        <p:txBody>
          <a:bodyPr wrap="none" lIns="91440" tIns="45720" rIns="91440" bIns="45720">
            <a:spAutoFit/>
          </a:bodyPr>
          <a:lstStyle/>
          <a:p>
            <a:pPr algn="ctr">
              <a:lnSpc>
                <a:spcPct val="150000"/>
              </a:lnSpc>
            </a:pPr>
            <a:r>
              <a:rPr lang="zh-CN" altLang="en-US" sz="5400" b="1" dirty="0">
                <a:ln w="0"/>
                <a:solidFill>
                  <a:srgbClr val="99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东北大学师德教育学习课件</a:t>
            </a:r>
            <a:endParaRPr lang="en-US" altLang="zh-CN" sz="5400" b="1" dirty="0">
              <a:ln w="0"/>
              <a:solidFill>
                <a:srgbClr val="99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gn="ctr">
              <a:lnSpc>
                <a:spcPct val="150000"/>
              </a:lnSpc>
            </a:pPr>
            <a:r>
              <a:rPr lang="zh-CN" altLang="en-US" sz="3200" b="1" dirty="0">
                <a:ln w="0"/>
                <a:solidFill>
                  <a:srgbClr val="99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a:t>
            </a:r>
            <a:r>
              <a:rPr lang="en-US" altLang="zh-CN" sz="3200" b="1" dirty="0">
                <a:ln w="0"/>
                <a:solidFill>
                  <a:srgbClr val="99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2025</a:t>
            </a:r>
            <a:r>
              <a:rPr lang="zh-CN" altLang="en-US" sz="3200" b="1" dirty="0">
                <a:ln w="0"/>
                <a:solidFill>
                  <a:srgbClr val="99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年第一期）</a:t>
            </a:r>
          </a:p>
          <a:p>
            <a:pPr algn="ctr"/>
            <a:endParaRPr lang="zh-CN" altLang="en-US" sz="5400" dirty="0">
              <a:ln w="0"/>
              <a:solidFill>
                <a:srgbClr val="990000"/>
              </a:solidFill>
              <a:effectLst>
                <a:outerShdw blurRad="38100" dist="25400" dir="5400000" algn="ctr" rotWithShape="0">
                  <a:srgbClr val="6E747A">
                    <a:alpha val="43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205521" y="2685854"/>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14" name="文本框 13"/>
          <p:cNvSpPr txBox="1"/>
          <p:nvPr/>
        </p:nvSpPr>
        <p:spPr>
          <a:xfrm>
            <a:off x="6767951" y="6245420"/>
            <a:ext cx="5424049"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来源：南京日报</a:t>
            </a:r>
            <a:r>
              <a:rPr lang="en-US" altLang="zh-CN" sz="1200" dirty="0">
                <a:latin typeface="微软雅黑" panose="020B0503020204020204" pitchFamily="34" charset="-122"/>
                <a:ea typeface="微软雅黑" panose="020B0503020204020204" pitchFamily="34" charset="-122"/>
              </a:rPr>
              <a:t>https://mp.weixin.qq.com/s/67mm_S9QjFqCE-j248UQDg</a:t>
            </a:r>
            <a:endParaRPr lang="zh-CN" altLang="en-US" sz="1200" dirty="0">
              <a:latin typeface="微软雅黑" panose="020B0503020204020204" pitchFamily="34" charset="-122"/>
              <a:ea typeface="微软雅黑" panose="020B0503020204020204" pitchFamily="34" charset="-122"/>
            </a:endParaRPr>
          </a:p>
        </p:txBody>
      </p:sp>
      <p:sp>
        <p:nvSpPr>
          <p:cNvPr id="2" name="文本框 119"/>
          <p:cNvSpPr txBox="1"/>
          <p:nvPr/>
        </p:nvSpPr>
        <p:spPr>
          <a:xfrm>
            <a:off x="583364" y="875143"/>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性骚扰、学术不端、滥用职权谋私</a:t>
            </a:r>
          </a:p>
        </p:txBody>
      </p:sp>
      <p:sp>
        <p:nvSpPr>
          <p:cNvPr id="5" name="文本框 4"/>
          <p:cNvSpPr txBox="1"/>
          <p:nvPr/>
        </p:nvSpPr>
        <p:spPr>
          <a:xfrm>
            <a:off x="583364" y="1278077"/>
            <a:ext cx="11255830" cy="1170305"/>
          </a:xfrm>
          <a:prstGeom prst="rect">
            <a:avLst/>
          </a:prstGeom>
          <a:noFill/>
        </p:spPr>
        <p:txBody>
          <a:bodyPr wrap="square">
            <a:spAutoFit/>
          </a:bodyPr>
          <a:lstStyle/>
          <a:p>
            <a:pPr indent="450215" algn="just" fontAlgn="t">
              <a:lnSpc>
                <a:spcPct val="130000"/>
              </a:lnSpc>
            </a:pPr>
            <a:r>
              <a:rPr lang="en-US" altLang="zh-CN" dirty="0">
                <a:solidFill>
                  <a:prstClr val="black"/>
                </a:solidFill>
                <a:latin typeface="楷体" panose="02010609060101010101" pitchFamily="49" charset="-122"/>
                <a:ea typeface="楷体" panose="02010609060101010101" pitchFamily="49" charset="-122"/>
              </a:rPr>
              <a:t>2025</a:t>
            </a:r>
            <a:r>
              <a:rPr lang="zh-CN" altLang="en-US" dirty="0">
                <a:solidFill>
                  <a:prstClr val="black"/>
                </a:solidFill>
                <a:latin typeface="楷体" panose="02010609060101010101" pitchFamily="49" charset="-122"/>
                <a:ea typeface="楷体" panose="02010609060101010101" pitchFamily="49" charset="-122"/>
              </a:rPr>
              <a:t>年</a:t>
            </a: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月</a:t>
            </a:r>
            <a:r>
              <a:rPr lang="en-US" altLang="zh-CN" dirty="0">
                <a:solidFill>
                  <a:prstClr val="black"/>
                </a:solidFill>
                <a:latin typeface="楷体" panose="02010609060101010101" pitchFamily="49" charset="-122"/>
                <a:ea typeface="楷体" panose="02010609060101010101" pitchFamily="49" charset="-122"/>
              </a:rPr>
              <a:t>24</a:t>
            </a:r>
            <a:r>
              <a:rPr lang="zh-CN" altLang="en-US" dirty="0">
                <a:solidFill>
                  <a:prstClr val="black"/>
                </a:solidFill>
                <a:latin typeface="楷体" panose="02010609060101010101" pitchFamily="49" charset="-122"/>
                <a:ea typeface="楷体" panose="02010609060101010101" pitchFamily="49" charset="-122"/>
              </a:rPr>
              <a:t>日，汪某的男友通过网络发布</a:t>
            </a:r>
            <a:r>
              <a:rPr lang="en-US" altLang="zh-CN" dirty="0">
                <a:solidFill>
                  <a:prstClr val="black"/>
                </a:solidFill>
                <a:latin typeface="楷体" panose="02010609060101010101" pitchFamily="49" charset="-122"/>
                <a:ea typeface="楷体" panose="02010609060101010101" pitchFamily="49" charset="-122"/>
              </a:rPr>
              <a:t>14</a:t>
            </a:r>
            <a:r>
              <a:rPr lang="zh-CN" altLang="en-US" dirty="0">
                <a:solidFill>
                  <a:prstClr val="black"/>
                </a:solidFill>
                <a:latin typeface="楷体" panose="02010609060101010101" pitchFamily="49" charset="-122"/>
                <a:ea typeface="楷体" panose="02010609060101010101" pitchFamily="49" charset="-122"/>
              </a:rPr>
              <a:t>页举报材料，揭露南京师范大学环境学院副院长宋某某与其学生汪某长期保持不正当关系。材料显示，宋某某在已婚状态下与汪某发生婚外情，并利用职权为其提供学术资源，包括指导汪某发表</a:t>
            </a:r>
            <a:r>
              <a:rPr lang="en-US" altLang="zh-CN" dirty="0">
                <a:solidFill>
                  <a:prstClr val="black"/>
                </a:solidFill>
                <a:latin typeface="楷体" panose="02010609060101010101" pitchFamily="49" charset="-122"/>
                <a:ea typeface="楷体" panose="02010609060101010101" pitchFamily="49" charset="-122"/>
              </a:rPr>
              <a:t>7</a:t>
            </a:r>
            <a:r>
              <a:rPr lang="zh-CN" altLang="en-US" dirty="0">
                <a:solidFill>
                  <a:prstClr val="black"/>
                </a:solidFill>
                <a:latin typeface="楷体" panose="02010609060101010101" pitchFamily="49" charset="-122"/>
                <a:ea typeface="楷体" panose="02010609060101010101" pitchFamily="49" charset="-122"/>
              </a:rPr>
              <a:t>篇</a:t>
            </a:r>
            <a:r>
              <a:rPr lang="en-US" altLang="zh-CN" dirty="0">
                <a:solidFill>
                  <a:prstClr val="black"/>
                </a:solidFill>
                <a:latin typeface="楷体" panose="02010609060101010101" pitchFamily="49" charset="-122"/>
                <a:ea typeface="楷体" panose="02010609060101010101" pitchFamily="49" charset="-122"/>
              </a:rPr>
              <a:t>SCI</a:t>
            </a:r>
            <a:r>
              <a:rPr lang="zh-CN" altLang="en-US" dirty="0">
                <a:solidFill>
                  <a:prstClr val="black"/>
                </a:solidFill>
                <a:latin typeface="楷体" panose="02010609060101010101" pitchFamily="49" charset="-122"/>
                <a:ea typeface="楷体" panose="02010609060101010101" pitchFamily="49" charset="-122"/>
              </a:rPr>
              <a:t>论文（其中</a:t>
            </a:r>
            <a:r>
              <a:rPr lang="en-US" altLang="zh-CN" dirty="0">
                <a:solidFill>
                  <a:prstClr val="black"/>
                </a:solidFill>
                <a:latin typeface="楷体" panose="02010609060101010101" pitchFamily="49" charset="-122"/>
                <a:ea typeface="楷体" panose="02010609060101010101" pitchFamily="49" charset="-122"/>
              </a:rPr>
              <a:t>4</a:t>
            </a:r>
            <a:r>
              <a:rPr lang="zh-CN" altLang="en-US" dirty="0">
                <a:solidFill>
                  <a:prstClr val="black"/>
                </a:solidFill>
                <a:latin typeface="楷体" panose="02010609060101010101" pitchFamily="49" charset="-122"/>
                <a:ea typeface="楷体" panose="02010609060101010101" pitchFamily="49" charset="-122"/>
              </a:rPr>
              <a:t>篇为第一作者），并承诺其毕业后进入某知名研究院工作。</a:t>
            </a:r>
          </a:p>
        </p:txBody>
      </p:sp>
      <p:sp>
        <p:nvSpPr>
          <p:cNvPr id="10" name="文本框 9"/>
          <p:cNvSpPr txBox="1"/>
          <p:nvPr/>
        </p:nvSpPr>
        <p:spPr>
          <a:xfrm>
            <a:off x="572389" y="3204277"/>
            <a:ext cx="11266805" cy="2101215"/>
          </a:xfrm>
          <a:prstGeom prst="rect">
            <a:avLst/>
          </a:prstGeom>
          <a:noFill/>
        </p:spPr>
        <p:txBody>
          <a:bodyPr wrap="square">
            <a:noAutofit/>
          </a:bodyPr>
          <a:lstStyle/>
          <a:p>
            <a:pPr indent="450215" algn="just" fontAlgn="t">
              <a:lnSpc>
                <a:spcPct val="130000"/>
              </a:lnSpc>
            </a:pPr>
            <a:r>
              <a:rPr lang="en-US" altLang="zh-CN" dirty="0">
                <a:solidFill>
                  <a:prstClr val="black"/>
                </a:solidFill>
                <a:latin typeface="楷体" panose="02010609060101010101" pitchFamily="49" charset="-122"/>
                <a:ea typeface="楷体" panose="02010609060101010101" pitchFamily="49" charset="-122"/>
              </a:rPr>
              <a:t>2</a:t>
            </a:r>
            <a:r>
              <a:rPr lang="zh-CN" altLang="en-US" dirty="0">
                <a:solidFill>
                  <a:prstClr val="black"/>
                </a:solidFill>
                <a:latin typeface="楷体" panose="02010609060101010101" pitchFamily="49" charset="-122"/>
                <a:ea typeface="楷体" panose="02010609060101010101" pitchFamily="49" charset="-122"/>
              </a:rPr>
              <a:t>月</a:t>
            </a:r>
            <a:r>
              <a:rPr lang="en-US" altLang="zh-CN" dirty="0">
                <a:solidFill>
                  <a:prstClr val="black"/>
                </a:solidFill>
                <a:latin typeface="楷体" panose="02010609060101010101" pitchFamily="49" charset="-122"/>
                <a:ea typeface="楷体" panose="02010609060101010101" pitchFamily="49" charset="-122"/>
              </a:rPr>
              <a:t>25</a:t>
            </a:r>
            <a:r>
              <a:rPr lang="zh-CN" altLang="en-US" dirty="0">
                <a:solidFill>
                  <a:prstClr val="black"/>
                </a:solidFill>
                <a:latin typeface="楷体" panose="02010609060101010101" pitchFamily="49" charset="-122"/>
                <a:ea typeface="楷体" panose="02010609060101010101" pitchFamily="49" charset="-122"/>
              </a:rPr>
              <a:t>日，学校研究决定，</a:t>
            </a:r>
            <a:r>
              <a:rPr lang="zh-CN" altLang="en-US" b="1" dirty="0">
                <a:solidFill>
                  <a:srgbClr val="990000"/>
                </a:solidFill>
                <a:latin typeface="楷体" panose="02010609060101010101" pitchFamily="49" charset="-122"/>
                <a:ea typeface="楷体" panose="02010609060101010101" pitchFamily="49" charset="-122"/>
              </a:rPr>
              <a:t>免去宋某某环境学院副院长职务，取消其研究生导师资格，暂停一切工作。</a:t>
            </a:r>
            <a:r>
              <a:rPr lang="zh-CN" altLang="en-US" dirty="0">
                <a:solidFill>
                  <a:prstClr val="black"/>
                </a:solidFill>
                <a:latin typeface="楷体" panose="02010609060101010101" pitchFamily="49" charset="-122"/>
                <a:ea typeface="楷体" panose="02010609060101010101" pitchFamily="49" charset="-122"/>
              </a:rPr>
              <a:t>后续将根据进一步调查结果，</a:t>
            </a:r>
            <a:r>
              <a:rPr lang="zh-CN" altLang="en-US" b="1" dirty="0">
                <a:solidFill>
                  <a:srgbClr val="990000"/>
                </a:solidFill>
                <a:latin typeface="楷体" panose="02010609060101010101" pitchFamily="49" charset="-122"/>
                <a:ea typeface="楷体" panose="02010609060101010101" pitchFamily="49" charset="-122"/>
              </a:rPr>
              <a:t>对相关人员依纪依规严肃处理</a:t>
            </a:r>
            <a:r>
              <a:rPr lang="zh-CN" altLang="en-US" dirty="0">
                <a:solidFill>
                  <a:prstClr val="black"/>
                </a:solidFill>
                <a:latin typeface="楷体" panose="02010609060101010101" pitchFamily="49" charset="-122"/>
                <a:ea typeface="楷体" panose="02010609060101010101" pitchFamily="49" charset="-122"/>
              </a:rPr>
              <a:t>。</a:t>
            </a:r>
          </a:p>
        </p:txBody>
      </p:sp>
      <p:sp>
        <p:nvSpPr>
          <p:cNvPr id="15" name="文本框 119"/>
          <p:cNvSpPr txBox="1"/>
          <p:nvPr/>
        </p:nvSpPr>
        <p:spPr>
          <a:xfrm>
            <a:off x="574033" y="2825438"/>
            <a:ext cx="4097498"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处理结果</a:t>
            </a:r>
            <a:endParaRPr lang="en-US" altLang="zh-CN" sz="2000" b="1" dirty="0">
              <a:latin typeface="黑体" panose="02010609060101010101" pitchFamily="49" charset="-122"/>
              <a:ea typeface="黑体" panose="02010609060101010101" pitchFamily="49" charset="-122"/>
            </a:endParaRPr>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10</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557091" y="3179478"/>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p:cNvSpPr txBox="1"/>
          <p:nvPr/>
        </p:nvSpPr>
        <p:spPr>
          <a:xfrm>
            <a:off x="574033" y="758868"/>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学术不端行为</a:t>
            </a:r>
          </a:p>
        </p:txBody>
      </p:sp>
      <p:sp>
        <p:nvSpPr>
          <p:cNvPr id="5" name="文本框 4"/>
          <p:cNvSpPr txBox="1"/>
          <p:nvPr/>
        </p:nvSpPr>
        <p:spPr>
          <a:xfrm>
            <a:off x="560070" y="1186180"/>
            <a:ext cx="10760710" cy="1469399"/>
          </a:xfrm>
          <a:prstGeom prst="rect">
            <a:avLst/>
          </a:prstGeom>
          <a:noFill/>
        </p:spPr>
        <p:txBody>
          <a:bodyPr wrap="square">
            <a:noAutofit/>
          </a:bodyPr>
          <a:lstStyle/>
          <a:p>
            <a:pPr indent="457200" algn="just" fontAlgn="t">
              <a:lnSpc>
                <a:spcPct val="150000"/>
              </a:lnSpc>
            </a:pPr>
            <a:r>
              <a:rPr lang="zh-CN" altLang="en-US" dirty="0">
                <a:solidFill>
                  <a:prstClr val="black"/>
                </a:solidFill>
                <a:latin typeface="楷体" panose="02010609060101010101" pitchFamily="49" charset="-122"/>
                <a:ea typeface="楷体" panose="02010609060101010101" pitchFamily="49" charset="-122"/>
              </a:rPr>
              <a:t>网民于</a:t>
            </a:r>
            <a:r>
              <a:rPr lang="en-US" altLang="zh-CN" dirty="0">
                <a:solidFill>
                  <a:prstClr val="black"/>
                </a:solidFill>
                <a:latin typeface="楷体" panose="02010609060101010101" pitchFamily="49" charset="-122"/>
                <a:ea typeface="楷体" panose="02010609060101010101" pitchFamily="49" charset="-122"/>
              </a:rPr>
              <a:t>2025</a:t>
            </a:r>
            <a:r>
              <a:rPr lang="zh-CN" altLang="en-US" dirty="0">
                <a:solidFill>
                  <a:prstClr val="black"/>
                </a:solidFill>
                <a:latin typeface="楷体" panose="02010609060101010101" pitchFamily="49" charset="-122"/>
                <a:ea typeface="楷体" panose="02010609060101010101" pitchFamily="49" charset="-122"/>
              </a:rPr>
              <a:t>年</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月</a:t>
            </a:r>
            <a:r>
              <a:rPr lang="en-US" altLang="zh-CN" dirty="0">
                <a:solidFill>
                  <a:prstClr val="black"/>
                </a:solidFill>
                <a:latin typeface="楷体" panose="02010609060101010101" pitchFamily="49" charset="-122"/>
                <a:ea typeface="楷体" panose="02010609060101010101" pitchFamily="49" charset="-122"/>
              </a:rPr>
              <a:t>12</a:t>
            </a:r>
            <a:r>
              <a:rPr lang="zh-CN" altLang="en-US" dirty="0">
                <a:solidFill>
                  <a:prstClr val="black"/>
                </a:solidFill>
                <a:latin typeface="楷体" panose="02010609060101010101" pitchFamily="49" charset="-122"/>
                <a:ea typeface="楷体" panose="02010609060101010101" pitchFamily="49" charset="-122"/>
              </a:rPr>
              <a:t>日在社交平台举报，西安交通大学副教授王某某，在其他高校攻读博士学位期间，于</a:t>
            </a:r>
            <a:r>
              <a:rPr lang="en-US" altLang="zh-CN" dirty="0">
                <a:solidFill>
                  <a:prstClr val="black"/>
                </a:solidFill>
                <a:latin typeface="楷体" panose="02010609060101010101" pitchFamily="49" charset="-122"/>
                <a:ea typeface="楷体" panose="02010609060101010101" pitchFamily="49" charset="-122"/>
              </a:rPr>
              <a:t>2016</a:t>
            </a:r>
            <a:r>
              <a:rPr lang="zh-CN" altLang="en-US" dirty="0">
                <a:solidFill>
                  <a:prstClr val="black"/>
                </a:solidFill>
                <a:latin typeface="楷体" panose="02010609060101010101" pitchFamily="49" charset="-122"/>
                <a:ea typeface="楷体" panose="02010609060101010101" pitchFamily="49" charset="-122"/>
              </a:rPr>
              <a:t>年在《世界哲学》期刊发表的论文《动态的身体：身体</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身体化</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海德格尔泽利康讲座中的身体现象学》涉嫌</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翻译式抄袭</a:t>
            </a:r>
            <a:r>
              <a:rPr lang="en-US"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。经核查，王某某的抄袭行为属实。</a:t>
            </a:r>
          </a:p>
        </p:txBody>
      </p:sp>
      <p:sp>
        <p:nvSpPr>
          <p:cNvPr id="15" name="文本框 119"/>
          <p:cNvSpPr txBox="1"/>
          <p:nvPr/>
        </p:nvSpPr>
        <p:spPr>
          <a:xfrm>
            <a:off x="562171" y="3196615"/>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11</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8" name="文本框 7"/>
          <p:cNvSpPr txBox="1"/>
          <p:nvPr/>
        </p:nvSpPr>
        <p:spPr>
          <a:xfrm>
            <a:off x="557091" y="3861100"/>
            <a:ext cx="10815955" cy="1349375"/>
          </a:xfrm>
          <a:prstGeom prst="rect">
            <a:avLst/>
          </a:prstGeom>
          <a:noFill/>
        </p:spPr>
        <p:txBody>
          <a:bodyPr wrap="square">
            <a:noAutofit/>
          </a:bodyPr>
          <a:lstStyle/>
          <a:p>
            <a:pPr algn="l">
              <a:lnSpc>
                <a:spcPct val="150000"/>
              </a:lnSpc>
            </a:pPr>
            <a:r>
              <a:rPr lang="zh-CN" altLang="en-US" b="0" i="0" dirty="0">
                <a:solidFill>
                  <a:srgbClr val="2A2A2A"/>
                </a:solidFill>
                <a:effectLst/>
                <a:latin typeface="微软雅黑" panose="020B0503020204020204" pitchFamily="34" charset="-122"/>
                <a:ea typeface="微软雅黑" panose="020B0503020204020204" pitchFamily="34" charset="-122"/>
              </a:rPr>
              <a:t>　    </a:t>
            </a:r>
            <a:r>
              <a:rPr lang="zh-CN" altLang="en-US" dirty="0">
                <a:solidFill>
                  <a:prstClr val="black"/>
                </a:solidFill>
                <a:latin typeface="楷体" panose="02010609060101010101" pitchFamily="49" charset="-122"/>
                <a:ea typeface="楷体" panose="02010609060101010101" pitchFamily="49" charset="-122"/>
              </a:rPr>
              <a:t>西安交通大学于</a:t>
            </a:r>
            <a:r>
              <a:rPr lang="en-US" altLang="zh-CN" dirty="0">
                <a:solidFill>
                  <a:prstClr val="black"/>
                </a:solidFill>
                <a:latin typeface="楷体" panose="02010609060101010101" pitchFamily="49" charset="-122"/>
                <a:ea typeface="楷体" panose="02010609060101010101" pitchFamily="49" charset="-122"/>
              </a:rPr>
              <a:t>2025</a:t>
            </a:r>
            <a:r>
              <a:rPr lang="zh-CN" altLang="en-US" dirty="0">
                <a:solidFill>
                  <a:prstClr val="black"/>
                </a:solidFill>
                <a:latin typeface="楷体" panose="02010609060101010101" pitchFamily="49" charset="-122"/>
                <a:ea typeface="楷体" panose="02010609060101010101" pitchFamily="49" charset="-122"/>
              </a:rPr>
              <a:t>年</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月</a:t>
            </a:r>
            <a:r>
              <a:rPr lang="en-US" altLang="zh-CN" dirty="0">
                <a:solidFill>
                  <a:prstClr val="black"/>
                </a:solidFill>
                <a:latin typeface="楷体" panose="02010609060101010101" pitchFamily="49" charset="-122"/>
                <a:ea typeface="楷体" panose="02010609060101010101" pitchFamily="49" charset="-122"/>
              </a:rPr>
              <a:t>14</a:t>
            </a:r>
            <a:r>
              <a:rPr lang="zh-CN" altLang="en-US" dirty="0">
                <a:solidFill>
                  <a:prstClr val="black"/>
                </a:solidFill>
                <a:latin typeface="楷体" panose="02010609060101010101" pitchFamily="49" charset="-122"/>
                <a:ea typeface="楷体" panose="02010609060101010101" pitchFamily="49" charset="-122"/>
              </a:rPr>
              <a:t>日通报，认定王某某在攻读博士学位期间的学术不端行为属实，依据学校规定与其</a:t>
            </a:r>
            <a:r>
              <a:rPr lang="zh-CN" altLang="en-US" b="1" dirty="0">
                <a:solidFill>
                  <a:srgbClr val="990000"/>
                </a:solidFill>
                <a:latin typeface="楷体" panose="02010609060101010101" pitchFamily="49" charset="-122"/>
                <a:ea typeface="楷体" panose="02010609060101010101" pitchFamily="49" charset="-122"/>
              </a:rPr>
              <a:t>解除聘用关系，并删除其官网信息</a:t>
            </a:r>
            <a:r>
              <a:rPr lang="zh-CN" altLang="en-US" dirty="0">
                <a:solidFill>
                  <a:prstClr val="black"/>
                </a:solidFill>
                <a:latin typeface="楷体" panose="02010609060101010101" pitchFamily="49" charset="-122"/>
                <a:ea typeface="楷体" panose="02010609060101010101" pitchFamily="49" charset="-122"/>
              </a:rPr>
              <a:t>。《世界哲学》编辑部于</a:t>
            </a:r>
            <a:r>
              <a:rPr lang="en-US" altLang="zh-CN" dirty="0">
                <a:solidFill>
                  <a:prstClr val="black"/>
                </a:solidFill>
                <a:latin typeface="楷体" panose="02010609060101010101" pitchFamily="49" charset="-122"/>
                <a:ea typeface="楷体" panose="02010609060101010101" pitchFamily="49" charset="-122"/>
              </a:rPr>
              <a:t>3</a:t>
            </a:r>
            <a:r>
              <a:rPr lang="zh-CN" altLang="en-US" dirty="0">
                <a:solidFill>
                  <a:prstClr val="black"/>
                </a:solidFill>
                <a:latin typeface="楷体" panose="02010609060101010101" pitchFamily="49" charset="-122"/>
                <a:ea typeface="楷体" panose="02010609060101010101" pitchFamily="49" charset="-122"/>
              </a:rPr>
              <a:t>月</a:t>
            </a:r>
            <a:r>
              <a:rPr lang="en-US" altLang="zh-CN" dirty="0">
                <a:solidFill>
                  <a:prstClr val="black"/>
                </a:solidFill>
                <a:latin typeface="楷体" panose="02010609060101010101" pitchFamily="49" charset="-122"/>
                <a:ea typeface="楷体" panose="02010609060101010101" pitchFamily="49" charset="-122"/>
              </a:rPr>
              <a:t>15</a:t>
            </a:r>
            <a:r>
              <a:rPr lang="zh-CN" altLang="en-US" dirty="0">
                <a:solidFill>
                  <a:prstClr val="black"/>
                </a:solidFill>
                <a:latin typeface="楷体" panose="02010609060101010101" pitchFamily="49" charset="-122"/>
                <a:ea typeface="楷体" panose="02010609060101010101" pitchFamily="49" charset="-122"/>
              </a:rPr>
              <a:t>日</a:t>
            </a:r>
            <a:r>
              <a:rPr lang="zh-CN" altLang="en-US" b="1" dirty="0">
                <a:solidFill>
                  <a:srgbClr val="990000"/>
                </a:solidFill>
                <a:latin typeface="楷体" panose="02010609060101010101" pitchFamily="49" charset="-122"/>
                <a:ea typeface="楷体" panose="02010609060101010101" pitchFamily="49" charset="-122"/>
              </a:rPr>
              <a:t>声明撤稿</a:t>
            </a:r>
            <a:r>
              <a:rPr lang="zh-CN" altLang="en-US" dirty="0">
                <a:solidFill>
                  <a:prstClr val="black"/>
                </a:solidFill>
                <a:latin typeface="楷体" panose="02010609060101010101" pitchFamily="49" charset="-122"/>
                <a:ea typeface="楷体" panose="02010609060101010101" pitchFamily="49" charset="-122"/>
              </a:rPr>
              <a:t>，谴责其行为损害期刊声誉，并</a:t>
            </a:r>
            <a:r>
              <a:rPr lang="zh-CN" altLang="en-US" b="1" dirty="0">
                <a:solidFill>
                  <a:srgbClr val="990000"/>
                </a:solidFill>
                <a:latin typeface="楷体" panose="02010609060101010101" pitchFamily="49" charset="-122"/>
                <a:ea typeface="楷体" panose="02010609060101010101" pitchFamily="49" charset="-122"/>
              </a:rPr>
              <a:t>保留追究法律责任的权利。</a:t>
            </a:r>
          </a:p>
        </p:txBody>
      </p:sp>
      <p:sp>
        <p:nvSpPr>
          <p:cNvPr id="12" name="文本框 11"/>
          <p:cNvSpPr txBox="1"/>
          <p:nvPr/>
        </p:nvSpPr>
        <p:spPr>
          <a:xfrm>
            <a:off x="9426829" y="6260465"/>
            <a:ext cx="1612392" cy="275590"/>
          </a:xfrm>
          <a:prstGeom prst="rect">
            <a:avLst/>
          </a:prstGeom>
          <a:noFill/>
        </p:spPr>
        <p:txBody>
          <a:bodyPr wrap="square" rtlCol="0">
            <a:spAutoFit/>
          </a:bodyPr>
          <a:lstStyle/>
          <a:p>
            <a:pPr algn="r"/>
            <a:r>
              <a:rPr lang="zh-CN" altLang="en-US" sz="1200" dirty="0">
                <a:latin typeface="微软雅黑" panose="020B0503020204020204" pitchFamily="34" charset="-122"/>
                <a:ea typeface="微软雅黑" panose="020B0503020204020204" pitchFamily="34" charset="-122"/>
              </a:rPr>
              <a:t>来源：西安交通大学</a:t>
            </a:r>
            <a:endParaRPr lang="en-US" altLang="zh-CN" sz="1200" dirty="0">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429260" y="4312852"/>
            <a:ext cx="11638915" cy="73025"/>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p:cNvSpPr txBox="1"/>
          <p:nvPr/>
        </p:nvSpPr>
        <p:spPr>
          <a:xfrm>
            <a:off x="583364" y="875143"/>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师德失范行为</a:t>
            </a:r>
          </a:p>
        </p:txBody>
      </p:sp>
      <p:sp>
        <p:nvSpPr>
          <p:cNvPr id="5" name="文本框 4"/>
          <p:cNvSpPr txBox="1"/>
          <p:nvPr/>
        </p:nvSpPr>
        <p:spPr>
          <a:xfrm>
            <a:off x="556260" y="1387052"/>
            <a:ext cx="11084560" cy="2741295"/>
          </a:xfrm>
          <a:prstGeom prst="rect">
            <a:avLst/>
          </a:prstGeom>
          <a:noFill/>
        </p:spPr>
        <p:txBody>
          <a:bodyPr wrap="square">
            <a:noAutofit/>
          </a:bodyPr>
          <a:lstStyle/>
          <a:p>
            <a:pPr indent="457200" algn="just" fontAlgn="t">
              <a:lnSpc>
                <a:spcPct val="130000"/>
              </a:lnSpc>
            </a:pPr>
            <a:r>
              <a:rPr lang="zh-CN" altLang="en-US" dirty="0">
                <a:solidFill>
                  <a:prstClr val="black"/>
                </a:solidFill>
                <a:latin typeface="Calibri" panose="020F0502020204030204" charset="0"/>
                <a:ea typeface="楷体" panose="02010609060101010101" pitchFamily="49" charset="-122"/>
                <a:cs typeface="Calibri" panose="020F0502020204030204" charset="0"/>
                <a:sym typeface="+mn-ea"/>
              </a:rPr>
              <a:t>北京外国语大学副研究员尹某某，</a:t>
            </a:r>
            <a:r>
              <a:rPr lang="en-US" altLang="zh-CN" dirty="0">
                <a:solidFill>
                  <a:prstClr val="black"/>
                </a:solidFill>
                <a:latin typeface="楷体" panose="02010609060101010101" pitchFamily="49" charset="-122"/>
                <a:ea typeface="楷体" panose="02010609060101010101" pitchFamily="49" charset="-122"/>
                <a:cs typeface="Calibri" panose="020F0502020204030204" charset="0"/>
                <a:sym typeface="+mn-ea"/>
              </a:rPr>
              <a:t>2017</a:t>
            </a:r>
            <a:r>
              <a:rPr lang="zh-CN" altLang="en-US" dirty="0">
                <a:solidFill>
                  <a:prstClr val="black"/>
                </a:solidFill>
                <a:latin typeface="Calibri" panose="020F0502020204030204" charset="0"/>
                <a:ea typeface="楷体" panose="02010609060101010101" pitchFamily="49" charset="-122"/>
                <a:cs typeface="Calibri" panose="020F0502020204030204" charset="0"/>
                <a:sym typeface="+mn-ea"/>
              </a:rPr>
              <a:t>年</a:t>
            </a:r>
            <a:r>
              <a:rPr lang="en-US" altLang="zh-CN" dirty="0">
                <a:solidFill>
                  <a:prstClr val="black"/>
                </a:solidFill>
                <a:latin typeface="楷体" panose="02010609060101010101" pitchFamily="49" charset="-122"/>
                <a:ea typeface="楷体" panose="02010609060101010101" pitchFamily="49" charset="-122"/>
                <a:cs typeface="Calibri" panose="020F0502020204030204" charset="0"/>
                <a:sym typeface="+mn-ea"/>
              </a:rPr>
              <a:t>6</a:t>
            </a:r>
            <a:r>
              <a:rPr lang="zh-CN" altLang="en-US" dirty="0">
                <a:solidFill>
                  <a:prstClr val="black"/>
                </a:solidFill>
                <a:latin typeface="Calibri" panose="020F0502020204030204" charset="0"/>
                <a:ea typeface="楷体" panose="02010609060101010101" pitchFamily="49" charset="-122"/>
                <a:cs typeface="Calibri" panose="020F0502020204030204" charset="0"/>
                <a:sym typeface="+mn-ea"/>
              </a:rPr>
              <a:t>月，尹某某申报正高级职称，因不符合条件未能如愿，遂心生怨恨，到东校区行政楼寻衅滋事，被工作人员制止。自此，尹某某长期对参与其职称评审工作的专家、工作人员及晋升职称的同事进行恶毒证告、漫骂、威胁。</a:t>
            </a:r>
            <a:r>
              <a:rPr lang="en-US" altLang="zh-CN" dirty="0">
                <a:solidFill>
                  <a:prstClr val="black"/>
                </a:solidFill>
                <a:latin typeface="楷体" panose="02010609060101010101" pitchFamily="49" charset="-122"/>
                <a:ea typeface="楷体" panose="02010609060101010101" pitchFamily="49" charset="-122"/>
                <a:cs typeface="Calibri" panose="020F0502020204030204" charset="0"/>
                <a:sym typeface="+mn-ea"/>
              </a:rPr>
              <a:t>2019</a:t>
            </a:r>
            <a:r>
              <a:rPr lang="zh-CN" altLang="en-US" dirty="0">
                <a:solidFill>
                  <a:prstClr val="black"/>
                </a:solidFill>
                <a:latin typeface="Calibri" panose="020F0502020204030204" charset="0"/>
                <a:ea typeface="楷体" panose="02010609060101010101" pitchFamily="49" charset="-122"/>
                <a:cs typeface="Calibri" panose="020F0502020204030204" charset="0"/>
                <a:sym typeface="+mn-ea"/>
              </a:rPr>
              <a:t>年</a:t>
            </a:r>
            <a:r>
              <a:rPr lang="en-US" altLang="zh-CN" dirty="0">
                <a:solidFill>
                  <a:prstClr val="black"/>
                </a:solidFill>
                <a:latin typeface="楷体" panose="02010609060101010101" pitchFamily="49" charset="-122"/>
                <a:ea typeface="楷体" panose="02010609060101010101" pitchFamily="49" charset="-122"/>
                <a:cs typeface="Calibri" panose="020F0502020204030204" charset="0"/>
                <a:sym typeface="+mn-ea"/>
              </a:rPr>
              <a:t>9</a:t>
            </a:r>
            <a:r>
              <a:rPr lang="zh-CN" altLang="en-US" dirty="0">
                <a:solidFill>
                  <a:prstClr val="black"/>
                </a:solidFill>
                <a:latin typeface="Calibri" panose="020F0502020204030204" charset="0"/>
                <a:ea typeface="楷体" panose="02010609060101010101" pitchFamily="49" charset="-122"/>
                <a:cs typeface="Calibri" panose="020F0502020204030204" charset="0"/>
                <a:sym typeface="+mn-ea"/>
              </a:rPr>
              <a:t>月，尹某某在校内多处偷偷散发冒用某女教师名义撰写的包含低俗两性关系内容的《秋夜忏悔》文稿，对相关教师进行诋毁污蔑。</a:t>
            </a:r>
            <a:r>
              <a:rPr lang="en-US" altLang="zh-CN" dirty="0">
                <a:solidFill>
                  <a:prstClr val="black"/>
                </a:solidFill>
                <a:latin typeface="楷体" panose="02010609060101010101" pitchFamily="49" charset="-122"/>
                <a:ea typeface="楷体" panose="02010609060101010101" pitchFamily="49" charset="-122"/>
                <a:cs typeface="Calibri" panose="020F0502020204030204" charset="0"/>
                <a:sym typeface="+mn-ea"/>
              </a:rPr>
              <a:t>2021</a:t>
            </a:r>
            <a:r>
              <a:rPr lang="zh-CN" altLang="en-US" dirty="0">
                <a:solidFill>
                  <a:prstClr val="black"/>
                </a:solidFill>
                <a:latin typeface="Calibri" panose="020F0502020204030204" charset="0"/>
                <a:ea typeface="楷体" panose="02010609060101010101" pitchFamily="49" charset="-122"/>
                <a:cs typeface="Calibri" panose="020F0502020204030204" charset="0"/>
                <a:sym typeface="+mn-ea"/>
              </a:rPr>
              <a:t>年</a:t>
            </a:r>
            <a:r>
              <a:rPr lang="en-US" altLang="zh-CN" dirty="0">
                <a:solidFill>
                  <a:prstClr val="black"/>
                </a:solidFill>
                <a:latin typeface="楷体" panose="02010609060101010101" pitchFamily="49" charset="-122"/>
                <a:ea typeface="楷体" panose="02010609060101010101" pitchFamily="49" charset="-122"/>
                <a:cs typeface="Calibri" panose="020F0502020204030204" charset="0"/>
                <a:sym typeface="+mn-ea"/>
              </a:rPr>
              <a:t>9</a:t>
            </a:r>
            <a:r>
              <a:rPr lang="zh-CN" altLang="en-US" dirty="0">
                <a:solidFill>
                  <a:prstClr val="black"/>
                </a:solidFill>
                <a:latin typeface="Calibri" panose="020F0502020204030204" charset="0"/>
                <a:ea typeface="楷体" panose="02010609060101010101" pitchFamily="49" charset="-122"/>
                <a:cs typeface="Calibri" panose="020F0502020204030204" charset="0"/>
                <a:sym typeface="+mn-ea"/>
              </a:rPr>
              <a:t>月，尹某某在西校区国内大厦至住宅塔楼跟踪某女教师，步步紧随，该女教师十分惊恐并报警。</a:t>
            </a:r>
            <a:r>
              <a:rPr lang="en-US" altLang="zh-CN" dirty="0">
                <a:solidFill>
                  <a:prstClr val="black"/>
                </a:solidFill>
                <a:latin typeface="楷体" panose="02010609060101010101" pitchFamily="49" charset="-122"/>
                <a:ea typeface="楷体" panose="02010609060101010101" pitchFamily="49" charset="-122"/>
                <a:cs typeface="Calibri" panose="020F0502020204030204" charset="0"/>
                <a:sym typeface="+mn-ea"/>
              </a:rPr>
              <a:t>2021</a:t>
            </a:r>
            <a:r>
              <a:rPr lang="zh-CN" altLang="en-US" dirty="0">
                <a:solidFill>
                  <a:prstClr val="black"/>
                </a:solidFill>
                <a:latin typeface="Calibri" panose="020F0502020204030204" charset="0"/>
                <a:ea typeface="楷体" panose="02010609060101010101" pitchFamily="49" charset="-122"/>
                <a:cs typeface="Calibri" panose="020F0502020204030204" charset="0"/>
                <a:sym typeface="+mn-ea"/>
              </a:rPr>
              <a:t>年至</a:t>
            </a:r>
            <a:r>
              <a:rPr lang="en-US" altLang="zh-CN" dirty="0">
                <a:solidFill>
                  <a:prstClr val="black"/>
                </a:solidFill>
                <a:latin typeface="楷体" panose="02010609060101010101" pitchFamily="49" charset="-122"/>
                <a:ea typeface="楷体" panose="02010609060101010101" pitchFamily="49" charset="-122"/>
                <a:cs typeface="Calibri" panose="020F0502020204030204" charset="0"/>
                <a:sym typeface="+mn-ea"/>
              </a:rPr>
              <a:t>2022</a:t>
            </a:r>
            <a:r>
              <a:rPr lang="zh-CN" altLang="en-US" dirty="0">
                <a:solidFill>
                  <a:prstClr val="black"/>
                </a:solidFill>
                <a:latin typeface="Calibri" panose="020F0502020204030204" charset="0"/>
                <a:ea typeface="楷体" panose="02010609060101010101" pitchFamily="49" charset="-122"/>
                <a:cs typeface="Calibri" panose="020F0502020204030204" charset="0"/>
                <a:sym typeface="+mn-ea"/>
              </a:rPr>
              <a:t>年间，尹某某利用多个微信群、微信公众号及其他互联网平台大肆散播虚假信息，恶意诋毁、嘲讽污蔑相关教师学术成果，严重侵害他人合法权益及学校声誉。此外，尹某某还在课堂上多次公然发表不当言论，对学生产生严重误导。</a:t>
            </a:r>
          </a:p>
        </p:txBody>
      </p:sp>
      <p:sp>
        <p:nvSpPr>
          <p:cNvPr id="15" name="文本框 119"/>
          <p:cNvSpPr txBox="1"/>
          <p:nvPr/>
        </p:nvSpPr>
        <p:spPr>
          <a:xfrm>
            <a:off x="556260" y="4413250"/>
            <a:ext cx="4115435" cy="498475"/>
          </a:xfrm>
          <a:prstGeom prst="rect">
            <a:avLst/>
          </a:prstGeom>
          <a:noFill/>
        </p:spPr>
        <p:txBody>
          <a:bodyPr wrap="square" rtlCol="0">
            <a:no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12</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4" name="矩形: 圆角 15"/>
          <p:cNvSpPr/>
          <p:nvPr/>
        </p:nvSpPr>
        <p:spPr>
          <a:xfrm>
            <a:off x="429260" y="4989195"/>
            <a:ext cx="4775835" cy="554355"/>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latin typeface="楷体" panose="02010609060101010101" pitchFamily="49" charset="-122"/>
                <a:ea typeface="楷体" panose="02010609060101010101" pitchFamily="49" charset="-122"/>
              </a:rPr>
              <a:t>《</a:t>
            </a:r>
            <a:r>
              <a:rPr lang="zh-CN" altLang="en-US">
                <a:latin typeface="楷体" panose="02010609060101010101" pitchFamily="49" charset="-122"/>
                <a:ea typeface="楷体" panose="02010609060101010101" pitchFamily="49" charset="-122"/>
              </a:rPr>
              <a:t>新时代高校职业行为十项准则</a:t>
            </a:r>
            <a:r>
              <a:rPr lang="en-US" altLang="zh-CN">
                <a:latin typeface="楷体" panose="02010609060101010101" pitchFamily="49" charset="-122"/>
                <a:ea typeface="楷体" panose="02010609060101010101" pitchFamily="49" charset="-122"/>
              </a:rPr>
              <a:t>》</a:t>
            </a:r>
            <a:endParaRPr lang="zh-CN" altLang="en-US">
              <a:latin typeface="楷体" panose="02010609060101010101" pitchFamily="49" charset="-122"/>
              <a:ea typeface="楷体" panose="02010609060101010101" pitchFamily="49" charset="-122"/>
            </a:endParaRPr>
          </a:p>
        </p:txBody>
      </p:sp>
      <p:sp>
        <p:nvSpPr>
          <p:cNvPr id="8" name="文本框 7"/>
          <p:cNvSpPr txBox="1"/>
          <p:nvPr/>
        </p:nvSpPr>
        <p:spPr>
          <a:xfrm>
            <a:off x="686435" y="5681980"/>
            <a:ext cx="10824845" cy="896688"/>
          </a:xfrm>
          <a:prstGeom prst="rect">
            <a:avLst/>
          </a:prstGeom>
          <a:noFill/>
        </p:spPr>
        <p:txBody>
          <a:bodyPr wrap="square">
            <a:noAutofit/>
          </a:bodyPr>
          <a:lstStyle/>
          <a:p>
            <a:pPr indent="457200" algn="just" fontAlgn="t">
              <a:lnSpc>
                <a:spcPct val="130000"/>
              </a:lnSpc>
            </a:pPr>
            <a:r>
              <a:rPr lang="en-US" altLang="zh-CN" dirty="0">
                <a:latin typeface="楷体" panose="02010609060101010101" pitchFamily="49" charset="-122"/>
                <a:ea typeface="楷体" panose="02010609060101010101" pitchFamily="49" charset="-122"/>
              </a:rPr>
              <a:t>2022</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月，学校给予尹某某</a:t>
            </a:r>
            <a:r>
              <a:rPr lang="zh-CN" altLang="en-US" b="1" dirty="0">
                <a:solidFill>
                  <a:srgbClr val="990000"/>
                </a:solidFill>
                <a:latin typeface="楷体" panose="02010609060101010101" pitchFamily="49" charset="-122"/>
                <a:ea typeface="楷体" panose="02010609060101010101" pitchFamily="49" charset="-122"/>
              </a:rPr>
              <a:t>降低岗位等级处分</a:t>
            </a:r>
            <a:r>
              <a:rPr lang="zh-CN" altLang="en-US" dirty="0">
                <a:latin typeface="楷体" panose="02010609060101010101" pitchFamily="49" charset="-122"/>
                <a:ea typeface="楷体" panose="02010609060101010101" pitchFamily="49" charset="-122"/>
              </a:rPr>
              <a:t>，从副研究员降为助理研究员，于</a:t>
            </a:r>
            <a:r>
              <a:rPr lang="en-US" altLang="zh-CN" dirty="0">
                <a:latin typeface="楷体" panose="02010609060101010101" pitchFamily="49" charset="-122"/>
                <a:ea typeface="楷体" panose="02010609060101010101" pitchFamily="49" charset="-122"/>
              </a:rPr>
              <a:t>2024</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8</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31</a:t>
            </a:r>
            <a:r>
              <a:rPr lang="zh-CN" altLang="en-US" dirty="0">
                <a:latin typeface="楷体" panose="02010609060101010101" pitchFamily="49" charset="-122"/>
                <a:ea typeface="楷体" panose="02010609060101010101" pitchFamily="49" charset="-122"/>
              </a:rPr>
              <a:t>日合同到期后</a:t>
            </a:r>
            <a:r>
              <a:rPr lang="zh-CN" altLang="en-US" b="1" dirty="0">
                <a:solidFill>
                  <a:srgbClr val="990000"/>
                </a:solidFill>
                <a:latin typeface="楷体" panose="02010609060101010101" pitchFamily="49" charset="-122"/>
                <a:ea typeface="楷体" panose="02010609060101010101" pitchFamily="49" charset="-122"/>
              </a:rPr>
              <a:t>不再续聘。</a:t>
            </a:r>
          </a:p>
        </p:txBody>
      </p:sp>
      <p:sp>
        <p:nvSpPr>
          <p:cNvPr id="14" name="文本框 13"/>
          <p:cNvSpPr txBox="1"/>
          <p:nvPr/>
        </p:nvSpPr>
        <p:spPr>
          <a:xfrm>
            <a:off x="7713307" y="6249250"/>
            <a:ext cx="4478693" cy="275590"/>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a:t>
            </a:r>
            <a:r>
              <a:rPr lang="zh-CN" altLang="en-US" sz="1200" dirty="0" smtClean="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2025</a:t>
            </a:r>
            <a:r>
              <a:rPr lang="zh-CN" altLang="en-US" sz="1200" dirty="0" smtClean="0">
                <a:latin typeface="微软雅黑" panose="020B0503020204020204" pitchFamily="34" charset="-122"/>
                <a:ea typeface="微软雅黑" panose="020B0503020204020204" pitchFamily="34" charset="-122"/>
              </a:rPr>
              <a:t>年</a:t>
            </a:r>
            <a:r>
              <a:rPr lang="en-US" altLang="zh-CN" sz="1200" dirty="0" smtClean="0">
                <a:latin typeface="微软雅黑" panose="020B0503020204020204" pitchFamily="34" charset="-122"/>
                <a:ea typeface="微软雅黑" panose="020B0503020204020204" pitchFamily="34" charset="-122"/>
              </a:rPr>
              <a:t>1</a:t>
            </a:r>
            <a:r>
              <a:rPr lang="zh-CN" altLang="en-US" sz="1200" dirty="0" smtClean="0">
                <a:latin typeface="微软雅黑" panose="020B0503020204020204" pitchFamily="34" charset="-122"/>
                <a:ea typeface="微软雅黑" panose="020B0503020204020204" pitchFamily="34" charset="-122"/>
              </a:rPr>
              <a:t>月</a:t>
            </a:r>
            <a:r>
              <a:rPr lang="en-US" altLang="zh-CN" sz="1200" dirty="0" smtClean="0">
                <a:latin typeface="微软雅黑" panose="020B0503020204020204" pitchFamily="34" charset="-122"/>
                <a:ea typeface="微软雅黑" panose="020B0503020204020204" pitchFamily="34" charset="-122"/>
              </a:rPr>
              <a:t>7</a:t>
            </a:r>
            <a:r>
              <a:rPr lang="zh-CN" altLang="en-US" sz="1200" dirty="0" smtClean="0">
                <a:latin typeface="微软雅黑" panose="020B0503020204020204" pitchFamily="34" charset="-122"/>
                <a:ea typeface="微软雅黑" panose="020B0503020204020204" pitchFamily="34" charset="-122"/>
              </a:rPr>
              <a:t>日北</a:t>
            </a:r>
            <a:r>
              <a:rPr lang="zh-CN" altLang="en-US" sz="1200" dirty="0">
                <a:latin typeface="微软雅黑" panose="020B0503020204020204" pitchFamily="34" charset="-122"/>
                <a:ea typeface="微软雅黑" panose="020B0503020204020204" pitchFamily="34" charset="-122"/>
              </a:rPr>
              <a:t>京外国语大</a:t>
            </a:r>
            <a:r>
              <a:rPr lang="zh-CN" altLang="en-US" sz="1200" dirty="0" smtClean="0">
                <a:latin typeface="微软雅黑" panose="020B0503020204020204" pitchFamily="34" charset="-122"/>
                <a:ea typeface="微软雅黑" panose="020B0503020204020204" pitchFamily="34" charset="-122"/>
              </a:rPr>
              <a:t>学公众号</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严正声明</a:t>
            </a:r>
            <a:r>
              <a:rPr lang="en-US" altLang="zh-CN"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3" name="矩形: 圆角 15"/>
          <p:cNvSpPr/>
          <p:nvPr/>
        </p:nvSpPr>
        <p:spPr>
          <a:xfrm>
            <a:off x="5598160" y="4989195"/>
            <a:ext cx="5819140" cy="554355"/>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latin typeface="楷体" panose="02010609060101010101" pitchFamily="49" charset="-122"/>
                <a:ea typeface="楷体" panose="02010609060101010101" pitchFamily="49" charset="-122"/>
              </a:rPr>
              <a:t>《</a:t>
            </a:r>
            <a:r>
              <a:rPr lang="zh-CN" altLang="en-US">
                <a:latin typeface="楷体" panose="02010609060101010101" pitchFamily="49" charset="-122"/>
                <a:ea typeface="楷体" panose="02010609060101010101" pitchFamily="49" charset="-122"/>
              </a:rPr>
              <a:t>北京外国语学院大学师德</a:t>
            </a:r>
            <a:r>
              <a:rPr lang="en-US" altLang="zh-CN">
                <a:latin typeface="楷体" panose="02010609060101010101" pitchFamily="49" charset="-122"/>
                <a:ea typeface="楷体" panose="02010609060101010101" pitchFamily="49" charset="-122"/>
              </a:rPr>
              <a:t>“</a:t>
            </a:r>
            <a:r>
              <a:rPr lang="zh-CN" altLang="en-US">
                <a:latin typeface="楷体" panose="02010609060101010101" pitchFamily="49" charset="-122"/>
                <a:ea typeface="楷体" panose="02010609060101010101" pitchFamily="49" charset="-122"/>
              </a:rPr>
              <a:t>一票否决</a:t>
            </a:r>
            <a:r>
              <a:rPr lang="en-US" altLang="zh-CN">
                <a:latin typeface="楷体" panose="02010609060101010101" pitchFamily="49" charset="-122"/>
                <a:ea typeface="楷体" panose="02010609060101010101" pitchFamily="49" charset="-122"/>
              </a:rPr>
              <a:t>”</a:t>
            </a:r>
            <a:r>
              <a:rPr lang="zh-CN" altLang="en-US">
                <a:latin typeface="楷体" panose="02010609060101010101" pitchFamily="49" charset="-122"/>
                <a:ea typeface="楷体" panose="02010609060101010101" pitchFamily="49" charset="-122"/>
              </a:rPr>
              <a:t>实施细则</a:t>
            </a:r>
            <a:r>
              <a:rPr lang="en-US" altLang="zh-CN">
                <a:latin typeface="楷体" panose="02010609060101010101" pitchFamily="49" charset="-122"/>
                <a:ea typeface="楷体" panose="02010609060101010101" pitchFamily="49" charset="-122"/>
              </a:rPr>
              <a:t>》</a:t>
            </a:r>
            <a:endParaRPr lang="zh-CN" altLang="en-US">
              <a:latin typeface="楷体" panose="02010609060101010101" pitchFamily="49" charset="-122"/>
              <a:ea typeface="楷体" panose="02010609060101010101" pitchFamily="49" charset="-122"/>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277911" y="3428804"/>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p:cNvSpPr txBox="1"/>
          <p:nvPr/>
        </p:nvSpPr>
        <p:spPr>
          <a:xfrm>
            <a:off x="583364" y="875143"/>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私自收取学生学费</a:t>
            </a:r>
          </a:p>
        </p:txBody>
      </p:sp>
      <p:sp>
        <p:nvSpPr>
          <p:cNvPr id="5" name="文本框 4"/>
          <p:cNvSpPr txBox="1"/>
          <p:nvPr/>
        </p:nvSpPr>
        <p:spPr>
          <a:xfrm>
            <a:off x="695325" y="1544955"/>
            <a:ext cx="11160125" cy="1510665"/>
          </a:xfrm>
          <a:prstGeom prst="rect">
            <a:avLst/>
          </a:prstGeom>
          <a:noFill/>
        </p:spPr>
        <p:txBody>
          <a:bodyPr wrap="square">
            <a:noAutofit/>
          </a:bodyPr>
          <a:lstStyle/>
          <a:p>
            <a:pPr indent="457200" algn="just" fontAlgn="t">
              <a:lnSpc>
                <a:spcPct val="130000"/>
              </a:lnSpc>
            </a:pPr>
            <a:r>
              <a:rPr lang="en-US" altLang="zh-CN" dirty="0">
                <a:solidFill>
                  <a:prstClr val="black"/>
                </a:solidFill>
                <a:latin typeface="楷体" panose="02010609060101010101" pitchFamily="49" charset="-122"/>
                <a:ea typeface="楷体" panose="02010609060101010101" pitchFamily="49" charset="-122"/>
                <a:sym typeface="+mn-ea"/>
              </a:rPr>
              <a:t>2025</a:t>
            </a:r>
            <a:r>
              <a:rPr lang="zh-CN" altLang="en-US" dirty="0">
                <a:solidFill>
                  <a:prstClr val="black"/>
                </a:solidFill>
                <a:latin typeface="楷体" panose="02010609060101010101" pitchFamily="49" charset="-122"/>
                <a:ea typeface="楷体" panose="02010609060101010101" pitchFamily="49" charset="-122"/>
                <a:sym typeface="+mn-ea"/>
              </a:rPr>
              <a:t>年</a:t>
            </a:r>
            <a:r>
              <a:rPr lang="en-US" altLang="zh-CN" dirty="0">
                <a:solidFill>
                  <a:prstClr val="black"/>
                </a:solidFill>
                <a:latin typeface="楷体" panose="02010609060101010101" pitchFamily="49" charset="-122"/>
                <a:ea typeface="楷体" panose="02010609060101010101" pitchFamily="49" charset="-122"/>
                <a:sym typeface="+mn-ea"/>
              </a:rPr>
              <a:t>2</a:t>
            </a:r>
            <a:r>
              <a:rPr lang="zh-CN" altLang="en-US" dirty="0">
                <a:solidFill>
                  <a:prstClr val="black"/>
                </a:solidFill>
                <a:latin typeface="楷体" panose="02010609060101010101" pitchFamily="49" charset="-122"/>
                <a:ea typeface="楷体" panose="02010609060101010101" pitchFamily="49" charset="-122"/>
                <a:sym typeface="+mn-ea"/>
              </a:rPr>
              <a:t>月</a:t>
            </a:r>
            <a:r>
              <a:rPr lang="en-US" altLang="zh-CN" dirty="0">
                <a:solidFill>
                  <a:prstClr val="black"/>
                </a:solidFill>
                <a:latin typeface="楷体" panose="02010609060101010101" pitchFamily="49" charset="-122"/>
                <a:ea typeface="楷体" panose="02010609060101010101" pitchFamily="49" charset="-122"/>
                <a:sym typeface="+mn-ea"/>
              </a:rPr>
              <a:t>17</a:t>
            </a:r>
            <a:r>
              <a:rPr lang="zh-CN" altLang="en-US" dirty="0">
                <a:solidFill>
                  <a:prstClr val="black"/>
                </a:solidFill>
                <a:latin typeface="楷体" panose="02010609060101010101" pitchFamily="49" charset="-122"/>
                <a:ea typeface="楷体" panose="02010609060101010101" pitchFamily="49" charset="-122"/>
                <a:sym typeface="+mn-ea"/>
              </a:rPr>
              <a:t>日，郑州食品工程职业学院在布置本学期开学工作时，发现原咖啡学院辅导员舒某存在私自收取学生学费且未上缴财务处的问题，</a:t>
            </a:r>
            <a:r>
              <a:rPr lang="en-US" altLang="zh-CN" dirty="0">
                <a:solidFill>
                  <a:prstClr val="black"/>
                </a:solidFill>
                <a:latin typeface="楷体" panose="02010609060101010101" pitchFamily="49" charset="-122"/>
                <a:ea typeface="楷体" panose="02010609060101010101" pitchFamily="49" charset="-122"/>
                <a:sym typeface="+mn-ea"/>
              </a:rPr>
              <a:t>2</a:t>
            </a:r>
            <a:r>
              <a:rPr lang="zh-CN" altLang="en-US" dirty="0">
                <a:solidFill>
                  <a:prstClr val="black"/>
                </a:solidFill>
                <a:latin typeface="楷体" panose="02010609060101010101" pitchFamily="49" charset="-122"/>
                <a:ea typeface="楷体" panose="02010609060101010101" pitchFamily="49" charset="-122"/>
                <a:sym typeface="+mn-ea"/>
              </a:rPr>
              <a:t>月</a:t>
            </a:r>
            <a:r>
              <a:rPr lang="en-US" altLang="zh-CN" dirty="0">
                <a:solidFill>
                  <a:prstClr val="black"/>
                </a:solidFill>
                <a:latin typeface="楷体" panose="02010609060101010101" pitchFamily="49" charset="-122"/>
                <a:ea typeface="楷体" panose="02010609060101010101" pitchFamily="49" charset="-122"/>
                <a:sym typeface="+mn-ea"/>
              </a:rPr>
              <a:t>18</a:t>
            </a:r>
            <a:r>
              <a:rPr lang="zh-CN" altLang="en-US" dirty="0">
                <a:solidFill>
                  <a:prstClr val="black"/>
                </a:solidFill>
                <a:latin typeface="楷体" panose="02010609060101010101" pitchFamily="49" charset="-122"/>
                <a:ea typeface="楷体" panose="02010609060101010101" pitchFamily="49" charset="-122"/>
                <a:sym typeface="+mn-ea"/>
              </a:rPr>
              <a:t>日，学校迅速开展核查工作，发现舒某以</a:t>
            </a:r>
            <a:r>
              <a:rPr lang="en-US" altLang="zh-CN" dirty="0">
                <a:solidFill>
                  <a:prstClr val="black"/>
                </a:solidFill>
                <a:latin typeface="楷体" panose="02010609060101010101" pitchFamily="49" charset="-122"/>
                <a:ea typeface="楷体" panose="02010609060101010101" pitchFamily="49" charset="-122"/>
                <a:sym typeface="+mn-ea"/>
              </a:rPr>
              <a:t>“</a:t>
            </a:r>
            <a:r>
              <a:rPr lang="zh-CN" altLang="en-US" dirty="0">
                <a:solidFill>
                  <a:prstClr val="black"/>
                </a:solidFill>
                <a:latin typeface="楷体" panose="02010609060101010101" pitchFamily="49" charset="-122"/>
                <a:ea typeface="楷体" panose="02010609060101010101" pitchFamily="49" charset="-122"/>
                <a:sym typeface="+mn-ea"/>
              </a:rPr>
              <a:t>代缴学费可以减免</a:t>
            </a:r>
            <a:r>
              <a:rPr lang="en-US" altLang="zh-CN" dirty="0">
                <a:solidFill>
                  <a:prstClr val="black"/>
                </a:solidFill>
                <a:latin typeface="楷体" panose="02010609060101010101" pitchFamily="49" charset="-122"/>
                <a:ea typeface="楷体" panose="02010609060101010101" pitchFamily="49" charset="-122"/>
                <a:sym typeface="+mn-ea"/>
              </a:rPr>
              <a:t>700</a:t>
            </a:r>
            <a:r>
              <a:rPr lang="zh-CN" altLang="en-US" dirty="0">
                <a:solidFill>
                  <a:prstClr val="black"/>
                </a:solidFill>
                <a:latin typeface="楷体" panose="02010609060101010101" pitchFamily="49" charset="-122"/>
                <a:ea typeface="楷体" panose="02010609060101010101" pitchFamily="49" charset="-122"/>
                <a:sym typeface="+mn-ea"/>
              </a:rPr>
              <a:t>元</a:t>
            </a:r>
            <a:r>
              <a:rPr lang="en-US" altLang="zh-CN" dirty="0">
                <a:solidFill>
                  <a:prstClr val="black"/>
                </a:solidFill>
                <a:latin typeface="楷体" panose="02010609060101010101" pitchFamily="49" charset="-122"/>
                <a:ea typeface="楷体" panose="02010609060101010101" pitchFamily="49" charset="-122"/>
                <a:sym typeface="+mn-ea"/>
              </a:rPr>
              <a:t>”</a:t>
            </a:r>
            <a:r>
              <a:rPr lang="zh-CN" altLang="en-US" dirty="0">
                <a:solidFill>
                  <a:prstClr val="black"/>
                </a:solidFill>
                <a:latin typeface="楷体" panose="02010609060101010101" pitchFamily="49" charset="-122"/>
                <a:ea typeface="楷体" panose="02010609060101010101" pitchFamily="49" charset="-122"/>
                <a:sym typeface="+mn-ea"/>
              </a:rPr>
              <a:t>为诱饵，让学生将学费交予其本人，并要求学生严格保密，当学校确认舒某私自收取的学费金额超过</a:t>
            </a:r>
            <a:r>
              <a:rPr lang="en-US" altLang="zh-CN" dirty="0">
                <a:solidFill>
                  <a:prstClr val="black"/>
                </a:solidFill>
                <a:latin typeface="楷体" panose="02010609060101010101" pitchFamily="49" charset="-122"/>
                <a:ea typeface="楷体" panose="02010609060101010101" pitchFamily="49" charset="-122"/>
                <a:sym typeface="+mn-ea"/>
              </a:rPr>
              <a:t>3</a:t>
            </a:r>
            <a:r>
              <a:rPr lang="zh-CN" altLang="en-US" dirty="0">
                <a:solidFill>
                  <a:prstClr val="black"/>
                </a:solidFill>
                <a:latin typeface="楷体" panose="02010609060101010101" pitchFamily="49" charset="-122"/>
                <a:ea typeface="楷体" panose="02010609060101010101" pitchFamily="49" charset="-122"/>
                <a:sym typeface="+mn-ea"/>
              </a:rPr>
              <a:t>万元时，立即向当地公安机关报案。</a:t>
            </a:r>
          </a:p>
        </p:txBody>
      </p:sp>
      <p:sp>
        <p:nvSpPr>
          <p:cNvPr id="15" name="文本框 119"/>
          <p:cNvSpPr txBox="1"/>
          <p:nvPr/>
        </p:nvSpPr>
        <p:spPr>
          <a:xfrm>
            <a:off x="695318" y="3572833"/>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13</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8" name="文本框 7"/>
          <p:cNvSpPr txBox="1"/>
          <p:nvPr/>
        </p:nvSpPr>
        <p:spPr>
          <a:xfrm>
            <a:off x="695318" y="4125629"/>
            <a:ext cx="10815955" cy="1626235"/>
          </a:xfrm>
          <a:prstGeom prst="rect">
            <a:avLst/>
          </a:prstGeom>
          <a:noFill/>
        </p:spPr>
        <p:txBody>
          <a:bodyPr wrap="square">
            <a:noAutofit/>
          </a:bodyPr>
          <a:lstStyle/>
          <a:p>
            <a:pPr indent="457200" algn="just" fontAlgn="t">
              <a:lnSpc>
                <a:spcPct val="150000"/>
              </a:lnSpc>
            </a:pP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19</a:t>
            </a:r>
            <a:r>
              <a:rPr lang="zh-CN" altLang="en-US" dirty="0">
                <a:latin typeface="楷体" panose="02010609060101010101" pitchFamily="49" charset="-122"/>
                <a:ea typeface="楷体" panose="02010609060101010101" pitchFamily="49" charset="-122"/>
              </a:rPr>
              <a:t>日，学校协同公安机关对舒某</a:t>
            </a:r>
            <a:r>
              <a:rPr lang="zh-CN" altLang="en-US" b="1" dirty="0">
                <a:solidFill>
                  <a:srgbClr val="990000"/>
                </a:solidFill>
                <a:latin typeface="楷体" panose="02010609060101010101" pitchFamily="49" charset="-122"/>
                <a:ea typeface="楷体" panose="02010609060101010101" pitchFamily="49" charset="-122"/>
              </a:rPr>
              <a:t>实施刑事强制措施</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20</a:t>
            </a:r>
            <a:r>
              <a:rPr lang="zh-CN" altLang="en-US" dirty="0">
                <a:latin typeface="楷体" panose="02010609060101010101" pitchFamily="49" charset="-122"/>
                <a:ea typeface="楷体" panose="02010609060101010101" pitchFamily="49" charset="-122"/>
              </a:rPr>
              <a:t>日，公安机关初步侦察后，以舒某涉嫌诈骗罪将其</a:t>
            </a:r>
            <a:r>
              <a:rPr lang="zh-CN" altLang="en-US" dirty="0">
                <a:solidFill>
                  <a:srgbClr val="990000"/>
                </a:solidFill>
                <a:latin typeface="楷体" panose="02010609060101010101" pitchFamily="49" charset="-122"/>
                <a:ea typeface="楷体" panose="02010609060101010101" pitchFamily="49" charset="-122"/>
              </a:rPr>
              <a:t>刑事拘留</a:t>
            </a:r>
            <a:r>
              <a:rPr lang="zh-CN" altLang="en-US" dirty="0">
                <a:latin typeface="楷体" panose="02010609060101010101" pitchFamily="49" charset="-122"/>
                <a:ea typeface="楷体" panose="02010609060101010101" pitchFamily="49" charset="-122"/>
              </a:rPr>
              <a:t>。目前，该案件正处于刑事侦察程序中，学校已</a:t>
            </a:r>
            <a:r>
              <a:rPr lang="zh-CN" altLang="en-US" b="1" dirty="0">
                <a:solidFill>
                  <a:srgbClr val="990000"/>
                </a:solidFill>
                <a:latin typeface="楷体" panose="02010609060101010101" pitchFamily="49" charset="-122"/>
                <a:ea typeface="楷体" panose="02010609060101010101" pitchFamily="49" charset="-122"/>
              </a:rPr>
              <a:t>解除与舒某的聘用合同</a:t>
            </a:r>
            <a:r>
              <a:rPr lang="zh-CN" altLang="en-US" dirty="0">
                <a:latin typeface="楷体" panose="02010609060101010101" pitchFamily="49" charset="-122"/>
                <a:ea typeface="楷体" panose="02010609060101010101" pitchFamily="49" charset="-122"/>
              </a:rPr>
              <a:t>，并对其予以</a:t>
            </a:r>
            <a:r>
              <a:rPr lang="zh-CN" altLang="en-US" b="1" dirty="0">
                <a:solidFill>
                  <a:srgbClr val="990000"/>
                </a:solidFill>
                <a:latin typeface="楷体" panose="02010609060101010101" pitchFamily="49" charset="-122"/>
                <a:ea typeface="楷体" panose="02010609060101010101" pitchFamily="49" charset="-122"/>
              </a:rPr>
              <a:t>辞退处理</a:t>
            </a:r>
            <a:r>
              <a:rPr lang="zh-CN" altLang="en-US" dirty="0">
                <a:latin typeface="楷体" panose="02010609060101010101" pitchFamily="49" charset="-122"/>
                <a:ea typeface="楷体" panose="02010609060101010101" pitchFamily="49" charset="-122"/>
              </a:rPr>
              <a:t>。</a:t>
            </a:r>
          </a:p>
        </p:txBody>
      </p:sp>
      <p:sp>
        <p:nvSpPr>
          <p:cNvPr id="12" name="文本框 11"/>
          <p:cNvSpPr txBox="1"/>
          <p:nvPr/>
        </p:nvSpPr>
        <p:spPr>
          <a:xfrm>
            <a:off x="6436995" y="6275705"/>
            <a:ext cx="5864860" cy="275590"/>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来源：光明网 </a:t>
            </a:r>
            <a:r>
              <a:rPr lang="en-US" altLang="zh-CN" sz="1200" dirty="0">
                <a:latin typeface="微软雅黑" panose="020B0503020204020204" pitchFamily="34" charset="-122"/>
                <a:ea typeface="微软雅黑" panose="020B0503020204020204" pitchFamily="34" charset="-122"/>
              </a:rPr>
              <a:t>https://m.gmw.cn/2025-02/26/content_1303980265.htm</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323631" y="2685219"/>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p:cNvSpPr txBox="1"/>
          <p:nvPr/>
        </p:nvSpPr>
        <p:spPr>
          <a:xfrm>
            <a:off x="583364" y="875143"/>
            <a:ext cx="8713036" cy="707886"/>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违反中央八项规定精神问题</a:t>
            </a:r>
          </a:p>
          <a:p>
            <a:pPr marL="342900" indent="-342900" algn="l">
              <a:buClrTx/>
              <a:buSzTx/>
              <a:buFont typeface="Wingdings" panose="05000000000000000000" pitchFamily="2" charset="2"/>
              <a:buChar char="Ø"/>
            </a:pPr>
            <a:endParaRPr lang="zh-CN" altLang="en-US" sz="2000" b="1" dirty="0">
              <a:solidFill>
                <a:srgbClr val="C00000"/>
              </a:solidFill>
              <a:latin typeface="黑体" panose="02010609060101010101" pitchFamily="49" charset="-122"/>
              <a:ea typeface="黑体" panose="02010609060101010101" pitchFamily="49" charset="-122"/>
            </a:endParaRPr>
          </a:p>
        </p:txBody>
      </p:sp>
      <p:sp>
        <p:nvSpPr>
          <p:cNvPr id="5" name="文本框 4"/>
          <p:cNvSpPr txBox="1"/>
          <p:nvPr/>
        </p:nvSpPr>
        <p:spPr>
          <a:xfrm>
            <a:off x="583565" y="1376045"/>
            <a:ext cx="10927080" cy="1170305"/>
          </a:xfrm>
          <a:prstGeom prst="rect">
            <a:avLst/>
          </a:prstGeom>
          <a:noFill/>
        </p:spPr>
        <p:txBody>
          <a:bodyPr wrap="square">
            <a:spAutoFit/>
          </a:bodyPr>
          <a:lstStyle/>
          <a:p>
            <a:pPr indent="457200" algn="just" fontAlgn="t">
              <a:lnSpc>
                <a:spcPct val="130000"/>
              </a:lnSpc>
            </a:pPr>
            <a:r>
              <a:rPr lang="zh-CN" altLang="en-US"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湖南铁路科技职业技术学院原党委书记康月林违规收送红包礼金等问题。康月林多次违规收受管理和服务对象所送红包礼金，以拜年拜节名义，向从事公务的人员赠送明显超出正常礼尚往来的礼金。康月林还存在其他严重违纪违法问题。</a:t>
            </a:r>
          </a:p>
        </p:txBody>
      </p:sp>
      <p:sp>
        <p:nvSpPr>
          <p:cNvPr id="15" name="文本框 119"/>
          <p:cNvSpPr txBox="1"/>
          <p:nvPr/>
        </p:nvSpPr>
        <p:spPr>
          <a:xfrm>
            <a:off x="583558" y="2850838"/>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14</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8" name="文本框 7"/>
          <p:cNvSpPr txBox="1"/>
          <p:nvPr/>
        </p:nvSpPr>
        <p:spPr>
          <a:xfrm>
            <a:off x="695325" y="4096385"/>
            <a:ext cx="10815955" cy="2107565"/>
          </a:xfrm>
          <a:prstGeom prst="rect">
            <a:avLst/>
          </a:prstGeom>
          <a:noFill/>
        </p:spPr>
        <p:txBody>
          <a:bodyPr wrap="square">
            <a:noAutofit/>
          </a:bodyPr>
          <a:lstStyle/>
          <a:p>
            <a:pPr indent="457200" algn="just" fontAlgn="t">
              <a:lnSpc>
                <a:spcPct val="130000"/>
              </a:lnSpc>
            </a:pPr>
            <a:r>
              <a:rPr lang="zh-CN" altLang="en-US"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2024年7月，康月林受到</a:t>
            </a:r>
            <a:r>
              <a:rPr lang="zh-CN" altLang="en-US" dirty="0">
                <a:solidFill>
                  <a:srgbClr val="990000"/>
                </a:solidFill>
                <a:latin typeface="楷体" panose="02010609060101010101" pitchFamily="49" charset="-122"/>
                <a:ea typeface="楷体" panose="02010609060101010101" pitchFamily="49" charset="-122"/>
                <a:cs typeface="楷体" panose="02010609060101010101" pitchFamily="49" charset="-122"/>
                <a:sym typeface="+mn-ea"/>
              </a:rPr>
              <a:t>开除党籍</a:t>
            </a:r>
            <a:r>
              <a:rPr lang="zh-CN" altLang="en-US"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dirty="0">
                <a:solidFill>
                  <a:srgbClr val="990000"/>
                </a:solidFill>
                <a:latin typeface="楷体" panose="02010609060101010101" pitchFamily="49" charset="-122"/>
                <a:ea typeface="楷体" panose="02010609060101010101" pitchFamily="49" charset="-122"/>
                <a:cs typeface="楷体" panose="02010609060101010101" pitchFamily="49" charset="-122"/>
                <a:sym typeface="+mn-ea"/>
              </a:rPr>
              <a:t>开除公职处分</a:t>
            </a:r>
            <a:r>
              <a:rPr lang="zh-CN" altLang="en-US"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，涉嫌犯罪问题</a:t>
            </a:r>
            <a:r>
              <a:rPr lang="zh-CN" altLang="en-US" dirty="0">
                <a:solidFill>
                  <a:srgbClr val="990000"/>
                </a:solidFill>
                <a:latin typeface="楷体" panose="02010609060101010101" pitchFamily="49" charset="-122"/>
                <a:ea typeface="楷体" panose="02010609060101010101" pitchFamily="49" charset="-122"/>
                <a:cs typeface="楷体" panose="02010609060101010101" pitchFamily="49" charset="-122"/>
                <a:sym typeface="+mn-ea"/>
              </a:rPr>
              <a:t>移送司法机关处理</a:t>
            </a:r>
            <a:r>
              <a:rPr lang="zh-CN" altLang="en-US"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b="1" dirty="0">
              <a:solidFill>
                <a:srgbClr val="990000"/>
              </a:solidFill>
              <a:latin typeface="楷体" panose="02010609060101010101" pitchFamily="49" charset="-122"/>
              <a:ea typeface="楷体" panose="02010609060101010101" pitchFamily="49" charset="-122"/>
              <a:sym typeface="+mn-ea"/>
            </a:endParaRPr>
          </a:p>
        </p:txBody>
      </p:sp>
      <p:sp>
        <p:nvSpPr>
          <p:cNvPr id="12" name="矩形: 圆角 15"/>
          <p:cNvSpPr/>
          <p:nvPr/>
        </p:nvSpPr>
        <p:spPr>
          <a:xfrm>
            <a:off x="1026160" y="3352800"/>
            <a:ext cx="6956425" cy="554355"/>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十八届中央政治局关于改进工作作风、密切联系群众的八项规定</a:t>
            </a:r>
            <a:r>
              <a:rPr lang="en-US" altLang="zh-CN" dirty="0">
                <a:latin typeface="楷体" panose="02010609060101010101" pitchFamily="49" charset="-122"/>
                <a:ea typeface="楷体" panose="02010609060101010101" pitchFamily="49" charset="-122"/>
                <a:sym typeface="+mn-ea"/>
              </a:rPr>
              <a:t>》</a:t>
            </a:r>
            <a:endParaRPr lang="zh-CN" altLang="en-US">
              <a:latin typeface="楷体" panose="02010609060101010101" pitchFamily="49" charset="-122"/>
              <a:ea typeface="楷体" panose="02010609060101010101" pitchFamily="49" charset="-122"/>
            </a:endParaRPr>
          </a:p>
        </p:txBody>
      </p:sp>
      <p:sp>
        <p:nvSpPr>
          <p:cNvPr id="14" name="文本框 13"/>
          <p:cNvSpPr txBox="1"/>
          <p:nvPr/>
        </p:nvSpPr>
        <p:spPr>
          <a:xfrm>
            <a:off x="4535805" y="6275705"/>
            <a:ext cx="7766050" cy="275590"/>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来源：中央纪委国家监委网站</a:t>
            </a:r>
            <a:r>
              <a:rPr lang="en-US" altLang="zh-CN" sz="1200" dirty="0">
                <a:latin typeface="微软雅黑" panose="020B0503020204020204" pitchFamily="34" charset="-122"/>
                <a:ea typeface="微软雅黑" panose="020B0503020204020204" pitchFamily="34" charset="-122"/>
              </a:rPr>
              <a:t>https://www.ccdi.gov.cn/yaowenn/202501/t20250123_402137.html</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407451" y="3284024"/>
            <a:ext cx="11641455" cy="5715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989184" y="30222"/>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p:cNvSpPr txBox="1"/>
          <p:nvPr/>
        </p:nvSpPr>
        <p:spPr>
          <a:xfrm>
            <a:off x="232209" y="744333"/>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违反中央八项规定精神问题</a:t>
            </a:r>
          </a:p>
        </p:txBody>
      </p:sp>
      <p:sp>
        <p:nvSpPr>
          <p:cNvPr id="5" name="文本框 4"/>
          <p:cNvSpPr txBox="1"/>
          <p:nvPr/>
        </p:nvSpPr>
        <p:spPr>
          <a:xfrm>
            <a:off x="583565" y="1292225"/>
            <a:ext cx="10927080" cy="1973580"/>
          </a:xfrm>
          <a:prstGeom prst="rect">
            <a:avLst/>
          </a:prstGeom>
          <a:noFill/>
        </p:spPr>
        <p:txBody>
          <a:bodyPr wrap="square">
            <a:noAutofit/>
          </a:bodyPr>
          <a:lstStyle/>
          <a:p>
            <a:pPr indent="457200" algn="just" fontAlgn="t">
              <a:lnSpc>
                <a:spcPct val="130000"/>
              </a:lnSpc>
            </a:pPr>
            <a:r>
              <a:rPr lang="zh-CN" altLang="en-US"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兰州交通大学原党委常委、副校长李宗义长期违规收受礼品、礼金，接受可能影响公正执行公务的宴请和旅游活动安排，长期借用管理服务对象车辆等问题。</a:t>
            </a:r>
            <a:r>
              <a:rPr lang="en-US" altLang="zh-CN"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2013</a:t>
            </a:r>
            <a:r>
              <a:rPr lang="zh-CN" altLang="en-US"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年至</a:t>
            </a:r>
            <a:r>
              <a:rPr lang="en-US" altLang="zh-CN"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2024</a:t>
            </a:r>
            <a:r>
              <a:rPr lang="zh-CN" altLang="en-US"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年，李宗义在担任甘肃机电职业技术学院党委书记，兰州交通大学党委常委、副校长期间及退休后，长期收受多名下属、私营企业主所送礼品、礼金及购物卡；多次接受可能影响公正执行公务的高档宴请，饮用高档白酒、食用高档菜肴；与家人在节假日共同接受私营企业主安排的旅游活动，相关费用由私营企业主支付；长期借用管理服务对象车辆。</a:t>
            </a:r>
          </a:p>
        </p:txBody>
      </p:sp>
      <p:sp>
        <p:nvSpPr>
          <p:cNvPr id="15" name="文本框 119"/>
          <p:cNvSpPr txBox="1"/>
          <p:nvPr/>
        </p:nvSpPr>
        <p:spPr>
          <a:xfrm>
            <a:off x="451485" y="3349625"/>
            <a:ext cx="4229735" cy="473710"/>
          </a:xfrm>
          <a:prstGeom prst="rect">
            <a:avLst/>
          </a:prstGeom>
          <a:noFill/>
        </p:spPr>
        <p:txBody>
          <a:bodyPr wrap="square" rtlCol="0">
            <a:no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15</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8" name="文本框 7"/>
          <p:cNvSpPr txBox="1"/>
          <p:nvPr/>
        </p:nvSpPr>
        <p:spPr>
          <a:xfrm>
            <a:off x="695325" y="4959350"/>
            <a:ext cx="10815955" cy="1244600"/>
          </a:xfrm>
          <a:prstGeom prst="rect">
            <a:avLst/>
          </a:prstGeom>
          <a:noFill/>
        </p:spPr>
        <p:txBody>
          <a:bodyPr wrap="square">
            <a:noAutofit/>
          </a:bodyPr>
          <a:lstStyle/>
          <a:p>
            <a:pPr indent="457200" algn="just" fontAlgn="t">
              <a:lnSpc>
                <a:spcPct val="130000"/>
              </a:lnSpc>
            </a:pPr>
            <a:r>
              <a:rPr lang="zh-CN" altLang="en-US"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李宗义还存在其他严重违纪违法问题，被</a:t>
            </a:r>
            <a:r>
              <a:rPr lang="zh-CN" altLang="en-US" dirty="0">
                <a:solidFill>
                  <a:srgbClr val="990000"/>
                </a:solidFill>
                <a:latin typeface="楷体" panose="02010609060101010101" pitchFamily="49" charset="-122"/>
                <a:ea typeface="楷体" panose="02010609060101010101" pitchFamily="49" charset="-122"/>
                <a:cs typeface="楷体" panose="02010609060101010101" pitchFamily="49" charset="-122"/>
                <a:sym typeface="+mn-ea"/>
              </a:rPr>
              <a:t>开除党籍</a:t>
            </a:r>
            <a:r>
              <a:rPr lang="zh-CN" altLang="en-US"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，涉嫌犯罪问题</a:t>
            </a:r>
            <a:r>
              <a:rPr lang="zh-CN" altLang="en-US" dirty="0">
                <a:solidFill>
                  <a:srgbClr val="990000"/>
                </a:solidFill>
                <a:latin typeface="楷体" panose="02010609060101010101" pitchFamily="49" charset="-122"/>
                <a:ea typeface="楷体" panose="02010609060101010101" pitchFamily="49" charset="-122"/>
                <a:cs typeface="楷体" panose="02010609060101010101" pitchFamily="49" charset="-122"/>
                <a:sym typeface="+mn-ea"/>
              </a:rPr>
              <a:t>被移送检察机关依法审查起诉。</a:t>
            </a:r>
          </a:p>
        </p:txBody>
      </p:sp>
      <p:sp>
        <p:nvSpPr>
          <p:cNvPr id="12" name="矩形: 圆角 15"/>
          <p:cNvSpPr/>
          <p:nvPr/>
        </p:nvSpPr>
        <p:spPr>
          <a:xfrm>
            <a:off x="912495" y="3994150"/>
            <a:ext cx="6956425" cy="554355"/>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十八届中央政治局关于改进工作作风、密切联系群众的八项规定</a:t>
            </a:r>
            <a:r>
              <a:rPr lang="en-US" altLang="zh-CN" dirty="0">
                <a:latin typeface="楷体" panose="02010609060101010101" pitchFamily="49" charset="-122"/>
                <a:ea typeface="楷体" panose="02010609060101010101" pitchFamily="49" charset="-122"/>
                <a:sym typeface="+mn-ea"/>
              </a:rPr>
              <a:t>》</a:t>
            </a:r>
            <a:endParaRPr lang="zh-CN" altLang="en-US">
              <a:latin typeface="楷体" panose="02010609060101010101" pitchFamily="49" charset="-122"/>
              <a:ea typeface="楷体" panose="02010609060101010101" pitchFamily="49" charset="-122"/>
            </a:endParaRPr>
          </a:p>
        </p:txBody>
      </p:sp>
      <p:sp>
        <p:nvSpPr>
          <p:cNvPr id="14" name="文本框 13"/>
          <p:cNvSpPr txBox="1"/>
          <p:nvPr/>
        </p:nvSpPr>
        <p:spPr>
          <a:xfrm>
            <a:off x="4535805" y="6275705"/>
            <a:ext cx="7766050" cy="275590"/>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来源：中央纪委国家监委网站</a:t>
            </a:r>
            <a:r>
              <a:rPr lang="en-US" altLang="zh-CN" sz="1200" dirty="0">
                <a:latin typeface="微软雅黑" panose="020B0503020204020204" pitchFamily="34" charset="-122"/>
                <a:ea typeface="微软雅黑" panose="020B0503020204020204" pitchFamily="34" charset="-122"/>
              </a:rPr>
              <a:t>https://www.ccdi.gov.cn/yaowenn/202501/t20250124_402552.html</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275370" y="2795926"/>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p:cNvSpPr txBox="1"/>
          <p:nvPr/>
        </p:nvSpPr>
        <p:spPr>
          <a:xfrm>
            <a:off x="583364" y="875143"/>
            <a:ext cx="8713036" cy="39878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违反中央八项规定精神问题</a:t>
            </a:r>
          </a:p>
        </p:txBody>
      </p:sp>
      <p:sp>
        <p:nvSpPr>
          <p:cNvPr id="5" name="文本框 4"/>
          <p:cNvSpPr txBox="1"/>
          <p:nvPr/>
        </p:nvSpPr>
        <p:spPr>
          <a:xfrm>
            <a:off x="632460" y="1358370"/>
            <a:ext cx="10927080" cy="1338828"/>
          </a:xfrm>
          <a:prstGeom prst="rect">
            <a:avLst/>
          </a:prstGeom>
          <a:noFill/>
        </p:spPr>
        <p:txBody>
          <a:bodyPr wrap="square">
            <a:spAutoFit/>
          </a:bodyPr>
          <a:lstStyle/>
          <a:p>
            <a:pPr indent="457200" algn="just" fontAlgn="t">
              <a:lnSpc>
                <a:spcPct val="150000"/>
              </a:lnSpc>
            </a:pPr>
            <a:r>
              <a:rPr lang="zh-CN" altLang="zh-CN" dirty="0">
                <a:solidFill>
                  <a:prstClr val="black"/>
                </a:solidFill>
                <a:latin typeface="楷体" panose="02010609060101010101" pitchFamily="49" charset="-122"/>
                <a:ea typeface="楷体" panose="02010609060101010101" pitchFamily="49" charset="-122"/>
              </a:rPr>
              <a:t>阜阳师范大学党委原书记刘树生违规借用管理和服务对象车辆，接受可能影响公正执行公务的宴请问题。</a:t>
            </a:r>
            <a:r>
              <a:rPr lang="en-US" altLang="zh-CN" dirty="0">
                <a:solidFill>
                  <a:prstClr val="black"/>
                </a:solidFill>
                <a:latin typeface="楷体" panose="02010609060101010101" pitchFamily="49" charset="-122"/>
                <a:ea typeface="楷体" panose="02010609060101010101" pitchFamily="49" charset="-122"/>
              </a:rPr>
              <a:t>2011</a:t>
            </a:r>
            <a:r>
              <a:rPr lang="zh-CN" altLang="zh-CN" dirty="0">
                <a:solidFill>
                  <a:prstClr val="black"/>
                </a:solidFill>
                <a:latin typeface="楷体" panose="02010609060101010101" pitchFamily="49" charset="-122"/>
                <a:ea typeface="楷体" panose="02010609060101010101" pitchFamily="49" charset="-122"/>
              </a:rPr>
              <a:t>年</a:t>
            </a:r>
            <a:r>
              <a:rPr lang="en-US" altLang="zh-CN" dirty="0">
                <a:solidFill>
                  <a:prstClr val="black"/>
                </a:solidFill>
                <a:latin typeface="楷体" panose="02010609060101010101" pitchFamily="49" charset="-122"/>
                <a:ea typeface="楷体" panose="02010609060101010101" pitchFamily="49" charset="-122"/>
              </a:rPr>
              <a:t>7</a:t>
            </a:r>
            <a:r>
              <a:rPr lang="zh-CN" altLang="zh-CN" dirty="0">
                <a:solidFill>
                  <a:prstClr val="black"/>
                </a:solidFill>
                <a:latin typeface="楷体" panose="02010609060101010101" pitchFamily="49" charset="-122"/>
                <a:ea typeface="楷体" panose="02010609060101010101" pitchFamily="49" charset="-122"/>
              </a:rPr>
              <a:t>月至</a:t>
            </a:r>
            <a:r>
              <a:rPr lang="en-US" altLang="zh-CN" dirty="0">
                <a:solidFill>
                  <a:prstClr val="black"/>
                </a:solidFill>
                <a:latin typeface="楷体" panose="02010609060101010101" pitchFamily="49" charset="-122"/>
                <a:ea typeface="楷体" panose="02010609060101010101" pitchFamily="49" charset="-122"/>
              </a:rPr>
              <a:t>2013</a:t>
            </a:r>
            <a:r>
              <a:rPr lang="zh-CN" altLang="zh-CN" dirty="0">
                <a:solidFill>
                  <a:prstClr val="black"/>
                </a:solidFill>
                <a:latin typeface="楷体" panose="02010609060101010101" pitchFamily="49" charset="-122"/>
                <a:ea typeface="楷体" panose="02010609060101010101" pitchFamily="49" charset="-122"/>
              </a:rPr>
              <a:t>年</a:t>
            </a:r>
            <a:r>
              <a:rPr lang="en-US" altLang="zh-CN" dirty="0">
                <a:solidFill>
                  <a:prstClr val="black"/>
                </a:solidFill>
                <a:latin typeface="楷体" panose="02010609060101010101" pitchFamily="49" charset="-122"/>
                <a:ea typeface="楷体" panose="02010609060101010101" pitchFamily="49" charset="-122"/>
              </a:rPr>
              <a:t>8</a:t>
            </a:r>
            <a:r>
              <a:rPr lang="zh-CN" altLang="zh-CN" dirty="0">
                <a:solidFill>
                  <a:prstClr val="black"/>
                </a:solidFill>
                <a:latin typeface="楷体" panose="02010609060101010101" pitchFamily="49" charset="-122"/>
                <a:ea typeface="楷体" panose="02010609060101010101" pitchFamily="49" charset="-122"/>
              </a:rPr>
              <a:t>月，经刘树生同意，其妻子长期借用某私营企业一辆轿车。</a:t>
            </a:r>
            <a:r>
              <a:rPr lang="en-US" altLang="zh-CN" dirty="0">
                <a:solidFill>
                  <a:prstClr val="black"/>
                </a:solidFill>
                <a:latin typeface="楷体" panose="02010609060101010101" pitchFamily="49" charset="-122"/>
                <a:ea typeface="楷体" panose="02010609060101010101" pitchFamily="49" charset="-122"/>
              </a:rPr>
              <a:t>2014</a:t>
            </a:r>
            <a:r>
              <a:rPr lang="zh-CN" altLang="zh-CN" dirty="0">
                <a:solidFill>
                  <a:prstClr val="black"/>
                </a:solidFill>
                <a:latin typeface="楷体" panose="02010609060101010101" pitchFamily="49" charset="-122"/>
                <a:ea typeface="楷体" panose="02010609060101010101" pitchFamily="49" charset="-122"/>
              </a:rPr>
              <a:t>年至</a:t>
            </a:r>
            <a:r>
              <a:rPr lang="en-US" altLang="zh-CN" dirty="0">
                <a:solidFill>
                  <a:prstClr val="black"/>
                </a:solidFill>
                <a:latin typeface="楷体" panose="02010609060101010101" pitchFamily="49" charset="-122"/>
                <a:ea typeface="楷体" panose="02010609060101010101" pitchFamily="49" charset="-122"/>
              </a:rPr>
              <a:t>2023</a:t>
            </a:r>
            <a:r>
              <a:rPr lang="zh-CN" altLang="zh-CN" dirty="0">
                <a:solidFill>
                  <a:prstClr val="black"/>
                </a:solidFill>
                <a:latin typeface="楷体" panose="02010609060101010101" pitchFamily="49" charset="-122"/>
                <a:ea typeface="楷体" panose="02010609060101010101" pitchFamily="49" charset="-122"/>
              </a:rPr>
              <a:t>年，刘树生多次接受管理和服务对象安排的宴请并饮用高档酒水。刘树生还存在其他严重违纪违法问题</a:t>
            </a:r>
            <a:r>
              <a:rPr lang="zh-CN" altLang="en-US" dirty="0">
                <a:solidFill>
                  <a:prstClr val="black"/>
                </a:solidFill>
                <a:latin typeface="楷体" panose="02010609060101010101" pitchFamily="49" charset="-122"/>
                <a:ea typeface="楷体" panose="02010609060101010101" pitchFamily="49" charset="-122"/>
              </a:rPr>
              <a:t>。</a:t>
            </a:r>
            <a:endParaRPr lang="zh-CN" altLang="zh-CN" dirty="0">
              <a:solidFill>
                <a:prstClr val="black"/>
              </a:solidFill>
              <a:latin typeface="楷体" panose="02010609060101010101" pitchFamily="49" charset="-122"/>
              <a:ea typeface="楷体" panose="02010609060101010101" pitchFamily="49" charset="-122"/>
            </a:endParaRPr>
          </a:p>
        </p:txBody>
      </p:sp>
      <p:sp>
        <p:nvSpPr>
          <p:cNvPr id="15" name="文本框 119"/>
          <p:cNvSpPr txBox="1"/>
          <p:nvPr/>
        </p:nvSpPr>
        <p:spPr>
          <a:xfrm>
            <a:off x="583364" y="2952297"/>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16</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8" name="文本框 7"/>
          <p:cNvSpPr txBox="1"/>
          <p:nvPr/>
        </p:nvSpPr>
        <p:spPr>
          <a:xfrm>
            <a:off x="632460" y="4411915"/>
            <a:ext cx="10989986" cy="923330"/>
          </a:xfrm>
          <a:prstGeom prst="rect">
            <a:avLst/>
          </a:prstGeom>
          <a:noFill/>
        </p:spPr>
        <p:txBody>
          <a:bodyPr wrap="square">
            <a:spAutoFit/>
          </a:bodyPr>
          <a:lstStyle/>
          <a:p>
            <a:pPr indent="457200" algn="just" fontAlgn="t">
              <a:lnSpc>
                <a:spcPct val="150000"/>
              </a:lnSpc>
            </a:pPr>
            <a:r>
              <a:rPr lang="zh-CN" altLang="zh-CN" dirty="0">
                <a:solidFill>
                  <a:prstClr val="black"/>
                </a:solidFill>
                <a:latin typeface="楷体" panose="02010609060101010101" pitchFamily="49" charset="-122"/>
                <a:ea typeface="楷体" panose="02010609060101010101" pitchFamily="49" charset="-122"/>
              </a:rPr>
              <a:t>刘树生</a:t>
            </a:r>
            <a:r>
              <a:rPr lang="zh-CN" altLang="en-US" dirty="0">
                <a:solidFill>
                  <a:prstClr val="black"/>
                </a:solidFill>
                <a:latin typeface="楷体" panose="02010609060101010101" pitchFamily="49" charset="-122"/>
                <a:ea typeface="楷体" panose="02010609060101010101" pitchFamily="49" charset="-122"/>
              </a:rPr>
              <a:t>的行为违反了中央八项规定，</a:t>
            </a:r>
            <a:r>
              <a:rPr lang="zh-CN" altLang="zh-CN" dirty="0">
                <a:solidFill>
                  <a:prstClr val="black"/>
                </a:solidFill>
                <a:latin typeface="楷体" panose="02010609060101010101" pitchFamily="49" charset="-122"/>
                <a:ea typeface="楷体" panose="02010609060101010101" pitchFamily="49" charset="-122"/>
              </a:rPr>
              <a:t>被</a:t>
            </a:r>
            <a:r>
              <a:rPr lang="zh-CN" altLang="zh-CN" dirty="0">
                <a:solidFill>
                  <a:srgbClr val="990000"/>
                </a:solidFill>
                <a:latin typeface="楷体" panose="02010609060101010101" pitchFamily="49" charset="-122"/>
                <a:ea typeface="楷体" panose="02010609060101010101" pitchFamily="49" charset="-122"/>
              </a:rPr>
              <a:t>开除党籍</a:t>
            </a:r>
            <a:r>
              <a:rPr lang="zh-CN" altLang="zh-CN" dirty="0">
                <a:solidFill>
                  <a:prstClr val="black"/>
                </a:solidFill>
                <a:latin typeface="楷体" panose="02010609060101010101" pitchFamily="49" charset="-122"/>
                <a:ea typeface="楷体" panose="02010609060101010101" pitchFamily="49" charset="-122"/>
              </a:rPr>
              <a:t>、</a:t>
            </a:r>
            <a:r>
              <a:rPr lang="zh-CN" altLang="zh-CN" dirty="0">
                <a:solidFill>
                  <a:srgbClr val="990000"/>
                </a:solidFill>
                <a:latin typeface="楷体" panose="02010609060101010101" pitchFamily="49" charset="-122"/>
                <a:ea typeface="楷体" panose="02010609060101010101" pitchFamily="49" charset="-122"/>
              </a:rPr>
              <a:t>开除公职</a:t>
            </a:r>
            <a:r>
              <a:rPr lang="zh-CN" altLang="zh-CN" dirty="0">
                <a:solidFill>
                  <a:prstClr val="black"/>
                </a:solidFill>
                <a:latin typeface="楷体" panose="02010609060101010101" pitchFamily="49" charset="-122"/>
                <a:ea typeface="楷体" panose="02010609060101010101" pitchFamily="49" charset="-122"/>
              </a:rPr>
              <a:t>，</a:t>
            </a:r>
            <a:r>
              <a:rPr lang="zh-CN" altLang="en-US" dirty="0">
                <a:solidFill>
                  <a:prstClr val="black"/>
                </a:solidFill>
                <a:latin typeface="楷体" panose="02010609060101010101" pitchFamily="49" charset="-122"/>
                <a:ea typeface="楷体" panose="02010609060101010101" pitchFamily="49" charset="-122"/>
              </a:rPr>
              <a:t>并因</a:t>
            </a:r>
            <a:r>
              <a:rPr lang="zh-CN" altLang="zh-CN" dirty="0">
                <a:solidFill>
                  <a:prstClr val="black"/>
                </a:solidFill>
                <a:latin typeface="楷体" panose="02010609060101010101" pitchFamily="49" charset="-122"/>
                <a:ea typeface="楷体" panose="02010609060101010101" pitchFamily="49" charset="-122"/>
              </a:rPr>
              <a:t>涉嫌犯罪问题被</a:t>
            </a:r>
            <a:r>
              <a:rPr lang="zh-CN" altLang="zh-CN" dirty="0">
                <a:solidFill>
                  <a:srgbClr val="990000"/>
                </a:solidFill>
                <a:latin typeface="楷体" panose="02010609060101010101" pitchFamily="49" charset="-122"/>
                <a:ea typeface="楷体" panose="02010609060101010101" pitchFamily="49" charset="-122"/>
              </a:rPr>
              <a:t>移送检察机关依法审查起诉。</a:t>
            </a:r>
          </a:p>
        </p:txBody>
      </p:sp>
      <p:sp>
        <p:nvSpPr>
          <p:cNvPr id="12" name="文本框 11"/>
          <p:cNvSpPr txBox="1"/>
          <p:nvPr/>
        </p:nvSpPr>
        <p:spPr>
          <a:xfrm>
            <a:off x="5166757" y="6255502"/>
            <a:ext cx="7763985" cy="646331"/>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来源：中央纪委国家监委网站</a:t>
            </a:r>
            <a:r>
              <a:rPr lang="en-US" altLang="zh-CN" sz="1200" dirty="0">
                <a:latin typeface="微软雅黑" panose="020B0503020204020204" pitchFamily="34" charset="-122"/>
                <a:ea typeface="微软雅黑" panose="020B0503020204020204" pitchFamily="34" charset="-122"/>
              </a:rPr>
              <a:t>https://www.ccdi.gov.cn/yaowenn/202402/t20240202_326533.html</a:t>
            </a:r>
            <a:endParaRPr lang="zh-CN" altLang="zh-CN" sz="1200" dirty="0">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sp>
        <p:nvSpPr>
          <p:cNvPr id="14" name="矩形: 圆角 15"/>
          <p:cNvSpPr/>
          <p:nvPr/>
        </p:nvSpPr>
        <p:spPr>
          <a:xfrm>
            <a:off x="1209815" y="3454085"/>
            <a:ext cx="7074649"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十八届中央政治局关于改进工作作风、密切联系群众的八项规定</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287690" y="2751259"/>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p:cNvSpPr txBox="1"/>
          <p:nvPr/>
        </p:nvSpPr>
        <p:spPr>
          <a:xfrm>
            <a:off x="583364" y="875143"/>
            <a:ext cx="8713036" cy="707886"/>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违反中央八项规定精神问题</a:t>
            </a:r>
          </a:p>
          <a:p>
            <a:pPr marL="342900" indent="-342900">
              <a:buFont typeface="Wingdings" panose="05000000000000000000" pitchFamily="2" charset="2"/>
              <a:buChar char="Ø"/>
            </a:pPr>
            <a:endParaRPr lang="zh-CN" altLang="en-US" sz="2000" b="1" dirty="0">
              <a:solidFill>
                <a:srgbClr val="C00000"/>
              </a:solidFill>
              <a:latin typeface="黑体" panose="02010609060101010101" pitchFamily="49" charset="-122"/>
              <a:ea typeface="黑体" panose="02010609060101010101" pitchFamily="49" charset="-122"/>
            </a:endParaRPr>
          </a:p>
        </p:txBody>
      </p:sp>
      <p:sp>
        <p:nvSpPr>
          <p:cNvPr id="5" name="文本框 4"/>
          <p:cNvSpPr txBox="1"/>
          <p:nvPr/>
        </p:nvSpPr>
        <p:spPr>
          <a:xfrm>
            <a:off x="632460" y="1492051"/>
            <a:ext cx="10927080" cy="923330"/>
          </a:xfrm>
          <a:prstGeom prst="rect">
            <a:avLst/>
          </a:prstGeom>
          <a:noFill/>
        </p:spPr>
        <p:txBody>
          <a:bodyPr wrap="square">
            <a:spAutoFit/>
          </a:bodyPr>
          <a:lstStyle/>
          <a:p>
            <a:pPr indent="457200" algn="just" fontAlgn="t">
              <a:lnSpc>
                <a:spcPct val="150000"/>
              </a:lnSpc>
            </a:pPr>
            <a:r>
              <a:rPr lang="zh-CN" altLang="zh-CN" dirty="0">
                <a:solidFill>
                  <a:prstClr val="black"/>
                </a:solidFill>
                <a:latin typeface="楷体" panose="02010609060101010101" pitchFamily="49" charset="-122"/>
                <a:ea typeface="楷体" panose="02010609060101010101" pitchFamily="49" charset="-122"/>
              </a:rPr>
              <a:t>西安文理学院培训中心原主任孙建龙违规发放并领取津贴补贴问题。</a:t>
            </a:r>
            <a:r>
              <a:rPr lang="en-US" altLang="zh-CN" dirty="0">
                <a:solidFill>
                  <a:prstClr val="black"/>
                </a:solidFill>
                <a:latin typeface="楷体" panose="02010609060101010101" pitchFamily="49" charset="-122"/>
                <a:ea typeface="楷体" panose="02010609060101010101" pitchFamily="49" charset="-122"/>
              </a:rPr>
              <a:t>2017</a:t>
            </a:r>
            <a:r>
              <a:rPr lang="zh-CN" altLang="zh-CN" dirty="0">
                <a:solidFill>
                  <a:prstClr val="black"/>
                </a:solidFill>
                <a:latin typeface="楷体" panose="02010609060101010101" pitchFamily="49" charset="-122"/>
                <a:ea typeface="楷体" panose="02010609060101010101" pitchFamily="49" charset="-122"/>
              </a:rPr>
              <a:t>年至</a:t>
            </a:r>
            <a:r>
              <a:rPr lang="en-US" altLang="zh-CN" dirty="0">
                <a:solidFill>
                  <a:prstClr val="black"/>
                </a:solidFill>
                <a:latin typeface="楷体" panose="02010609060101010101" pitchFamily="49" charset="-122"/>
                <a:ea typeface="楷体" panose="02010609060101010101" pitchFamily="49" charset="-122"/>
              </a:rPr>
              <a:t>2019</a:t>
            </a:r>
            <a:r>
              <a:rPr lang="zh-CN" altLang="zh-CN" dirty="0">
                <a:solidFill>
                  <a:prstClr val="black"/>
                </a:solidFill>
                <a:latin typeface="楷体" panose="02010609060101010101" pitchFamily="49" charset="-122"/>
                <a:ea typeface="楷体" panose="02010609060101010101" pitchFamily="49" charset="-122"/>
              </a:rPr>
              <a:t>年，孙建龙以</a:t>
            </a:r>
            <a:r>
              <a:rPr lang="en-US" altLang="zh-CN" dirty="0">
                <a:solidFill>
                  <a:prstClr val="black"/>
                </a:solidFill>
                <a:latin typeface="楷体" panose="02010609060101010101" pitchFamily="49" charset="-122"/>
                <a:ea typeface="楷体" panose="02010609060101010101" pitchFamily="49" charset="-122"/>
              </a:rPr>
              <a:t>“</a:t>
            </a:r>
            <a:r>
              <a:rPr lang="zh-CN" altLang="zh-CN" dirty="0">
                <a:solidFill>
                  <a:prstClr val="black"/>
                </a:solidFill>
                <a:latin typeface="楷体" panose="02010609060101010101" pitchFamily="49" charset="-122"/>
                <a:ea typeface="楷体" panose="02010609060101010101" pitchFamily="49" charset="-122"/>
              </a:rPr>
              <a:t>项目参与指导费</a:t>
            </a:r>
            <a:r>
              <a:rPr lang="en-US" altLang="zh-CN" dirty="0">
                <a:solidFill>
                  <a:prstClr val="black"/>
                </a:solidFill>
                <a:latin typeface="楷体" panose="02010609060101010101" pitchFamily="49" charset="-122"/>
                <a:ea typeface="楷体" panose="02010609060101010101" pitchFamily="49" charset="-122"/>
              </a:rPr>
              <a:t>”</a:t>
            </a:r>
            <a:r>
              <a:rPr lang="zh-CN" altLang="zh-CN" dirty="0">
                <a:solidFill>
                  <a:prstClr val="black"/>
                </a:solidFill>
                <a:latin typeface="楷体" panose="02010609060101010101" pitchFamily="49" charset="-122"/>
                <a:ea typeface="楷体" panose="02010609060101010101" pitchFamily="49" charset="-122"/>
              </a:rPr>
              <a:t>等名目，违规向</a:t>
            </a:r>
            <a:r>
              <a:rPr lang="en-US" altLang="zh-CN" dirty="0">
                <a:solidFill>
                  <a:prstClr val="black"/>
                </a:solidFill>
                <a:latin typeface="楷体" panose="02010609060101010101" pitchFamily="49" charset="-122"/>
                <a:ea typeface="楷体" panose="02010609060101010101" pitchFamily="49" charset="-122"/>
              </a:rPr>
              <a:t>18</a:t>
            </a:r>
            <a:r>
              <a:rPr lang="zh-CN" altLang="zh-CN" dirty="0">
                <a:solidFill>
                  <a:prstClr val="black"/>
                </a:solidFill>
                <a:latin typeface="楷体" panose="02010609060101010101" pitchFamily="49" charset="-122"/>
                <a:ea typeface="楷体" panose="02010609060101010101" pitchFamily="49" charset="-122"/>
              </a:rPr>
              <a:t>名在职在编人员发放劳务费共计</a:t>
            </a:r>
            <a:r>
              <a:rPr lang="en-US" altLang="zh-CN" dirty="0">
                <a:solidFill>
                  <a:prstClr val="black"/>
                </a:solidFill>
                <a:latin typeface="楷体" panose="02010609060101010101" pitchFamily="49" charset="-122"/>
                <a:ea typeface="楷体" panose="02010609060101010101" pitchFamily="49" charset="-122"/>
              </a:rPr>
              <a:t>55465</a:t>
            </a:r>
            <a:r>
              <a:rPr lang="zh-CN" altLang="zh-CN" dirty="0">
                <a:solidFill>
                  <a:prstClr val="black"/>
                </a:solidFill>
                <a:latin typeface="楷体" panose="02010609060101010101" pitchFamily="49" charset="-122"/>
                <a:ea typeface="楷体" panose="02010609060101010101" pitchFamily="49" charset="-122"/>
              </a:rPr>
              <a:t>元，其中孙建龙领取</a:t>
            </a:r>
            <a:r>
              <a:rPr lang="en-US" altLang="zh-CN" dirty="0">
                <a:solidFill>
                  <a:prstClr val="black"/>
                </a:solidFill>
                <a:latin typeface="楷体" panose="02010609060101010101" pitchFamily="49" charset="-122"/>
                <a:ea typeface="楷体" panose="02010609060101010101" pitchFamily="49" charset="-122"/>
              </a:rPr>
              <a:t>19200</a:t>
            </a:r>
            <a:r>
              <a:rPr lang="zh-CN" altLang="zh-CN" dirty="0">
                <a:solidFill>
                  <a:prstClr val="black"/>
                </a:solidFill>
                <a:latin typeface="楷体" panose="02010609060101010101" pitchFamily="49" charset="-122"/>
                <a:ea typeface="楷体" panose="02010609060101010101" pitchFamily="49" charset="-122"/>
              </a:rPr>
              <a:t>元。</a:t>
            </a:r>
          </a:p>
        </p:txBody>
      </p:sp>
      <p:sp>
        <p:nvSpPr>
          <p:cNvPr id="15" name="文本框 119"/>
          <p:cNvSpPr txBox="1"/>
          <p:nvPr/>
        </p:nvSpPr>
        <p:spPr>
          <a:xfrm>
            <a:off x="583364" y="2903960"/>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17</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8" name="文本框 7"/>
          <p:cNvSpPr txBox="1"/>
          <p:nvPr/>
        </p:nvSpPr>
        <p:spPr>
          <a:xfrm>
            <a:off x="632460" y="4457785"/>
            <a:ext cx="10815955" cy="452432"/>
          </a:xfrm>
          <a:prstGeom prst="rect">
            <a:avLst/>
          </a:prstGeom>
          <a:noFill/>
        </p:spPr>
        <p:txBody>
          <a:bodyPr wrap="square">
            <a:spAutoFit/>
          </a:bodyPr>
          <a:lstStyle/>
          <a:p>
            <a:pPr indent="457200" algn="just" fontAlgn="t">
              <a:lnSpc>
                <a:spcPct val="130000"/>
              </a:lnSpc>
            </a:pPr>
            <a:r>
              <a:rPr lang="zh-CN" altLang="zh-CN" dirty="0">
                <a:solidFill>
                  <a:prstClr val="black"/>
                </a:solidFill>
                <a:latin typeface="楷体" panose="02010609060101010101" pitchFamily="49" charset="-122"/>
                <a:ea typeface="楷体" panose="02010609060101010101" pitchFamily="49" charset="-122"/>
              </a:rPr>
              <a:t>孙建龙</a:t>
            </a:r>
            <a:r>
              <a:rPr lang="zh-CN" altLang="en-US" dirty="0">
                <a:solidFill>
                  <a:prstClr val="black"/>
                </a:solidFill>
                <a:latin typeface="楷体" panose="02010609060101010101" pitchFamily="49" charset="-122"/>
                <a:ea typeface="楷体" panose="02010609060101010101" pitchFamily="49" charset="-122"/>
              </a:rPr>
              <a:t>的行为违反了中央八项规定。</a:t>
            </a:r>
            <a:r>
              <a:rPr lang="en-US" altLang="zh-CN" dirty="0">
                <a:solidFill>
                  <a:prstClr val="black"/>
                </a:solidFill>
                <a:latin typeface="楷体" panose="02010609060101010101" pitchFamily="49" charset="-122"/>
                <a:ea typeface="楷体" panose="02010609060101010101" pitchFamily="49" charset="-122"/>
              </a:rPr>
              <a:t>2024</a:t>
            </a:r>
            <a:r>
              <a:rPr lang="zh-CN" altLang="zh-CN" dirty="0">
                <a:solidFill>
                  <a:prstClr val="black"/>
                </a:solidFill>
                <a:latin typeface="楷体" panose="02010609060101010101" pitchFamily="49" charset="-122"/>
                <a:ea typeface="楷体" panose="02010609060101010101" pitchFamily="49" charset="-122"/>
              </a:rPr>
              <a:t>年</a:t>
            </a:r>
            <a:r>
              <a:rPr lang="en-US" altLang="zh-CN" dirty="0">
                <a:solidFill>
                  <a:prstClr val="black"/>
                </a:solidFill>
                <a:latin typeface="楷体" panose="02010609060101010101" pitchFamily="49" charset="-122"/>
                <a:ea typeface="楷体" panose="02010609060101010101" pitchFamily="49" charset="-122"/>
              </a:rPr>
              <a:t>6</a:t>
            </a:r>
            <a:r>
              <a:rPr lang="zh-CN" altLang="zh-CN" dirty="0">
                <a:solidFill>
                  <a:prstClr val="black"/>
                </a:solidFill>
                <a:latin typeface="楷体" panose="02010609060101010101" pitchFamily="49" charset="-122"/>
                <a:ea typeface="楷体" panose="02010609060101010101" pitchFamily="49" charset="-122"/>
              </a:rPr>
              <a:t>月，孙建龙受到</a:t>
            </a:r>
            <a:r>
              <a:rPr lang="zh-CN" altLang="zh-CN" dirty="0">
                <a:solidFill>
                  <a:srgbClr val="990000"/>
                </a:solidFill>
                <a:latin typeface="楷体" panose="02010609060101010101" pitchFamily="49" charset="-122"/>
                <a:ea typeface="楷体" panose="02010609060101010101" pitchFamily="49" charset="-122"/>
              </a:rPr>
              <a:t>党内警告处分</a:t>
            </a:r>
            <a:r>
              <a:rPr lang="zh-CN" altLang="zh-CN" dirty="0">
                <a:solidFill>
                  <a:prstClr val="black"/>
                </a:solidFill>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
        <p:nvSpPr>
          <p:cNvPr id="12" name="文本框 11"/>
          <p:cNvSpPr txBox="1"/>
          <p:nvPr/>
        </p:nvSpPr>
        <p:spPr>
          <a:xfrm>
            <a:off x="4980796" y="6267094"/>
            <a:ext cx="7087378"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来源：中央纪委国家监委网站</a:t>
            </a:r>
            <a:r>
              <a:rPr lang="en-US" altLang="zh-CN" sz="1200" dirty="0">
                <a:latin typeface="微软雅黑" panose="020B0503020204020204" pitchFamily="34" charset="-122"/>
                <a:ea typeface="微软雅黑" panose="020B0503020204020204" pitchFamily="34" charset="-122"/>
              </a:rPr>
              <a:t>https://www.ccdi.gov.cn/yaowenn/202409/t20240913_375119.html</a:t>
            </a:r>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sp>
        <p:nvSpPr>
          <p:cNvPr id="3" name="矩形: 圆角 15"/>
          <p:cNvSpPr/>
          <p:nvPr/>
        </p:nvSpPr>
        <p:spPr>
          <a:xfrm>
            <a:off x="1209815" y="3454085"/>
            <a:ext cx="7074649"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十八届中央政治局关于改进工作作风、密切联系群众的八项规定</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557091" y="2918087"/>
            <a:ext cx="11634909" cy="0"/>
          </a:xfrm>
          <a:prstGeom prst="line">
            <a:avLst/>
          </a:prstGeom>
          <a:ln w="12700">
            <a:solidFill>
              <a:srgbClr val="990000"/>
            </a:solidFill>
            <a:prstDash val="dash"/>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
        <p:nvSpPr>
          <p:cNvPr id="2" name="文本框 119"/>
          <p:cNvSpPr txBox="1"/>
          <p:nvPr/>
        </p:nvSpPr>
        <p:spPr>
          <a:xfrm>
            <a:off x="574033" y="758868"/>
            <a:ext cx="8713036" cy="707886"/>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违规问题：</a:t>
            </a:r>
            <a:r>
              <a:rPr lang="zh-CN" altLang="en-US" sz="2000" b="1" dirty="0">
                <a:solidFill>
                  <a:srgbClr val="C00000"/>
                </a:solidFill>
                <a:latin typeface="黑体" panose="02010609060101010101" pitchFamily="49" charset="-122"/>
                <a:ea typeface="黑体" panose="02010609060101010101" pitchFamily="49" charset="-122"/>
              </a:rPr>
              <a:t>违反中央八项规定精神问题</a:t>
            </a:r>
          </a:p>
          <a:p>
            <a:pPr marL="342900" indent="-342900">
              <a:buFont typeface="Wingdings" panose="05000000000000000000" pitchFamily="2" charset="2"/>
              <a:buChar char="Ø"/>
            </a:pPr>
            <a:endParaRPr lang="zh-CN" altLang="en-US" sz="2000" b="1" dirty="0">
              <a:solidFill>
                <a:srgbClr val="C00000"/>
              </a:solidFill>
              <a:latin typeface="黑体" panose="02010609060101010101" pitchFamily="49" charset="-122"/>
              <a:ea typeface="黑体" panose="02010609060101010101" pitchFamily="49" charset="-122"/>
            </a:endParaRPr>
          </a:p>
        </p:txBody>
      </p:sp>
      <p:sp>
        <p:nvSpPr>
          <p:cNvPr id="5" name="文本框 4"/>
          <p:cNvSpPr txBox="1"/>
          <p:nvPr/>
        </p:nvSpPr>
        <p:spPr>
          <a:xfrm>
            <a:off x="559831" y="1456699"/>
            <a:ext cx="10760775" cy="1338828"/>
          </a:xfrm>
          <a:prstGeom prst="rect">
            <a:avLst/>
          </a:prstGeom>
          <a:noFill/>
        </p:spPr>
        <p:txBody>
          <a:bodyPr wrap="square">
            <a:spAutoFit/>
          </a:bodyPr>
          <a:lstStyle/>
          <a:p>
            <a:pPr indent="457200" algn="just" fontAlgn="t">
              <a:lnSpc>
                <a:spcPct val="150000"/>
              </a:lnSpc>
            </a:pPr>
            <a:r>
              <a:rPr lang="zh-CN" altLang="zh-CN" dirty="0">
                <a:solidFill>
                  <a:prstClr val="black"/>
                </a:solidFill>
                <a:latin typeface="楷体" panose="02010609060101010101" pitchFamily="49" charset="-122"/>
                <a:ea typeface="楷体" panose="02010609060101010101" pitchFamily="49" charset="-122"/>
              </a:rPr>
              <a:t>上海大学后勤保障部餐饮与商业管理中心原主管郁军接受可能影响公正执行公务的宴请、旅游、娱乐等活动安排，收受礼品礼金等问题。</a:t>
            </a:r>
            <a:r>
              <a:rPr lang="en-US" altLang="zh-CN" dirty="0">
                <a:solidFill>
                  <a:prstClr val="black"/>
                </a:solidFill>
                <a:latin typeface="楷体" panose="02010609060101010101" pitchFamily="49" charset="-122"/>
                <a:ea typeface="楷体" panose="02010609060101010101" pitchFamily="49" charset="-122"/>
              </a:rPr>
              <a:t>2020</a:t>
            </a:r>
            <a:r>
              <a:rPr lang="zh-CN" altLang="zh-CN" dirty="0">
                <a:solidFill>
                  <a:prstClr val="black"/>
                </a:solidFill>
                <a:latin typeface="楷体" panose="02010609060101010101" pitchFamily="49" charset="-122"/>
                <a:ea typeface="楷体" panose="02010609060101010101" pitchFamily="49" charset="-122"/>
              </a:rPr>
              <a:t>年至</a:t>
            </a:r>
            <a:r>
              <a:rPr lang="en-US" altLang="zh-CN" dirty="0">
                <a:solidFill>
                  <a:prstClr val="black"/>
                </a:solidFill>
                <a:latin typeface="楷体" panose="02010609060101010101" pitchFamily="49" charset="-122"/>
                <a:ea typeface="楷体" panose="02010609060101010101" pitchFamily="49" charset="-122"/>
              </a:rPr>
              <a:t>2023</a:t>
            </a:r>
            <a:r>
              <a:rPr lang="zh-CN" altLang="zh-CN" dirty="0">
                <a:solidFill>
                  <a:prstClr val="black"/>
                </a:solidFill>
                <a:latin typeface="楷体" panose="02010609060101010101" pitchFamily="49" charset="-122"/>
                <a:ea typeface="楷体" panose="02010609060101010101" pitchFamily="49" charset="-122"/>
              </a:rPr>
              <a:t>年，郁军多次接受可能影响公正执行公务的宴请、旅游、娱乐等活动安排，并收受礼品礼金。</a:t>
            </a:r>
          </a:p>
        </p:txBody>
      </p:sp>
      <p:sp>
        <p:nvSpPr>
          <p:cNvPr id="15" name="文本框 119"/>
          <p:cNvSpPr txBox="1"/>
          <p:nvPr/>
        </p:nvSpPr>
        <p:spPr>
          <a:xfrm>
            <a:off x="557091" y="3196615"/>
            <a:ext cx="4097498" cy="400110"/>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黑体" panose="02010609060101010101" pitchFamily="49" charset="-122"/>
                <a:ea typeface="黑体" panose="02010609060101010101" pitchFamily="49" charset="-122"/>
              </a:defRPr>
            </a:lvl1pPr>
          </a:lstStyle>
          <a:p>
            <a:r>
              <a:rPr lang="zh-CN" altLang="en-US" dirty="0"/>
              <a:t>处理结果</a:t>
            </a:r>
            <a:endParaRPr lang="en-US" altLang="zh-CN" dirty="0"/>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18</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7" name="文本框 6"/>
          <p:cNvSpPr txBox="1"/>
          <p:nvPr/>
        </p:nvSpPr>
        <p:spPr>
          <a:xfrm>
            <a:off x="9048750" y="6524840"/>
            <a:ext cx="2619375" cy="338554"/>
          </a:xfrm>
          <a:prstGeom prst="rect">
            <a:avLst/>
          </a:prstGeom>
          <a:noFill/>
        </p:spPr>
        <p:txBody>
          <a:bodyPr wrap="square" rtlCol="0">
            <a:spAutoFit/>
          </a:bodyPr>
          <a:lstStyle/>
          <a:p>
            <a:r>
              <a:rPr lang="zh-CN" altLang="en-US" sz="1600" dirty="0">
                <a:solidFill>
                  <a:schemeClr val="bg1"/>
                </a:solidFill>
                <a:latin typeface="隶书" panose="02010509060101010101" pitchFamily="49" charset="-122"/>
                <a:ea typeface="隶书" panose="02010509060101010101" pitchFamily="49" charset="-122"/>
              </a:rPr>
              <a:t>以案为鉴，以案明纪</a:t>
            </a:r>
          </a:p>
        </p:txBody>
      </p:sp>
      <p:sp>
        <p:nvSpPr>
          <p:cNvPr id="8" name="文本框 7"/>
          <p:cNvSpPr txBox="1"/>
          <p:nvPr/>
        </p:nvSpPr>
        <p:spPr>
          <a:xfrm>
            <a:off x="574033" y="4796507"/>
            <a:ext cx="10815955" cy="369332"/>
          </a:xfrm>
          <a:prstGeom prst="rect">
            <a:avLst/>
          </a:prstGeom>
          <a:noFill/>
        </p:spPr>
        <p:txBody>
          <a:bodyPr wrap="square">
            <a:spAutoFit/>
          </a:bodyPr>
          <a:lstStyle/>
          <a:p>
            <a:pPr algn="l"/>
            <a:r>
              <a:rPr lang="zh-CN" altLang="en-US" b="0" i="0" dirty="0">
                <a:solidFill>
                  <a:srgbClr val="2A2A2A"/>
                </a:solidFill>
                <a:effectLst/>
                <a:latin typeface="微软雅黑" panose="020B0503020204020204" pitchFamily="34" charset="-122"/>
                <a:ea typeface="微软雅黑" panose="020B0503020204020204" pitchFamily="34" charset="-122"/>
              </a:rPr>
              <a:t>　</a:t>
            </a:r>
            <a:r>
              <a:rPr lang="zh-CN" altLang="en-US" b="1" i="0" dirty="0">
                <a:solidFill>
                  <a:srgbClr val="2A2A2A"/>
                </a:solidFill>
                <a:effectLst/>
                <a:latin typeface="微软雅黑" panose="020B0503020204020204" pitchFamily="34" charset="-122"/>
                <a:ea typeface="微软雅黑" panose="020B0503020204020204" pitchFamily="34" charset="-122"/>
              </a:rPr>
              <a:t>　</a:t>
            </a:r>
            <a:r>
              <a:rPr lang="zh-CN" altLang="zh-CN" dirty="0">
                <a:solidFill>
                  <a:prstClr val="black"/>
                </a:solidFill>
                <a:latin typeface="楷体" panose="02010609060101010101" pitchFamily="49" charset="-122"/>
                <a:ea typeface="楷体" panose="02010609060101010101" pitchFamily="49" charset="-122"/>
              </a:rPr>
              <a:t>郁军</a:t>
            </a:r>
            <a:r>
              <a:rPr lang="zh-CN" altLang="en-US" dirty="0">
                <a:solidFill>
                  <a:prstClr val="black"/>
                </a:solidFill>
                <a:latin typeface="楷体" panose="02010609060101010101" pitchFamily="49" charset="-122"/>
                <a:ea typeface="楷体" panose="02010609060101010101" pitchFamily="49" charset="-122"/>
              </a:rPr>
              <a:t>的行为违反了中央八项规定，</a:t>
            </a:r>
            <a:r>
              <a:rPr lang="zh-CN" altLang="zh-CN" dirty="0">
                <a:solidFill>
                  <a:prstClr val="black"/>
                </a:solidFill>
                <a:latin typeface="楷体" panose="02010609060101010101" pitchFamily="49" charset="-122"/>
                <a:ea typeface="楷体" panose="02010609060101010101" pitchFamily="49" charset="-122"/>
              </a:rPr>
              <a:t>受到</a:t>
            </a:r>
            <a:r>
              <a:rPr lang="zh-CN" altLang="zh-CN" dirty="0">
                <a:solidFill>
                  <a:srgbClr val="990000"/>
                </a:solidFill>
                <a:latin typeface="楷体" panose="02010609060101010101" pitchFamily="49" charset="-122"/>
                <a:ea typeface="楷体" panose="02010609060101010101" pitchFamily="49" charset="-122"/>
              </a:rPr>
              <a:t>留党察看</a:t>
            </a:r>
            <a:r>
              <a:rPr lang="zh-CN" altLang="zh-CN" dirty="0">
                <a:solidFill>
                  <a:prstClr val="black"/>
                </a:solidFill>
                <a:latin typeface="楷体" panose="02010609060101010101" pitchFamily="49" charset="-122"/>
                <a:ea typeface="楷体" panose="02010609060101010101" pitchFamily="49" charset="-122"/>
              </a:rPr>
              <a:t>、</a:t>
            </a:r>
            <a:r>
              <a:rPr lang="zh-CN" altLang="zh-CN" dirty="0">
                <a:solidFill>
                  <a:srgbClr val="990000"/>
                </a:solidFill>
                <a:latin typeface="楷体" panose="02010609060101010101" pitchFamily="49" charset="-122"/>
                <a:ea typeface="楷体" panose="02010609060101010101" pitchFamily="49" charset="-122"/>
              </a:rPr>
              <a:t>政务撤职处分</a:t>
            </a:r>
            <a:r>
              <a:rPr lang="zh-CN" altLang="zh-CN" dirty="0">
                <a:solidFill>
                  <a:prstClr val="black"/>
                </a:solidFill>
                <a:latin typeface="楷体" panose="02010609060101010101" pitchFamily="49" charset="-122"/>
                <a:ea typeface="楷体" panose="02010609060101010101" pitchFamily="49" charset="-122"/>
              </a:rPr>
              <a:t>。</a:t>
            </a:r>
            <a:endParaRPr lang="zh-CN" altLang="en-US" dirty="0">
              <a:solidFill>
                <a:prstClr val="black"/>
              </a:solidFill>
              <a:latin typeface="楷体" panose="02010609060101010101" pitchFamily="49" charset="-122"/>
              <a:ea typeface="楷体" panose="02010609060101010101" pitchFamily="49" charset="-122"/>
            </a:endParaRPr>
          </a:p>
        </p:txBody>
      </p:sp>
      <p:sp>
        <p:nvSpPr>
          <p:cNvPr id="12" name="文本框 11"/>
          <p:cNvSpPr txBox="1"/>
          <p:nvPr/>
        </p:nvSpPr>
        <p:spPr>
          <a:xfrm>
            <a:off x="5013946" y="6267094"/>
            <a:ext cx="7255875"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来源：中央纪委国家监委网站</a:t>
            </a:r>
            <a:r>
              <a:rPr lang="en-US" altLang="zh-CN" sz="1200" dirty="0">
                <a:latin typeface="微软雅黑" panose="020B0503020204020204" pitchFamily="34" charset="-122"/>
                <a:ea typeface="微软雅黑" panose="020B0503020204020204" pitchFamily="34" charset="-122"/>
              </a:rPr>
              <a:t>https://www.ccdi.gov.cn/yaowenn/202409/t20240913_375207.html</a:t>
            </a:r>
            <a:endParaRPr lang="zh-CN"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sp>
        <p:nvSpPr>
          <p:cNvPr id="14" name="矩形: 圆角 15"/>
          <p:cNvSpPr/>
          <p:nvPr/>
        </p:nvSpPr>
        <p:spPr>
          <a:xfrm>
            <a:off x="1209815" y="3751364"/>
            <a:ext cx="7074649"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十八届中央政治局关于改进工作作风、密切联系群众的八项规定</a:t>
            </a:r>
            <a:r>
              <a:rPr lang="en-US" altLang="zh-CN"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2</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20"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solidFill>
                  <a:schemeClr val="bg1"/>
                </a:solidFill>
                <a:latin typeface="黑体" panose="02010609060101010101" pitchFamily="49" charset="-122"/>
                <a:ea typeface="黑体" panose="02010609060101010101" pitchFamily="49" charset="-122"/>
              </a:rPr>
              <a:t>目录 </a:t>
            </a:r>
            <a:r>
              <a:rPr lang="en-US" altLang="zh-CN" sz="3600" dirty="0">
                <a:solidFill>
                  <a:schemeClr val="bg1"/>
                </a:solidFill>
                <a:latin typeface="黑体" panose="02010609060101010101" pitchFamily="49" charset="-122"/>
                <a:ea typeface="黑体" panose="02010609060101010101" pitchFamily="49" charset="-122"/>
              </a:rPr>
              <a:t>CONTENTS</a:t>
            </a:r>
            <a:endParaRPr lang="zh-CN" altLang="en-US" sz="3600"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custDataLst>
              <p:tags r:id="rId2"/>
            </p:custDataLst>
          </p:nvPr>
        </p:nvSpPr>
        <p:spPr>
          <a:xfrm>
            <a:off x="1196843" y="3279616"/>
            <a:ext cx="3750907" cy="1938020"/>
          </a:xfrm>
          <a:prstGeom prst="rect">
            <a:avLst/>
          </a:prstGeom>
          <a:noFill/>
        </p:spPr>
        <p:txBody>
          <a:bodyPr wrap="square" rtlCol="0">
            <a:spAutoFit/>
          </a:bodyPr>
          <a:lstStyle/>
          <a:p>
            <a:pPr algn="ctr"/>
            <a:r>
              <a:rPr lang="zh-CN" altLang="en-US"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学习两会精神</a:t>
            </a:r>
            <a:r>
              <a:rPr lang="en-US" altLang="zh-CN"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a:t>
            </a:r>
            <a:r>
              <a:rPr lang="zh-CN" altLang="en-US"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加快建设高质量教育体系</a:t>
            </a:r>
          </a:p>
        </p:txBody>
      </p:sp>
      <p:sp>
        <p:nvSpPr>
          <p:cNvPr id="4" name="矩形: 圆角 3"/>
          <p:cNvSpPr/>
          <p:nvPr>
            <p:custDataLst>
              <p:tags r:id="rId3"/>
            </p:custDataLst>
          </p:nvPr>
        </p:nvSpPr>
        <p:spPr>
          <a:xfrm>
            <a:off x="1965296" y="2497663"/>
            <a:ext cx="2214000"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楷体" panose="02010609060101010101" pitchFamily="49" charset="-122"/>
                <a:ea typeface="楷体" panose="02010609060101010101" pitchFamily="49" charset="-122"/>
              </a:rPr>
              <a:t>01 </a:t>
            </a:r>
            <a:r>
              <a:rPr lang="zh-CN" altLang="en-US" sz="2400" b="1" dirty="0">
                <a:latin typeface="楷体" panose="02010609060101010101" pitchFamily="49" charset="-122"/>
                <a:ea typeface="楷体" panose="02010609060101010101" pitchFamily="49" charset="-122"/>
              </a:rPr>
              <a:t>师德引领</a:t>
            </a:r>
          </a:p>
        </p:txBody>
      </p:sp>
      <p:sp>
        <p:nvSpPr>
          <p:cNvPr id="5" name="文本框 4"/>
          <p:cNvSpPr txBox="1"/>
          <p:nvPr>
            <p:custDataLst>
              <p:tags r:id="rId4"/>
            </p:custDataLst>
          </p:nvPr>
        </p:nvSpPr>
        <p:spPr>
          <a:xfrm>
            <a:off x="5847957" y="3282723"/>
            <a:ext cx="4652870" cy="1323439"/>
          </a:xfrm>
          <a:prstGeom prst="rect">
            <a:avLst/>
          </a:prstGeom>
          <a:noFill/>
        </p:spPr>
        <p:txBody>
          <a:bodyPr wrap="square" rtlCol="0">
            <a:spAutoFit/>
          </a:bodyPr>
          <a:lstStyle/>
          <a:p>
            <a:pPr algn="ctr"/>
            <a:r>
              <a:rPr lang="zh-CN" altLang="en-US"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公开曝光</a:t>
            </a:r>
            <a:endParaRPr lang="en-US" altLang="zh-CN"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endParaRPr>
          </a:p>
          <a:p>
            <a:pPr algn="ctr"/>
            <a:r>
              <a:rPr lang="zh-CN" altLang="en-US"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师德违规案例</a:t>
            </a:r>
          </a:p>
        </p:txBody>
      </p:sp>
      <p:sp>
        <p:nvSpPr>
          <p:cNvPr id="6" name="矩形: 圆角 5"/>
          <p:cNvSpPr/>
          <p:nvPr>
            <p:custDataLst>
              <p:tags r:id="rId5"/>
            </p:custDataLst>
          </p:nvPr>
        </p:nvSpPr>
        <p:spPr>
          <a:xfrm>
            <a:off x="7067392" y="2500770"/>
            <a:ext cx="2214000"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楷体" panose="02010609060101010101" pitchFamily="49" charset="-122"/>
                <a:ea typeface="楷体" panose="02010609060101010101" pitchFamily="49" charset="-122"/>
              </a:rPr>
              <a:t>02 </a:t>
            </a:r>
            <a:r>
              <a:rPr lang="zh-CN" altLang="en-US" sz="2400" b="1" dirty="0">
                <a:latin typeface="楷体" panose="02010609060101010101" pitchFamily="49" charset="-122"/>
                <a:ea typeface="楷体" panose="02010609060101010101" pitchFamily="49" charset="-122"/>
              </a:rPr>
              <a:t>警示教育</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3</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2" name="文本框 1"/>
          <p:cNvSpPr txBox="1"/>
          <p:nvPr/>
        </p:nvSpPr>
        <p:spPr>
          <a:xfrm>
            <a:off x="3269272" y="3543307"/>
            <a:ext cx="5954939" cy="1322070"/>
          </a:xfrm>
          <a:prstGeom prst="rect">
            <a:avLst/>
          </a:prstGeom>
          <a:noFill/>
        </p:spPr>
        <p:txBody>
          <a:bodyPr wrap="square" rtlCol="0">
            <a:spAutoFit/>
          </a:bodyPr>
          <a:lstStyle/>
          <a:p>
            <a:pPr algn="ctr"/>
            <a:r>
              <a:rPr lang="zh-CN" altLang="en-US"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学习两会精神</a:t>
            </a:r>
            <a:r>
              <a:rPr lang="en-US" altLang="zh-CN"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a:t>
            </a:r>
          </a:p>
          <a:p>
            <a:pPr algn="ctr"/>
            <a:r>
              <a:rPr lang="zh-CN" altLang="en-US"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加快建设高质量教育体系</a:t>
            </a:r>
            <a:endParaRPr lang="zh-CN" altLang="en-US"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endParaRPr>
          </a:p>
        </p:txBody>
      </p:sp>
      <p:grpSp>
        <p:nvGrpSpPr>
          <p:cNvPr id="8" name="组合 7"/>
          <p:cNvGrpSpPr/>
          <p:nvPr/>
        </p:nvGrpSpPr>
        <p:grpSpPr>
          <a:xfrm>
            <a:off x="3858178" y="2378414"/>
            <a:ext cx="4548517" cy="830997"/>
            <a:chOff x="6868264" y="4262632"/>
            <a:chExt cx="4379760" cy="1036082"/>
          </a:xfrm>
        </p:grpSpPr>
        <p:sp>
          <p:nvSpPr>
            <p:cNvPr id="9" name="圆角矩形 8"/>
            <p:cNvSpPr/>
            <p:nvPr/>
          </p:nvSpPr>
          <p:spPr>
            <a:xfrm>
              <a:off x="6868264" y="4392274"/>
              <a:ext cx="344083" cy="887896"/>
            </a:xfrm>
            <a:prstGeom prst="roundRect">
              <a:avLst>
                <a:gd name="adj" fmla="val 0"/>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汉仪粗宋简" panose="02010609000101010101" pitchFamily="49" charset="-122"/>
                <a:ea typeface="汉仪粗宋简" panose="02010609000101010101" pitchFamily="49" charset="-122"/>
              </a:endParaRPr>
            </a:p>
          </p:txBody>
        </p:sp>
        <p:grpSp>
          <p:nvGrpSpPr>
            <p:cNvPr id="10" name="组合 9"/>
            <p:cNvGrpSpPr/>
            <p:nvPr/>
          </p:nvGrpSpPr>
          <p:grpSpPr>
            <a:xfrm>
              <a:off x="7657159" y="4387834"/>
              <a:ext cx="3590865" cy="887897"/>
              <a:chOff x="5984222" y="2157918"/>
              <a:chExt cx="3590865" cy="887897"/>
            </a:xfrm>
          </p:grpSpPr>
          <p:sp>
            <p:nvSpPr>
              <p:cNvPr id="12" name="圆角矩形 11"/>
              <p:cNvSpPr/>
              <p:nvPr/>
            </p:nvSpPr>
            <p:spPr>
              <a:xfrm>
                <a:off x="5984222" y="2157918"/>
                <a:ext cx="3590865" cy="887897"/>
              </a:xfrm>
              <a:prstGeom prst="roundRect">
                <a:avLst>
                  <a:gd name="adj" fmla="val 0"/>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汉仪粗宋简" panose="02010609000101010101" pitchFamily="49" charset="-122"/>
                  <a:ea typeface="汉仪粗宋简" panose="02010609000101010101" pitchFamily="49" charset="-122"/>
                </a:endParaRPr>
              </a:p>
            </p:txBody>
          </p:sp>
          <p:sp>
            <p:nvSpPr>
              <p:cNvPr id="13" name="TextBox 9"/>
              <p:cNvSpPr txBox="1"/>
              <p:nvPr/>
            </p:nvSpPr>
            <p:spPr>
              <a:xfrm>
                <a:off x="6022458" y="2196099"/>
                <a:ext cx="3504905" cy="729094"/>
              </a:xfrm>
              <a:prstGeom prst="rect">
                <a:avLst/>
              </a:prstGeom>
              <a:noFill/>
              <a:ln>
                <a:noFill/>
              </a:ln>
            </p:spPr>
            <p:txBody>
              <a:bodyPr wrap="square" rtlCol="0">
                <a:spAutoFit/>
              </a:bodyPr>
              <a:lstStyle/>
              <a:p>
                <a:pPr algn="ctr"/>
                <a:r>
                  <a:rPr lang="zh-CN" altLang="en-US" sz="3200" b="1" spc="300" dirty="0">
                    <a:solidFill>
                      <a:schemeClr val="bg1"/>
                    </a:solidFill>
                    <a:latin typeface="楷体" panose="02010609060101010101" pitchFamily="49" charset="-122"/>
                    <a:ea typeface="楷体" panose="02010609060101010101" pitchFamily="49" charset="-122"/>
                  </a:rPr>
                  <a:t>师 德 引 领</a:t>
                </a:r>
              </a:p>
            </p:txBody>
          </p:sp>
        </p:grpSp>
        <p:sp>
          <p:nvSpPr>
            <p:cNvPr id="11" name="TextBox 9"/>
            <p:cNvSpPr txBox="1"/>
            <p:nvPr/>
          </p:nvSpPr>
          <p:spPr>
            <a:xfrm>
              <a:off x="7256586" y="4262632"/>
              <a:ext cx="376175" cy="1036082"/>
            </a:xfrm>
            <a:prstGeom prst="rect">
              <a:avLst/>
            </a:prstGeom>
            <a:noFill/>
            <a:ln>
              <a:noFill/>
            </a:ln>
          </p:spPr>
          <p:txBody>
            <a:bodyPr wrap="square" rtlCol="0">
              <a:spAutoFit/>
            </a:bodyPr>
            <a:lstStyle/>
            <a:p>
              <a:pPr algn="ctr"/>
              <a:r>
                <a:rPr lang="en-US" altLang="zh-CN" sz="4800" spc="300" dirty="0">
                  <a:solidFill>
                    <a:srgbClr val="990000"/>
                  </a:solidFill>
                  <a:latin typeface="黑体" panose="02010609060101010101" pitchFamily="49" charset="-122"/>
                  <a:ea typeface="黑体" panose="02010609060101010101" pitchFamily="49" charset="-122"/>
                </a:rPr>
                <a:t>1</a:t>
              </a:r>
              <a:endParaRPr lang="zh-CN" altLang="en-US" sz="4800" spc="300" dirty="0">
                <a:solidFill>
                  <a:srgbClr val="990000"/>
                </a:solidFill>
                <a:latin typeface="黑体" panose="02010609060101010101" pitchFamily="49" charset="-122"/>
                <a:ea typeface="黑体" panose="02010609060101010101" pitchFamily="49" charset="-122"/>
              </a:endParaRPr>
            </a:p>
          </p:txBody>
        </p:sp>
      </p:grpSp>
      <p:sp>
        <p:nvSpPr>
          <p:cNvPr id="14" name="标题 1"/>
          <p:cNvSpPr txBox="1"/>
          <p:nvPr/>
        </p:nvSpPr>
        <p:spPr>
          <a:xfrm>
            <a:off x="334010" y="93345"/>
            <a:ext cx="10824845" cy="4502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noProof="0" dirty="0">
                <a:ln>
                  <a:noFill/>
                </a:ln>
                <a:solidFill>
                  <a:prstClr val="white"/>
                </a:solidFill>
                <a:effectLst/>
                <a:uLnTx/>
                <a:uFillTx/>
                <a:latin typeface="黑体" panose="02010609060101010101" pitchFamily="49" charset="-122"/>
                <a:ea typeface="黑体" panose="02010609060101010101" pitchFamily="49" charset="-122"/>
                <a:sym typeface="+mn-ea"/>
              </a:rPr>
              <a:t>师德引领：学习两会精神——加快建设高质量教育体系</a:t>
            </a:r>
            <a:endParaRPr lang="zh-CN" altLang="en-US" sz="3200" noProof="0" dirty="0">
              <a:ln>
                <a:noFill/>
              </a:ln>
              <a:solidFill>
                <a:prstClr val="white"/>
              </a:solidFill>
              <a:effectLst/>
              <a:uLnTx/>
              <a:uFillTx/>
              <a:latin typeface="黑体" panose="02010609060101010101" pitchFamily="49" charset="-122"/>
              <a:ea typeface="黑体" panose="020106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4</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10" name="文本框 9"/>
          <p:cNvSpPr txBox="1"/>
          <p:nvPr/>
        </p:nvSpPr>
        <p:spPr>
          <a:xfrm>
            <a:off x="5889625" y="1280795"/>
            <a:ext cx="5527675" cy="4747260"/>
          </a:xfrm>
          <a:prstGeom prst="rect">
            <a:avLst/>
          </a:prstGeom>
          <a:noFill/>
        </p:spPr>
        <p:txBody>
          <a:bodyPr wrap="square">
            <a:noAutofit/>
          </a:bodyPr>
          <a:lstStyle/>
          <a:p>
            <a:pPr indent="450215" algn="just" fontAlgn="t">
              <a:lnSpc>
                <a:spcPct val="130000"/>
              </a:lnSpc>
            </a:pPr>
            <a:r>
              <a:rPr lang="zh-CN" altLang="en-US" sz="2400" dirty="0">
                <a:solidFill>
                  <a:prstClr val="black"/>
                </a:solidFill>
                <a:latin typeface="楷体" panose="02010609060101010101" pitchFamily="49" charset="-122"/>
                <a:ea typeface="楷体" panose="02010609060101010101" pitchFamily="49" charset="-122"/>
              </a:rPr>
              <a:t> </a:t>
            </a:r>
            <a:r>
              <a:rPr lang="zh-CN" altLang="en-US" sz="2000" dirty="0">
                <a:solidFill>
                  <a:prstClr val="black"/>
                </a:solidFill>
                <a:latin typeface="楷体" panose="02010609060101010101" pitchFamily="49" charset="-122"/>
                <a:ea typeface="楷体" panose="02010609060101010101" pitchFamily="49" charset="-122"/>
              </a:rPr>
              <a:t>3月6日下午习近平总书记看望参加政协会议的民盟、民进、教育界委员，并参加联组会。习近平强调，实现科技自主创新和人才自主培养良性互动，</a:t>
            </a:r>
            <a:r>
              <a:rPr lang="zh-CN" altLang="en-US" sz="2000" b="1" dirty="0">
                <a:solidFill>
                  <a:srgbClr val="990000"/>
                </a:solidFill>
                <a:latin typeface="楷体" panose="02010609060101010101" pitchFamily="49" charset="-122"/>
                <a:ea typeface="楷体" panose="02010609060101010101" pitchFamily="49" charset="-122"/>
              </a:rPr>
              <a:t>教育要进一步发挥先导性、基础性支撑作用</a:t>
            </a:r>
            <a:r>
              <a:rPr lang="zh-CN" altLang="en-US" sz="2000" dirty="0">
                <a:solidFill>
                  <a:prstClr val="black"/>
                </a:solidFill>
                <a:latin typeface="楷体" panose="02010609060101010101" pitchFamily="49" charset="-122"/>
                <a:ea typeface="楷体" panose="02010609060101010101" pitchFamily="49" charset="-122"/>
              </a:rPr>
              <a:t>。要</a:t>
            </a:r>
            <a:r>
              <a:rPr lang="zh-CN" altLang="en-US" sz="2000" b="1" dirty="0">
                <a:solidFill>
                  <a:srgbClr val="990000"/>
                </a:solidFill>
                <a:latin typeface="楷体" panose="02010609060101010101" pitchFamily="49" charset="-122"/>
                <a:ea typeface="楷体" panose="02010609060101010101" pitchFamily="49" charset="-122"/>
              </a:rPr>
              <a:t>实施好基础学科和交叉学科突破计划</a:t>
            </a:r>
            <a:r>
              <a:rPr lang="zh-CN" altLang="en-US" sz="2000" dirty="0">
                <a:solidFill>
                  <a:prstClr val="black"/>
                </a:solidFill>
                <a:latin typeface="楷体" panose="02010609060101010101" pitchFamily="49" charset="-122"/>
                <a:ea typeface="楷体" panose="02010609060101010101" pitchFamily="49" charset="-122"/>
              </a:rPr>
              <a:t>，打造校企地联合创新平台，提高科技成果转化效能。要</a:t>
            </a:r>
            <a:r>
              <a:rPr lang="zh-CN" altLang="en-US" sz="2000" b="1" dirty="0">
                <a:solidFill>
                  <a:srgbClr val="990000"/>
                </a:solidFill>
                <a:latin typeface="楷体" panose="02010609060101010101" pitchFamily="49" charset="-122"/>
                <a:ea typeface="楷体" panose="02010609060101010101" pitchFamily="49" charset="-122"/>
              </a:rPr>
              <a:t>完善人才培养与经济社会发展需要适配机制</a:t>
            </a:r>
            <a:r>
              <a:rPr lang="zh-CN" altLang="en-US" sz="2000" dirty="0">
                <a:solidFill>
                  <a:prstClr val="black"/>
                </a:solidFill>
                <a:latin typeface="楷体" panose="02010609060101010101" pitchFamily="49" charset="-122"/>
                <a:ea typeface="楷体" panose="02010609060101010101" pitchFamily="49" charset="-122"/>
              </a:rPr>
              <a:t>，提高人才自主培养质效。要</a:t>
            </a:r>
            <a:r>
              <a:rPr lang="zh-CN" altLang="en-US" sz="2000" b="1" dirty="0">
                <a:solidFill>
                  <a:srgbClr val="990000"/>
                </a:solidFill>
                <a:latin typeface="楷体" panose="02010609060101010101" pitchFamily="49" charset="-122"/>
                <a:ea typeface="楷体" panose="02010609060101010101" pitchFamily="49" charset="-122"/>
              </a:rPr>
              <a:t>实施国家教育数字化战略</a:t>
            </a:r>
            <a:r>
              <a:rPr lang="zh-CN" altLang="en-US" sz="2000" dirty="0">
                <a:solidFill>
                  <a:prstClr val="black"/>
                </a:solidFill>
                <a:latin typeface="楷体" panose="02010609060101010101" pitchFamily="49" charset="-122"/>
                <a:ea typeface="楷体" panose="02010609060101010101" pitchFamily="49" charset="-122"/>
              </a:rPr>
              <a:t>，建设学习型社会，推动各类型各层次人才竞相涌现。</a:t>
            </a:r>
          </a:p>
        </p:txBody>
      </p:sp>
      <p:pic>
        <p:nvPicPr>
          <p:cNvPr id="1028" name="Picture 4" descr="C:/Users/xfeng/Desktop/W020250306809169345936.jpgW020250306809169345936"/>
          <p:cNvPicPr>
            <a:picLocks noChangeAspect="1" noChangeArrowheads="1"/>
          </p:cNvPicPr>
          <p:nvPr/>
        </p:nvPicPr>
        <p:blipFill>
          <a:blip r:embed="rId2"/>
          <a:srcRect l="3415" r="3415"/>
          <a:stretch>
            <a:fillRect/>
          </a:stretch>
        </p:blipFill>
        <p:spPr bwMode="auto">
          <a:xfrm>
            <a:off x="487045" y="1255395"/>
            <a:ext cx="5179695" cy="4655185"/>
          </a:xfrm>
          <a:prstGeom prst="rect">
            <a:avLst/>
          </a:prstGeom>
          <a:noFill/>
          <a:extLst>
            <a:ext uri="{909E8E84-426E-40DD-AFC4-6F175D3DCCD1}">
              <a14:hiddenFill xmlns:a14="http://schemas.microsoft.com/office/drawing/2010/main">
                <a:solidFill>
                  <a:srgbClr val="FFFFFF"/>
                </a:solidFill>
              </a14:hiddenFill>
            </a:ext>
          </a:extLst>
        </p:spPr>
      </p:pic>
      <p:sp>
        <p:nvSpPr>
          <p:cNvPr id="8" name="标题 1"/>
          <p:cNvSpPr txBox="1"/>
          <p:nvPr/>
        </p:nvSpPr>
        <p:spPr>
          <a:xfrm>
            <a:off x="212090" y="75565"/>
            <a:ext cx="11515090" cy="654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0" lang="zh-CN" altLang="en-US" sz="32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师德引领：</a:t>
            </a:r>
            <a:r>
              <a:rPr lang="zh-CN" altLang="en-US" sz="3200" noProof="0" dirty="0">
                <a:ln>
                  <a:noFill/>
                </a:ln>
                <a:solidFill>
                  <a:prstClr val="white"/>
                </a:solidFill>
                <a:effectLst/>
                <a:uLnTx/>
                <a:uFillTx/>
                <a:latin typeface="黑体" panose="02010609060101010101" pitchFamily="49" charset="-122"/>
                <a:ea typeface="黑体" panose="02010609060101010101" pitchFamily="49" charset="-122"/>
              </a:rPr>
              <a:t>学习两会精神——</a:t>
            </a:r>
            <a:r>
              <a:rPr lang="zh-CN" altLang="en-US" sz="3200" noProof="0" dirty="0">
                <a:ln>
                  <a:noFill/>
                </a:ln>
                <a:solidFill>
                  <a:prstClr val="white"/>
                </a:solidFill>
                <a:effectLst/>
                <a:uLnTx/>
                <a:uFillTx/>
                <a:latin typeface="黑体" panose="02010609060101010101" pitchFamily="49" charset="-122"/>
                <a:ea typeface="黑体" panose="02010609060101010101" pitchFamily="49" charset="-122"/>
                <a:sym typeface="+mn-ea"/>
              </a:rPr>
              <a:t>加快建设高质量教育体系</a:t>
            </a:r>
            <a:endParaRPr lang="zh-CN" altLang="en-US" sz="3200" noProof="0" dirty="0">
              <a:ln>
                <a:noFill/>
              </a:ln>
              <a:solidFill>
                <a:prstClr val="white"/>
              </a:solidFill>
              <a:effectLst/>
              <a:uLnTx/>
              <a:uFillTx/>
              <a:latin typeface="黑体" panose="02010609060101010101" pitchFamily="49" charset="-122"/>
              <a:ea typeface="黑体" panose="02010609060101010101" pitchFamily="49" charset="-122"/>
            </a:endParaRPr>
          </a:p>
          <a:p>
            <a:pPr algn="ctr"/>
            <a:endParaRPr lang="zh-CN" altLang="en-US" sz="3200" noProof="0" dirty="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5</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8" name="标题 1"/>
          <p:cNvSpPr txBox="1"/>
          <p:nvPr/>
        </p:nvSpPr>
        <p:spPr>
          <a:xfrm>
            <a:off x="-148590" y="38100"/>
            <a:ext cx="11752580" cy="5054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noProof="0" dirty="0">
                <a:ln>
                  <a:noFill/>
                </a:ln>
                <a:solidFill>
                  <a:prstClr val="white"/>
                </a:solidFill>
                <a:effectLst/>
                <a:uLnTx/>
                <a:uFillTx/>
                <a:latin typeface="黑体" panose="02010609060101010101" pitchFamily="49" charset="-122"/>
                <a:ea typeface="黑体" panose="02010609060101010101" pitchFamily="49" charset="-122"/>
                <a:sym typeface="+mn-ea"/>
              </a:rPr>
              <a:t>师德引领：学习两会精神——加快建设高质量教育体系</a:t>
            </a:r>
            <a:endParaRPr lang="zh-CN" altLang="en-US" sz="3200" noProof="0" dirty="0">
              <a:ln>
                <a:noFill/>
              </a:ln>
              <a:solidFill>
                <a:prstClr val="white"/>
              </a:solidFill>
              <a:effectLst/>
              <a:uLnTx/>
              <a:uFillTx/>
              <a:latin typeface="黑体" panose="02010609060101010101" pitchFamily="49" charset="-122"/>
              <a:ea typeface="黑体" panose="02010609060101010101" pitchFamily="49" charset="-122"/>
            </a:endParaRPr>
          </a:p>
          <a:p>
            <a:pPr algn="ctr"/>
            <a:endParaRPr lang="zh-CN" altLang="en-US" sz="3200" noProof="0" dirty="0">
              <a:ln>
                <a:noFill/>
              </a:ln>
              <a:solidFill>
                <a:prstClr val="white"/>
              </a:solidFill>
              <a:effectLst/>
              <a:uLnTx/>
              <a:uFillTx/>
              <a:latin typeface="黑体" panose="02010609060101010101" pitchFamily="49" charset="-122"/>
              <a:ea typeface="黑体" panose="02010609060101010101" pitchFamily="49" charset="-122"/>
            </a:endParaRPr>
          </a:p>
        </p:txBody>
      </p:sp>
      <p:pic>
        <p:nvPicPr>
          <p:cNvPr id="2" name="图片 1"/>
          <p:cNvPicPr/>
          <p:nvPr/>
        </p:nvPicPr>
        <p:blipFill>
          <a:blip r:embed="rId2"/>
          <a:stretch>
            <a:fillRect/>
          </a:stretch>
        </p:blipFill>
        <p:spPr>
          <a:xfrm>
            <a:off x="0" y="1504950"/>
            <a:ext cx="2344420" cy="4716145"/>
          </a:xfrm>
          <a:prstGeom prst="rect">
            <a:avLst/>
          </a:prstGeom>
        </p:spPr>
      </p:pic>
      <p:pic>
        <p:nvPicPr>
          <p:cNvPr id="3" name="图片 2"/>
          <p:cNvPicPr/>
          <p:nvPr/>
        </p:nvPicPr>
        <p:blipFill>
          <a:blip r:embed="rId3"/>
          <a:stretch>
            <a:fillRect/>
          </a:stretch>
        </p:blipFill>
        <p:spPr>
          <a:xfrm>
            <a:off x="2413000" y="1515948"/>
            <a:ext cx="2298065" cy="4714875"/>
          </a:xfrm>
          <a:prstGeom prst="rect">
            <a:avLst/>
          </a:prstGeom>
        </p:spPr>
      </p:pic>
      <p:pic>
        <p:nvPicPr>
          <p:cNvPr id="4" name="图片 3"/>
          <p:cNvPicPr/>
          <p:nvPr/>
        </p:nvPicPr>
        <p:blipFill>
          <a:blip r:embed="rId4"/>
          <a:stretch>
            <a:fillRect/>
          </a:stretch>
        </p:blipFill>
        <p:spPr>
          <a:xfrm>
            <a:off x="4779645" y="1504950"/>
            <a:ext cx="2411095" cy="4716145"/>
          </a:xfrm>
          <a:prstGeom prst="rect">
            <a:avLst/>
          </a:prstGeom>
        </p:spPr>
      </p:pic>
      <p:pic>
        <p:nvPicPr>
          <p:cNvPr id="5" name="图片 4"/>
          <p:cNvPicPr/>
          <p:nvPr/>
        </p:nvPicPr>
        <p:blipFill>
          <a:blip r:embed="rId5"/>
          <a:stretch>
            <a:fillRect/>
          </a:stretch>
        </p:blipFill>
        <p:spPr>
          <a:xfrm>
            <a:off x="7258685" y="1499235"/>
            <a:ext cx="2526030" cy="4716780"/>
          </a:xfrm>
          <a:prstGeom prst="rect">
            <a:avLst/>
          </a:prstGeom>
        </p:spPr>
      </p:pic>
      <p:pic>
        <p:nvPicPr>
          <p:cNvPr id="6" name="图片 5"/>
          <p:cNvPicPr/>
          <p:nvPr/>
        </p:nvPicPr>
        <p:blipFill>
          <a:blip r:embed="rId6"/>
          <a:stretch>
            <a:fillRect/>
          </a:stretch>
        </p:blipFill>
        <p:spPr>
          <a:xfrm>
            <a:off x="9852660" y="1499235"/>
            <a:ext cx="2339340" cy="4713605"/>
          </a:xfrm>
          <a:prstGeom prst="rect">
            <a:avLst/>
          </a:prstGeom>
        </p:spPr>
      </p:pic>
      <p:sp>
        <p:nvSpPr>
          <p:cNvPr id="9" name="矩形: 圆角 15"/>
          <p:cNvSpPr/>
          <p:nvPr/>
        </p:nvSpPr>
        <p:spPr>
          <a:xfrm>
            <a:off x="3297438" y="729002"/>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rgbClr val="FFFF00"/>
              </a:solidFill>
              <a:latin typeface="楷体" panose="02010609060101010101" pitchFamily="49" charset="-122"/>
              <a:ea typeface="楷体" panose="02010609060101010101" pitchFamily="49" charset="-122"/>
              <a:sym typeface="+mn-ea"/>
            </a:endParaRPr>
          </a:p>
          <a:p>
            <a:pPr algn="ctr"/>
            <a:r>
              <a:rPr lang="zh-CN" altLang="en-US" sz="3600" b="1" dirty="0">
                <a:solidFill>
                  <a:srgbClr val="FFFF00"/>
                </a:solidFill>
                <a:latin typeface="楷体" panose="02010609060101010101" pitchFamily="49" charset="-122"/>
                <a:ea typeface="楷体" panose="02010609060101010101" pitchFamily="49" charset="-122"/>
                <a:sym typeface="+mn-ea"/>
              </a:rPr>
              <a:t>重温习近平两会金句</a:t>
            </a:r>
            <a:endParaRPr lang="zh-CN" altLang="en-US" sz="3600" b="1" dirty="0">
              <a:solidFill>
                <a:srgbClr val="FFFF00"/>
              </a:solidFill>
              <a:latin typeface="楷体" panose="02010609060101010101" pitchFamily="49" charset="-122"/>
              <a:ea typeface="楷体" panose="02010609060101010101" pitchFamily="49" charset="-122"/>
            </a:endParaRPr>
          </a:p>
          <a:p>
            <a:pPr algn="ctr"/>
            <a:endParaRPr lang="zh-CN" altLang="en-US" sz="3600" dirty="0">
              <a:latin typeface="楷体" panose="02010609060101010101" pitchFamily="49" charset="-122"/>
              <a:ea typeface="楷体" panose="02010609060101010101" pitchFamily="49" charset="-122"/>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6</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10" name="文本框 9"/>
          <p:cNvSpPr txBox="1"/>
          <p:nvPr/>
        </p:nvSpPr>
        <p:spPr>
          <a:xfrm>
            <a:off x="4219575" y="3048935"/>
            <a:ext cx="7895589" cy="2791445"/>
          </a:xfrm>
          <a:prstGeom prst="rect">
            <a:avLst/>
          </a:prstGeom>
          <a:noFill/>
        </p:spPr>
        <p:txBody>
          <a:bodyPr wrap="square">
            <a:noAutofit/>
          </a:bodyPr>
          <a:lstStyle/>
          <a:p>
            <a:pPr indent="450215" algn="just" fontAlgn="t">
              <a:lnSpc>
                <a:spcPts val="2800"/>
              </a:lnSpc>
            </a:pPr>
            <a:r>
              <a:rPr lang="zh-CN" altLang="en-US" sz="2400" b="1" dirty="0">
                <a:solidFill>
                  <a:srgbClr val="990000"/>
                </a:solidFill>
                <a:latin typeface="楷体" panose="02010609060101010101" pitchFamily="49" charset="-122"/>
                <a:ea typeface="楷体" panose="02010609060101010101" pitchFamily="49" charset="-122"/>
              </a:rPr>
              <a:t>加快建设高质量教育体系。</a:t>
            </a:r>
            <a:r>
              <a:rPr lang="zh-CN" altLang="en-US" sz="2000" dirty="0">
                <a:solidFill>
                  <a:prstClr val="black"/>
                </a:solidFill>
                <a:latin typeface="楷体" panose="02010609060101010101" pitchFamily="49" charset="-122"/>
                <a:ea typeface="楷体" panose="02010609060101010101" pitchFamily="49" charset="-122"/>
              </a:rPr>
              <a:t>制定实施教育强国建设三年行动计划。</a:t>
            </a:r>
            <a:r>
              <a:rPr lang="zh-CN" altLang="en-US" sz="2000" b="1" dirty="0">
                <a:solidFill>
                  <a:srgbClr val="990000"/>
                </a:solidFill>
                <a:latin typeface="楷体" panose="02010609060101010101" pitchFamily="49" charset="-122"/>
                <a:ea typeface="楷体" panose="02010609060101010101" pitchFamily="49" charset="-122"/>
              </a:rPr>
              <a:t>全面实施新时代立德树人工程，</a:t>
            </a:r>
            <a:r>
              <a:rPr lang="zh-CN" altLang="en-US" sz="2000" dirty="0">
                <a:solidFill>
                  <a:prstClr val="black"/>
                </a:solidFill>
                <a:latin typeface="楷体" panose="02010609060101010101" pitchFamily="49" charset="-122"/>
                <a:ea typeface="楷体" panose="02010609060101010101" pitchFamily="49" charset="-122"/>
              </a:rPr>
              <a:t>推进大中小学思政课一体化改革创新。</a:t>
            </a:r>
            <a:r>
              <a:rPr lang="en-US" altLang="zh-CN" sz="2000" dirty="0">
                <a:solidFill>
                  <a:prstClr val="black"/>
                </a:solidFill>
                <a:latin typeface="楷体" panose="02010609060101010101" pitchFamily="49" charset="-122"/>
                <a:ea typeface="楷体" panose="02010609060101010101" pitchFamily="49" charset="-122"/>
              </a:rPr>
              <a:t>……</a:t>
            </a:r>
            <a:r>
              <a:rPr lang="zh-CN" altLang="en-US" sz="2000" dirty="0">
                <a:solidFill>
                  <a:prstClr val="black"/>
                </a:solidFill>
                <a:latin typeface="楷体" panose="02010609060101010101" pitchFamily="49" charset="-122"/>
                <a:ea typeface="楷体" panose="02010609060101010101" pitchFamily="49" charset="-122"/>
              </a:rPr>
              <a:t>分类推进高校改革，扎实推进优质本科扩容，加快</a:t>
            </a:r>
            <a:r>
              <a:rPr lang="en-US" altLang="zh-CN" sz="2000" dirty="0">
                <a:solidFill>
                  <a:prstClr val="black"/>
                </a:solidFill>
                <a:latin typeface="楷体" panose="02010609060101010101" pitchFamily="49" charset="-122"/>
                <a:ea typeface="楷体" panose="02010609060101010101" pitchFamily="49" charset="-122"/>
              </a:rPr>
              <a:t>“</a:t>
            </a:r>
            <a:r>
              <a:rPr lang="zh-CN" altLang="en-US" sz="2000" dirty="0">
                <a:solidFill>
                  <a:prstClr val="black"/>
                </a:solidFill>
                <a:latin typeface="楷体" panose="02010609060101010101" pitchFamily="49" charset="-122"/>
                <a:ea typeface="楷体" panose="02010609060101010101" pitchFamily="49" charset="-122"/>
              </a:rPr>
              <a:t>双一流</a:t>
            </a:r>
            <a:r>
              <a:rPr lang="en-US" altLang="zh-CN" sz="2000" dirty="0">
                <a:solidFill>
                  <a:prstClr val="black"/>
                </a:solidFill>
                <a:latin typeface="楷体" panose="02010609060101010101" pitchFamily="49" charset="-122"/>
                <a:ea typeface="楷体" panose="02010609060101010101" pitchFamily="49" charset="-122"/>
              </a:rPr>
              <a:t>”</a:t>
            </a:r>
            <a:r>
              <a:rPr lang="zh-CN" altLang="en-US" sz="2000" dirty="0">
                <a:solidFill>
                  <a:prstClr val="black"/>
                </a:solidFill>
                <a:latin typeface="楷体" panose="02010609060101010101" pitchFamily="49" charset="-122"/>
                <a:ea typeface="楷体" panose="02010609060101010101" pitchFamily="49" charset="-122"/>
              </a:rPr>
              <a:t>建设，完善学科设置调整机制和人才培养模式。积极开展学校体育活动，普及心理健康教育，关爱师生身心健康。</a:t>
            </a:r>
            <a:r>
              <a:rPr lang="zh-CN" altLang="en-US" sz="2000" b="1" dirty="0">
                <a:solidFill>
                  <a:srgbClr val="990000"/>
                </a:solidFill>
                <a:latin typeface="楷体" panose="02010609060101010101" pitchFamily="49" charset="-122"/>
                <a:ea typeface="楷体" panose="02010609060101010101" pitchFamily="49" charset="-122"/>
              </a:rPr>
              <a:t>弘扬教育家精神，建设高素质专业化教师队伍，加强师德师风建设和教师待遇保障</a:t>
            </a:r>
            <a:r>
              <a:rPr lang="zh-CN" altLang="en-US" sz="2000" dirty="0">
                <a:solidFill>
                  <a:prstClr val="black"/>
                </a:solidFill>
                <a:latin typeface="楷体" panose="02010609060101010101" pitchFamily="49" charset="-122"/>
                <a:ea typeface="楷体" panose="02010609060101010101" pitchFamily="49" charset="-122"/>
              </a:rPr>
              <a:t>。要紧紧围绕国家需求和群众关切推进教育改革发展，加快从教育大国向教育强国迈进。</a:t>
            </a:r>
          </a:p>
        </p:txBody>
      </p:sp>
      <p:sp>
        <p:nvSpPr>
          <p:cNvPr id="8" name="标题 1"/>
          <p:cNvSpPr txBox="1"/>
          <p:nvPr/>
        </p:nvSpPr>
        <p:spPr>
          <a:xfrm>
            <a:off x="115570" y="26670"/>
            <a:ext cx="11301730" cy="516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noProof="0" dirty="0">
                <a:ln>
                  <a:noFill/>
                </a:ln>
                <a:solidFill>
                  <a:prstClr val="white"/>
                </a:solidFill>
                <a:effectLst/>
                <a:uLnTx/>
                <a:uFillTx/>
                <a:latin typeface="黑体" panose="02010609060101010101" pitchFamily="49" charset="-122"/>
                <a:ea typeface="黑体" panose="02010609060101010101" pitchFamily="49" charset="-122"/>
                <a:sym typeface="+mn-ea"/>
              </a:rPr>
              <a:t>师德引领：学习两会精神——加快建设高质量教育体系</a:t>
            </a:r>
            <a:endParaRPr lang="zh-CN" altLang="en-US" sz="3600" dirty="0">
              <a:solidFill>
                <a:prstClr val="white"/>
              </a:solidFill>
              <a:latin typeface="黑体" panose="02010609060101010101" pitchFamily="49" charset="-122"/>
              <a:ea typeface="黑体" panose="02010609060101010101" pitchFamily="49" charset="-122"/>
            </a:endParaRPr>
          </a:p>
        </p:txBody>
      </p:sp>
      <p:pic>
        <p:nvPicPr>
          <p:cNvPr id="6" name="图片 5" descr="W020250313571677561510"/>
          <p:cNvPicPr>
            <a:picLocks noChangeAspect="1"/>
          </p:cNvPicPr>
          <p:nvPr/>
        </p:nvPicPr>
        <p:blipFill>
          <a:blip r:embed="rId2"/>
          <a:stretch>
            <a:fillRect/>
          </a:stretch>
        </p:blipFill>
        <p:spPr>
          <a:xfrm>
            <a:off x="362585" y="803275"/>
            <a:ext cx="3810000" cy="5238750"/>
          </a:xfrm>
          <a:prstGeom prst="rect">
            <a:avLst/>
          </a:prstGeom>
        </p:spPr>
      </p:pic>
      <p:sp>
        <p:nvSpPr>
          <p:cNvPr id="9" name="矩形: 圆角 15"/>
          <p:cNvSpPr/>
          <p:nvPr/>
        </p:nvSpPr>
        <p:spPr>
          <a:xfrm>
            <a:off x="5229269" y="726329"/>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rgbClr val="FFFF00"/>
              </a:solidFill>
              <a:latin typeface="楷体" panose="02010609060101010101" pitchFamily="49" charset="-122"/>
              <a:ea typeface="楷体" panose="02010609060101010101" pitchFamily="49" charset="-122"/>
              <a:sym typeface="+mn-ea"/>
            </a:endParaRPr>
          </a:p>
          <a:p>
            <a:pPr algn="ctr"/>
            <a:r>
              <a:rPr lang="zh-CN" altLang="en-US" sz="3600" b="1" dirty="0">
                <a:solidFill>
                  <a:srgbClr val="FFFF00"/>
                </a:solidFill>
                <a:latin typeface="楷体" panose="02010609060101010101" pitchFamily="49" charset="-122"/>
                <a:ea typeface="楷体" panose="02010609060101010101" pitchFamily="49" charset="-122"/>
                <a:sym typeface="+mn-ea"/>
              </a:rPr>
              <a:t>政府工作报告（节选）</a:t>
            </a:r>
            <a:endParaRPr lang="zh-CN" altLang="en-US" sz="3600" b="1" dirty="0">
              <a:solidFill>
                <a:srgbClr val="FFFF00"/>
              </a:solidFill>
              <a:latin typeface="楷体" panose="02010609060101010101" pitchFamily="49" charset="-122"/>
              <a:ea typeface="楷体" panose="02010609060101010101" pitchFamily="49" charset="-122"/>
            </a:endParaRPr>
          </a:p>
          <a:p>
            <a:pPr algn="ctr"/>
            <a:endParaRPr lang="zh-CN" altLang="en-US" sz="3600" dirty="0">
              <a:latin typeface="楷体" panose="02010609060101010101" pitchFamily="49" charset="-122"/>
              <a:ea typeface="楷体" panose="02010609060101010101" pitchFamily="49" charset="-122"/>
            </a:endParaRPr>
          </a:p>
        </p:txBody>
      </p:sp>
      <p:sp>
        <p:nvSpPr>
          <p:cNvPr id="2" name="矩形 1"/>
          <p:cNvSpPr/>
          <p:nvPr/>
        </p:nvSpPr>
        <p:spPr>
          <a:xfrm>
            <a:off x="4253357" y="1463498"/>
            <a:ext cx="7814817" cy="1405193"/>
          </a:xfrm>
          <a:prstGeom prst="rect">
            <a:avLst/>
          </a:prstGeom>
        </p:spPr>
        <p:txBody>
          <a:bodyPr wrap="square">
            <a:spAutoFit/>
          </a:bodyPr>
          <a:lstStyle/>
          <a:p>
            <a:pPr indent="457200">
              <a:lnSpc>
                <a:spcPct val="150000"/>
              </a:lnSpc>
            </a:pPr>
            <a:r>
              <a:rPr lang="zh-CN" altLang="en-US" sz="2000" dirty="0">
                <a:solidFill>
                  <a:srgbClr val="990000"/>
                </a:solidFill>
                <a:latin typeface="黑体" panose="02010609060101010101" pitchFamily="49" charset="-122"/>
                <a:ea typeface="黑体" panose="02010609060101010101" pitchFamily="49" charset="-122"/>
              </a:rPr>
              <a:t>深入实施科教兴国战略，提升国家创新体系整体效能。坚持创新引领发展，一体推进教育发展、科技创新、人才培养，筑牢中国式现代化的基础性、战略性支撑。</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7</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10" name="文本框 9"/>
          <p:cNvSpPr txBox="1"/>
          <p:nvPr/>
        </p:nvSpPr>
        <p:spPr>
          <a:xfrm>
            <a:off x="4317365" y="1411605"/>
            <a:ext cx="7700010" cy="4616450"/>
          </a:xfrm>
          <a:prstGeom prst="rect">
            <a:avLst/>
          </a:prstGeom>
          <a:noFill/>
        </p:spPr>
        <p:txBody>
          <a:bodyPr wrap="square">
            <a:noAutofit/>
          </a:bodyPr>
          <a:lstStyle/>
          <a:p>
            <a:pPr indent="450215" algn="just" fontAlgn="t">
              <a:lnSpc>
                <a:spcPts val="2700"/>
              </a:lnSpc>
            </a:pPr>
            <a:r>
              <a:rPr lang="zh-CN" altLang="en-US" sz="2000" dirty="0">
                <a:solidFill>
                  <a:prstClr val="black"/>
                </a:solidFill>
                <a:latin typeface="楷体" panose="02010609060101010101" pitchFamily="49" charset="-122"/>
                <a:ea typeface="楷体" panose="02010609060101010101" pitchFamily="49" charset="-122"/>
              </a:rPr>
              <a:t> </a:t>
            </a:r>
            <a:r>
              <a:rPr lang="zh-CN" altLang="en-US" sz="2000" b="1" dirty="0">
                <a:solidFill>
                  <a:srgbClr val="990000"/>
                </a:solidFill>
                <a:latin typeface="楷体" panose="02010609060101010101" pitchFamily="49" charset="-122"/>
                <a:ea typeface="楷体" panose="02010609060101010101" pitchFamily="49" charset="-122"/>
              </a:rPr>
              <a:t>推进高水平科技自立自强。</a:t>
            </a:r>
            <a:r>
              <a:rPr lang="zh-CN" altLang="en-US" dirty="0">
                <a:solidFill>
                  <a:prstClr val="black"/>
                </a:solidFill>
                <a:latin typeface="楷体" panose="02010609060101010101" pitchFamily="49" charset="-122"/>
                <a:ea typeface="楷体" panose="02010609060101010101" pitchFamily="49" charset="-122"/>
              </a:rPr>
              <a:t>充分发挥新型举国体制优势，</a:t>
            </a:r>
            <a:r>
              <a:rPr lang="zh-CN" altLang="en-US" b="1" dirty="0">
                <a:solidFill>
                  <a:srgbClr val="990000"/>
                </a:solidFill>
                <a:latin typeface="楷体" panose="02010609060101010101" pitchFamily="49" charset="-122"/>
                <a:ea typeface="楷体" panose="02010609060101010101" pitchFamily="49" charset="-122"/>
              </a:rPr>
              <a:t>强化关键核心技术攻关和前沿性、颠覆性技术研发，加快组织实施和超前布局重大科技项目。</a:t>
            </a:r>
            <a:r>
              <a:rPr lang="zh-CN" altLang="en-US" dirty="0">
                <a:solidFill>
                  <a:prstClr val="black"/>
                </a:solidFill>
                <a:latin typeface="楷体" panose="02010609060101010101" pitchFamily="49" charset="-122"/>
                <a:ea typeface="楷体" panose="02010609060101010101" pitchFamily="49" charset="-122"/>
              </a:rPr>
              <a:t>优化国家战略科技力量布局，推进科研院所改革，探索国家实验室新型科研组织模式，增强国际和区域科技创新中心辐射带动能力。推动科技支出向基础研究倾斜，完善竞争性支持和稳定支持相结合的投入机制，提高基础研究组织化程度。发挥科技领军企业龙头作用，加强企业主导的产学研深度融合，从制度上保障企业参与国家科技创新决策、承担重大科技项目。完善中央财政科技经费分配和管理使用机制。健全科技成果转化支持政策和市场服务，推进职务科技成果赋权和资产单列管理改革，提升科技成果转化效能。加强知识产权保护和运用。加快概念验证、中试验证和行业共性技术平台建设。健全创投基金差异化监管制度，强化政策性金融支持，加快发展创业投资、壮大耐心资本。扩大科技开放合作。加强科学普及工作，提升公民科学素质。</a:t>
            </a:r>
            <a:r>
              <a:rPr lang="zh-CN" altLang="en-US" b="1" dirty="0">
                <a:solidFill>
                  <a:srgbClr val="990000"/>
                </a:solidFill>
                <a:latin typeface="楷体" panose="02010609060101010101" pitchFamily="49" charset="-122"/>
                <a:ea typeface="楷体" panose="02010609060101010101" pitchFamily="49" charset="-122"/>
              </a:rPr>
              <a:t>弘扬科学家精神，推动形成鼓励探索、宽容失败的创新环境。</a:t>
            </a:r>
          </a:p>
        </p:txBody>
      </p:sp>
      <p:sp>
        <p:nvSpPr>
          <p:cNvPr id="8" name="标题 1"/>
          <p:cNvSpPr txBox="1"/>
          <p:nvPr/>
        </p:nvSpPr>
        <p:spPr>
          <a:xfrm>
            <a:off x="940435" y="26670"/>
            <a:ext cx="10313035" cy="516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noProof="0" dirty="0">
                <a:ln>
                  <a:noFill/>
                </a:ln>
                <a:solidFill>
                  <a:prstClr val="white"/>
                </a:solidFill>
                <a:effectLst/>
                <a:uLnTx/>
                <a:uFillTx/>
                <a:latin typeface="黑体" panose="02010609060101010101" pitchFamily="49" charset="-122"/>
                <a:ea typeface="黑体" panose="02010609060101010101" pitchFamily="49" charset="-122"/>
                <a:sym typeface="+mn-ea"/>
              </a:rPr>
              <a:t>师德引领：学习两会精神——加快建设高质量教育体系</a:t>
            </a:r>
            <a:endParaRPr lang="zh-CN" altLang="en-US" sz="3200" noProof="0" dirty="0">
              <a:ln>
                <a:noFill/>
              </a:ln>
              <a:solidFill>
                <a:prstClr val="white"/>
              </a:solidFill>
              <a:effectLst/>
              <a:uLnTx/>
              <a:uFillTx/>
              <a:latin typeface="黑体" panose="02010609060101010101" pitchFamily="49" charset="-122"/>
              <a:ea typeface="黑体" panose="02010609060101010101" pitchFamily="49" charset="-122"/>
            </a:endParaRPr>
          </a:p>
          <a:p>
            <a:pPr algn="ctr"/>
            <a:endParaRPr lang="zh-CN" altLang="en-US" sz="3600" dirty="0">
              <a:solidFill>
                <a:prstClr val="white"/>
              </a:solidFill>
              <a:latin typeface="黑体" panose="02010609060101010101" pitchFamily="49" charset="-122"/>
              <a:ea typeface="黑体" panose="02010609060101010101" pitchFamily="49" charset="-122"/>
            </a:endParaRPr>
          </a:p>
        </p:txBody>
      </p:sp>
      <p:pic>
        <p:nvPicPr>
          <p:cNvPr id="6" name="图片 5" descr="C:/Users/xfeng/Desktop/W020250313571677653010.gifW020250313571677653010"/>
          <p:cNvPicPr>
            <a:picLocks noChangeAspect="1"/>
          </p:cNvPicPr>
          <p:nvPr/>
        </p:nvPicPr>
        <p:blipFill>
          <a:blip r:embed="rId2"/>
          <a:srcRect/>
          <a:stretch>
            <a:fillRect/>
          </a:stretch>
        </p:blipFill>
        <p:spPr>
          <a:xfrm>
            <a:off x="362585" y="789305"/>
            <a:ext cx="3810000" cy="5238750"/>
          </a:xfrm>
          <a:prstGeom prst="rect">
            <a:avLst/>
          </a:prstGeom>
        </p:spPr>
      </p:pic>
      <p:sp>
        <p:nvSpPr>
          <p:cNvPr id="11" name="矩形: 圆角 15"/>
          <p:cNvSpPr/>
          <p:nvPr/>
        </p:nvSpPr>
        <p:spPr>
          <a:xfrm>
            <a:off x="5229269" y="726329"/>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rgbClr val="FFFF00"/>
              </a:solidFill>
              <a:latin typeface="楷体" panose="02010609060101010101" pitchFamily="49" charset="-122"/>
              <a:ea typeface="楷体" panose="02010609060101010101" pitchFamily="49" charset="-122"/>
              <a:sym typeface="+mn-ea"/>
            </a:endParaRPr>
          </a:p>
          <a:p>
            <a:pPr algn="ctr"/>
            <a:r>
              <a:rPr lang="zh-CN" altLang="en-US" sz="3600" b="1" dirty="0">
                <a:solidFill>
                  <a:srgbClr val="FFFF00"/>
                </a:solidFill>
                <a:latin typeface="楷体" panose="02010609060101010101" pitchFamily="49" charset="-122"/>
                <a:ea typeface="楷体" panose="02010609060101010101" pitchFamily="49" charset="-122"/>
                <a:sym typeface="+mn-ea"/>
              </a:rPr>
              <a:t>政府工作报告（节选）</a:t>
            </a:r>
            <a:endParaRPr lang="zh-CN" altLang="en-US" sz="3600" b="1" dirty="0">
              <a:solidFill>
                <a:srgbClr val="FFFF00"/>
              </a:solidFill>
              <a:latin typeface="楷体" panose="02010609060101010101" pitchFamily="49" charset="-122"/>
              <a:ea typeface="楷体" panose="02010609060101010101" pitchFamily="49" charset="-122"/>
            </a:endParaRPr>
          </a:p>
          <a:p>
            <a:pPr algn="ctr"/>
            <a:endParaRPr lang="zh-CN" altLang="en-US" sz="3600" dirty="0">
              <a:latin typeface="楷体" panose="02010609060101010101" pitchFamily="49" charset="-122"/>
              <a:ea typeface="楷体" panose="02010609060101010101" pitchFamily="49" charset="-122"/>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endParaRPr kumimoji="0" lang="zh-CN" altLang="en-US" sz="3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sp>
        <p:nvSpPr>
          <p:cNvPr id="16"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8</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10" name="文本框 9"/>
          <p:cNvSpPr txBox="1"/>
          <p:nvPr/>
        </p:nvSpPr>
        <p:spPr>
          <a:xfrm>
            <a:off x="4368164" y="1740789"/>
            <a:ext cx="7700010" cy="4616450"/>
          </a:xfrm>
          <a:prstGeom prst="rect">
            <a:avLst/>
          </a:prstGeom>
          <a:noFill/>
        </p:spPr>
        <p:txBody>
          <a:bodyPr wrap="square">
            <a:noAutofit/>
          </a:bodyPr>
          <a:lstStyle/>
          <a:p>
            <a:pPr indent="450215" algn="just" fontAlgn="t">
              <a:lnSpc>
                <a:spcPct val="130000"/>
              </a:lnSpc>
            </a:pPr>
            <a:r>
              <a:rPr lang="zh-CN" altLang="en-US" sz="2400" b="1" dirty="0">
                <a:solidFill>
                  <a:srgbClr val="990000"/>
                </a:solidFill>
                <a:latin typeface="楷体" panose="02010609060101010101" pitchFamily="49" charset="-122"/>
                <a:ea typeface="楷体" panose="02010609060101010101" pitchFamily="49" charset="-122"/>
              </a:rPr>
              <a:t>全面提高人才队伍质量。</a:t>
            </a:r>
            <a:r>
              <a:rPr lang="zh-CN" altLang="en-US" sz="2000" dirty="0">
                <a:solidFill>
                  <a:prstClr val="black"/>
                </a:solidFill>
                <a:latin typeface="楷体" panose="02010609060101010101" pitchFamily="49" charset="-122"/>
                <a:ea typeface="楷体" panose="02010609060101010101" pitchFamily="49" charset="-122"/>
              </a:rPr>
              <a:t>发挥人才高地和人才平台的辐射作用，</a:t>
            </a:r>
            <a:r>
              <a:rPr lang="zh-CN" altLang="en-US" sz="2000" b="1" dirty="0">
                <a:solidFill>
                  <a:srgbClr val="990000"/>
                </a:solidFill>
                <a:latin typeface="楷体" panose="02010609060101010101" pitchFamily="49" charset="-122"/>
                <a:ea typeface="楷体" panose="02010609060101010101" pitchFamily="49" charset="-122"/>
              </a:rPr>
              <a:t>加快建设国家战略人才力量，加强拔尖创新人才、重点领域急需紧缺人才和高技能人才培养。</a:t>
            </a:r>
            <a:r>
              <a:rPr lang="zh-CN" altLang="en-US" sz="2000" dirty="0">
                <a:solidFill>
                  <a:prstClr val="black"/>
                </a:solidFill>
                <a:latin typeface="楷体" panose="02010609060101010101" pitchFamily="49" charset="-122"/>
                <a:ea typeface="楷体" panose="02010609060101010101" pitchFamily="49" charset="-122"/>
              </a:rPr>
              <a:t>大力支持、大胆使用青年科技人才。弘扬工匠精神，建设一流产业技术工人队伍。完善海外引进人才支持保障机制，优化外籍人才服务。深化人才管理和使用制度改革，赋予用人单位更大自主权，推动产学研人才联合培养和交流。促进人才区域合理布局，加强东中西部人才协作，鼓励优秀人才在中西部地区建功立业。深化人才分类评价改革和科教界</a:t>
            </a:r>
            <a:r>
              <a:rPr lang="en-US" altLang="zh-CN" sz="2000" dirty="0">
                <a:solidFill>
                  <a:prstClr val="black"/>
                </a:solidFill>
                <a:latin typeface="楷体" panose="02010609060101010101" pitchFamily="49" charset="-122"/>
                <a:ea typeface="楷体" panose="02010609060101010101" pitchFamily="49" charset="-122"/>
              </a:rPr>
              <a:t>“</a:t>
            </a:r>
            <a:r>
              <a:rPr lang="zh-CN" altLang="en-US" sz="2000" dirty="0">
                <a:solidFill>
                  <a:prstClr val="black"/>
                </a:solidFill>
                <a:latin typeface="楷体" panose="02010609060101010101" pitchFamily="49" charset="-122"/>
                <a:ea typeface="楷体" panose="02010609060101010101" pitchFamily="49" charset="-122"/>
              </a:rPr>
              <a:t>帽子</a:t>
            </a:r>
            <a:r>
              <a:rPr lang="en-US" altLang="zh-CN" sz="2000" dirty="0">
                <a:solidFill>
                  <a:prstClr val="black"/>
                </a:solidFill>
                <a:latin typeface="楷体" panose="02010609060101010101" pitchFamily="49" charset="-122"/>
                <a:ea typeface="楷体" panose="02010609060101010101" pitchFamily="49" charset="-122"/>
              </a:rPr>
              <a:t>”</a:t>
            </a:r>
            <a:r>
              <a:rPr lang="zh-CN" altLang="en-US" sz="2000" dirty="0">
                <a:solidFill>
                  <a:prstClr val="black"/>
                </a:solidFill>
                <a:latin typeface="楷体" panose="02010609060101010101" pitchFamily="49" charset="-122"/>
                <a:ea typeface="楷体" panose="02010609060101010101" pitchFamily="49" charset="-122"/>
              </a:rPr>
              <a:t>治理，</a:t>
            </a:r>
            <a:r>
              <a:rPr lang="zh-CN" altLang="en-US" sz="2000" b="1" dirty="0">
                <a:solidFill>
                  <a:srgbClr val="990000"/>
                </a:solidFill>
                <a:latin typeface="楷体" panose="02010609060101010101" pitchFamily="49" charset="-122"/>
                <a:ea typeface="楷体" panose="02010609060101010101" pitchFamily="49" charset="-122"/>
              </a:rPr>
              <a:t>建立以创新能力、质量、实效、贡献为导向的人才评价体系，鼓励各类人才潜心钻研、厚积薄发。</a:t>
            </a:r>
          </a:p>
        </p:txBody>
      </p:sp>
      <p:sp>
        <p:nvSpPr>
          <p:cNvPr id="8" name="标题 1"/>
          <p:cNvSpPr txBox="1"/>
          <p:nvPr/>
        </p:nvSpPr>
        <p:spPr>
          <a:xfrm>
            <a:off x="0" y="0"/>
            <a:ext cx="11289030" cy="543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noProof="0" dirty="0">
                <a:ln>
                  <a:noFill/>
                </a:ln>
                <a:solidFill>
                  <a:prstClr val="white"/>
                </a:solidFill>
                <a:effectLst/>
                <a:uLnTx/>
                <a:uFillTx/>
                <a:latin typeface="黑体" panose="02010609060101010101" pitchFamily="49" charset="-122"/>
                <a:ea typeface="黑体" panose="02010609060101010101" pitchFamily="49" charset="-122"/>
              </a:rPr>
              <a:t>师德引</a:t>
            </a:r>
            <a:r>
              <a:rPr lang="zh-CN" altLang="en-US" sz="3200" noProof="0" dirty="0">
                <a:ln>
                  <a:noFill/>
                </a:ln>
                <a:solidFill>
                  <a:prstClr val="white"/>
                </a:solidFill>
                <a:effectLst/>
                <a:uLnTx/>
                <a:uFillTx/>
                <a:latin typeface="黑体" panose="02010609060101010101" pitchFamily="49" charset="-122"/>
                <a:ea typeface="黑体" panose="02010609060101010101" pitchFamily="49" charset="-122"/>
                <a:sym typeface="+mn-ea"/>
              </a:rPr>
              <a:t>领：学习两会精神——加快建设高质量教育体系</a:t>
            </a:r>
            <a:endParaRPr lang="zh-CN" altLang="en-US" sz="3600" dirty="0">
              <a:solidFill>
                <a:prstClr val="white"/>
              </a:solidFill>
              <a:latin typeface="黑体" panose="02010609060101010101" pitchFamily="49" charset="-122"/>
              <a:ea typeface="黑体" panose="02010609060101010101" pitchFamily="49" charset="-122"/>
            </a:endParaRPr>
          </a:p>
        </p:txBody>
      </p:sp>
      <p:pic>
        <p:nvPicPr>
          <p:cNvPr id="6" name="图片 5" descr="C:/Users/xfeng/Desktop/W020250313646888455156_ORIGIN.gifW020250313646888455156_ORIGIN"/>
          <p:cNvPicPr>
            <a:picLocks noChangeAspect="1"/>
          </p:cNvPicPr>
          <p:nvPr/>
        </p:nvPicPr>
        <p:blipFill>
          <a:blip r:embed="rId2"/>
          <a:srcRect/>
          <a:stretch>
            <a:fillRect/>
          </a:stretch>
        </p:blipFill>
        <p:spPr>
          <a:xfrm>
            <a:off x="362585" y="803275"/>
            <a:ext cx="3810000" cy="5238750"/>
          </a:xfrm>
          <a:prstGeom prst="rect">
            <a:avLst/>
          </a:prstGeom>
        </p:spPr>
      </p:pic>
      <p:sp>
        <p:nvSpPr>
          <p:cNvPr id="9" name="矩形: 圆角 15"/>
          <p:cNvSpPr/>
          <p:nvPr/>
        </p:nvSpPr>
        <p:spPr>
          <a:xfrm>
            <a:off x="5229269" y="726329"/>
            <a:ext cx="5876202" cy="554400"/>
          </a:xfrm>
          <a:prstGeom prst="roundRect">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rgbClr val="FFFF00"/>
              </a:solidFill>
              <a:latin typeface="楷体" panose="02010609060101010101" pitchFamily="49" charset="-122"/>
              <a:ea typeface="楷体" panose="02010609060101010101" pitchFamily="49" charset="-122"/>
              <a:sym typeface="+mn-ea"/>
            </a:endParaRPr>
          </a:p>
          <a:p>
            <a:pPr algn="ctr"/>
            <a:r>
              <a:rPr lang="zh-CN" altLang="en-US" sz="3600" b="1" dirty="0">
                <a:solidFill>
                  <a:srgbClr val="FFFF00"/>
                </a:solidFill>
                <a:latin typeface="楷体" panose="02010609060101010101" pitchFamily="49" charset="-122"/>
                <a:ea typeface="楷体" panose="02010609060101010101" pitchFamily="49" charset="-122"/>
                <a:sym typeface="+mn-ea"/>
              </a:rPr>
              <a:t>政府工作报告（节选）</a:t>
            </a:r>
            <a:endParaRPr lang="zh-CN" altLang="en-US" sz="3600" b="1" dirty="0">
              <a:solidFill>
                <a:srgbClr val="FFFF00"/>
              </a:solidFill>
              <a:latin typeface="楷体" panose="02010609060101010101" pitchFamily="49" charset="-122"/>
              <a:ea typeface="楷体" panose="02010609060101010101" pitchFamily="49" charset="-122"/>
            </a:endParaRPr>
          </a:p>
          <a:p>
            <a:pPr algn="ctr"/>
            <a:endParaRPr lang="zh-CN" altLang="en-US" sz="3600" dirty="0">
              <a:latin typeface="楷体" panose="02010609060101010101" pitchFamily="49" charset="-122"/>
              <a:ea typeface="楷体" panose="02010609060101010101" pitchFamily="49" charset="-122"/>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灯片编号占位符 131"/>
          <p:cNvSpPr txBox="1"/>
          <p:nvPr/>
        </p:nvSpPr>
        <p:spPr>
          <a:xfrm>
            <a:off x="11417299" y="6578668"/>
            <a:ext cx="6508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1200" dirty="0">
                <a:solidFill>
                  <a:prstClr val="white"/>
                </a:solidFill>
                <a:latin typeface="Calibri" panose="020F0502020204030204"/>
                <a:ea typeface="宋体" panose="02010600030101010101" pitchFamily="2" charset="-122"/>
              </a:rPr>
              <a:t>-</a:t>
            </a:r>
            <a:fld id="{D6B02234-A951-478D-B725-4AAC724CF730}" type="slidenum">
              <a:rPr lang="zh-CN" altLang="en-US" sz="1200" smtClean="0">
                <a:solidFill>
                  <a:prstClr val="white"/>
                </a:solidFill>
                <a:latin typeface="Calibri" panose="020F0502020204030204"/>
                <a:ea typeface="宋体" panose="02010600030101010101" pitchFamily="2" charset="-122"/>
              </a:rPr>
              <a:t>9</a:t>
            </a:fld>
            <a:r>
              <a:rPr lang="en-US" altLang="zh-CN" sz="1200" dirty="0">
                <a:solidFill>
                  <a:prstClr val="white"/>
                </a:solidFill>
                <a:latin typeface="Calibri" panose="020F0502020204030204"/>
                <a:ea typeface="宋体" panose="02010600030101010101" pitchFamily="2" charset="-122"/>
              </a:rPr>
              <a:t>-</a:t>
            </a:r>
            <a:endParaRPr lang="zh-CN" altLang="en-US" sz="1200" dirty="0">
              <a:solidFill>
                <a:prstClr val="white"/>
              </a:solidFill>
              <a:latin typeface="Calibri" panose="020F0502020204030204"/>
              <a:ea typeface="宋体" panose="02010600030101010101" pitchFamily="2" charset="-122"/>
            </a:endParaRPr>
          </a:p>
        </p:txBody>
      </p:sp>
      <p:sp>
        <p:nvSpPr>
          <p:cNvPr id="2" name="文本框 1"/>
          <p:cNvSpPr txBox="1"/>
          <p:nvPr/>
        </p:nvSpPr>
        <p:spPr>
          <a:xfrm>
            <a:off x="3416158" y="3498691"/>
            <a:ext cx="5556392" cy="707886"/>
          </a:xfrm>
          <a:prstGeom prst="rect">
            <a:avLst/>
          </a:prstGeom>
          <a:noFill/>
        </p:spPr>
        <p:txBody>
          <a:bodyPr wrap="square" rtlCol="0">
            <a:spAutoFit/>
          </a:bodyPr>
          <a:lstStyle/>
          <a:p>
            <a:pPr algn="ctr"/>
            <a:r>
              <a:rPr lang="zh-CN" altLang="en-US" sz="4000" dirty="0">
                <a:ln w="0">
                  <a:solidFill>
                    <a:srgbClr val="990000"/>
                  </a:solidFill>
                </a:ln>
                <a:solidFill>
                  <a:srgbClr val="B62537"/>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公开曝光师德违规案例</a:t>
            </a:r>
          </a:p>
        </p:txBody>
      </p:sp>
      <p:grpSp>
        <p:nvGrpSpPr>
          <p:cNvPr id="8" name="组合 7"/>
          <p:cNvGrpSpPr/>
          <p:nvPr/>
        </p:nvGrpSpPr>
        <p:grpSpPr>
          <a:xfrm>
            <a:off x="3858178" y="2378414"/>
            <a:ext cx="4548517" cy="830997"/>
            <a:chOff x="6868264" y="4262632"/>
            <a:chExt cx="4379760" cy="1036082"/>
          </a:xfrm>
        </p:grpSpPr>
        <p:sp>
          <p:nvSpPr>
            <p:cNvPr id="9" name="圆角矩形 8"/>
            <p:cNvSpPr/>
            <p:nvPr/>
          </p:nvSpPr>
          <p:spPr>
            <a:xfrm>
              <a:off x="6868264" y="4392274"/>
              <a:ext cx="344083" cy="887896"/>
            </a:xfrm>
            <a:prstGeom prst="roundRect">
              <a:avLst>
                <a:gd name="adj" fmla="val 0"/>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汉仪粗宋简" panose="02010609000101010101" pitchFamily="49" charset="-122"/>
                <a:ea typeface="汉仪粗宋简" panose="02010609000101010101" pitchFamily="49" charset="-122"/>
              </a:endParaRPr>
            </a:p>
          </p:txBody>
        </p:sp>
        <p:grpSp>
          <p:nvGrpSpPr>
            <p:cNvPr id="10" name="组合 9"/>
            <p:cNvGrpSpPr/>
            <p:nvPr/>
          </p:nvGrpSpPr>
          <p:grpSpPr>
            <a:xfrm>
              <a:off x="7657159" y="4387834"/>
              <a:ext cx="3590865" cy="887897"/>
              <a:chOff x="5984222" y="2157918"/>
              <a:chExt cx="3590865" cy="887897"/>
            </a:xfrm>
          </p:grpSpPr>
          <p:sp>
            <p:nvSpPr>
              <p:cNvPr id="12" name="圆角矩形 11"/>
              <p:cNvSpPr/>
              <p:nvPr/>
            </p:nvSpPr>
            <p:spPr>
              <a:xfrm>
                <a:off x="5984222" y="2157918"/>
                <a:ext cx="3590865" cy="887897"/>
              </a:xfrm>
              <a:prstGeom prst="roundRect">
                <a:avLst>
                  <a:gd name="adj" fmla="val 0"/>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汉仪粗宋简" panose="02010609000101010101" pitchFamily="49" charset="-122"/>
                  <a:ea typeface="汉仪粗宋简" panose="02010609000101010101" pitchFamily="49" charset="-122"/>
                </a:endParaRPr>
              </a:p>
            </p:txBody>
          </p:sp>
          <p:sp>
            <p:nvSpPr>
              <p:cNvPr id="13" name="TextBox 9"/>
              <p:cNvSpPr txBox="1"/>
              <p:nvPr/>
            </p:nvSpPr>
            <p:spPr>
              <a:xfrm>
                <a:off x="6022458" y="2196099"/>
                <a:ext cx="3504905" cy="729094"/>
              </a:xfrm>
              <a:prstGeom prst="rect">
                <a:avLst/>
              </a:prstGeom>
              <a:noFill/>
              <a:ln>
                <a:noFill/>
              </a:ln>
            </p:spPr>
            <p:txBody>
              <a:bodyPr wrap="square" rtlCol="0">
                <a:spAutoFit/>
              </a:bodyPr>
              <a:lstStyle/>
              <a:p>
                <a:pPr algn="ctr"/>
                <a:r>
                  <a:rPr lang="zh-CN" altLang="en-US" sz="3200" b="1" spc="300" dirty="0">
                    <a:solidFill>
                      <a:schemeClr val="bg1"/>
                    </a:solidFill>
                    <a:latin typeface="楷体" panose="02010609060101010101" pitchFamily="49" charset="-122"/>
                    <a:ea typeface="楷体" panose="02010609060101010101" pitchFamily="49" charset="-122"/>
                  </a:rPr>
                  <a:t>警 示 教 育</a:t>
                </a:r>
              </a:p>
            </p:txBody>
          </p:sp>
        </p:grpSp>
        <p:sp>
          <p:nvSpPr>
            <p:cNvPr id="11" name="TextBox 9"/>
            <p:cNvSpPr txBox="1"/>
            <p:nvPr/>
          </p:nvSpPr>
          <p:spPr>
            <a:xfrm>
              <a:off x="7256586" y="4262632"/>
              <a:ext cx="376175" cy="1036082"/>
            </a:xfrm>
            <a:prstGeom prst="rect">
              <a:avLst/>
            </a:prstGeom>
            <a:noFill/>
            <a:ln>
              <a:noFill/>
            </a:ln>
          </p:spPr>
          <p:txBody>
            <a:bodyPr wrap="square" rtlCol="0">
              <a:spAutoFit/>
            </a:bodyPr>
            <a:lstStyle/>
            <a:p>
              <a:pPr algn="ctr"/>
              <a:r>
                <a:rPr lang="en-US" altLang="zh-CN" sz="4800" spc="300" dirty="0">
                  <a:solidFill>
                    <a:srgbClr val="990000"/>
                  </a:solidFill>
                  <a:latin typeface="黑体" panose="02010609060101010101" pitchFamily="49" charset="-122"/>
                  <a:ea typeface="黑体" panose="02010609060101010101" pitchFamily="49" charset="-122"/>
                </a:rPr>
                <a:t>2</a:t>
              </a:r>
              <a:endParaRPr lang="zh-CN" altLang="en-US" sz="4800" spc="300" dirty="0">
                <a:solidFill>
                  <a:srgbClr val="990000"/>
                </a:solidFill>
                <a:latin typeface="黑体" panose="02010609060101010101" pitchFamily="49" charset="-122"/>
                <a:ea typeface="黑体" panose="02010609060101010101" pitchFamily="49" charset="-122"/>
              </a:endParaRPr>
            </a:p>
          </p:txBody>
        </p:sp>
      </p:grpSp>
      <p:sp>
        <p:nvSpPr>
          <p:cNvPr id="14" name="标题 1"/>
          <p:cNvSpPr txBox="1"/>
          <p:nvPr/>
        </p:nvSpPr>
        <p:spPr>
          <a:xfrm>
            <a:off x="873841" y="26504"/>
            <a:ext cx="9210627" cy="5432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3600" dirty="0">
                <a:solidFill>
                  <a:prstClr val="white"/>
                </a:solidFill>
                <a:latin typeface="黑体" panose="02010609060101010101" pitchFamily="49" charset="-122"/>
                <a:ea typeface="黑体" panose="02010609060101010101" pitchFamily="49" charset="-122"/>
              </a:rPr>
              <a:t>警示教育：公开曝光师德违规案例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PP_MARK_KEY" val="6744fb07-4a1f-4e5d-bc04-c37ca864ff26"/>
  <p:tag name="COMMONDATA" val="eyJoZGlkIjoiZDkxODIxZGQ4OTk3MzU3NDcyMDAwZWQ3ZTJkMmViYTAifQ=="/>
</p:tagLst>
</file>

<file path=ppt/tags/tag2.xml><?xml version="1.0" encoding="utf-8"?>
<p:tagLst xmlns:a="http://schemas.openxmlformats.org/drawingml/2006/main" xmlns:r="http://schemas.openxmlformats.org/officeDocument/2006/relationships" xmlns:p="http://schemas.openxmlformats.org/presentationml/2006/main">
  <p:tag name="ISLIDE.ICON" val="#174291;#168195;#113423;#404832;"/>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62.6211023622047,&quot;left&quot;:94.2396062992126,&quot;top&quot;:196.6663779527559,&quot;width&quot;:732.5971653543307}"/>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62.6211023622047,&quot;left&quot;:94.2396062992126,&quot;top&quot;:196.6663779527559,&quot;width&quot;:732.5971653543307}"/>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62.6211023622047,&quot;left&quot;:94.2396062992126,&quot;top&quot;:196.6663779527559,&quot;width&quot;:732.5971653543307}"/>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262.6211023622047,&quot;left&quot;:94.2396062992126,&quot;top&quot;:196.6663779527559,&quot;width&quot;:732.5971653543307}"/>
</p:tagLst>
</file>

<file path=ppt/tags/tag7.xml><?xml version="1.0" encoding="utf-8"?>
<p:tagLst xmlns:a="http://schemas.openxmlformats.org/drawingml/2006/main" xmlns:r="http://schemas.openxmlformats.org/officeDocument/2006/relationships" xmlns:p="http://schemas.openxmlformats.org/presentationml/2006/main">
  <p:tag name="ISLIDE.ICON" val="#174291;#168195;#113423;#404832;"/>
</p:tagLst>
</file>

<file path=ppt/tags/tag8.xml><?xml version="1.0" encoding="utf-8"?>
<p:tagLst xmlns:a="http://schemas.openxmlformats.org/drawingml/2006/main" xmlns:r="http://schemas.openxmlformats.org/officeDocument/2006/relationships" xmlns:p="http://schemas.openxmlformats.org/presentationml/2006/main">
  <p:tag name="ISLIDE.ICON" val="#174291;#168195;#113423;#404832;"/>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4181</Words>
  <Application>Microsoft Office PowerPoint</Application>
  <PresentationFormat>宽屏</PresentationFormat>
  <Paragraphs>127</Paragraphs>
  <Slides>18</Slides>
  <Notes>5</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18</vt:i4>
      </vt:variant>
    </vt:vector>
  </HeadingPairs>
  <TitlesOfParts>
    <vt:vector size="32" baseType="lpstr">
      <vt:lpstr>等线</vt:lpstr>
      <vt:lpstr>等线 Light</vt:lpstr>
      <vt:lpstr>汉仪粗宋简</vt:lpstr>
      <vt:lpstr>黑体</vt:lpstr>
      <vt:lpstr>楷体</vt:lpstr>
      <vt:lpstr>隶书</vt:lpstr>
      <vt:lpstr>宋体</vt:lpstr>
      <vt:lpstr>微软雅黑</vt:lpstr>
      <vt:lpstr>Arial</vt:lpstr>
      <vt:lpstr>Calibri</vt:lpstr>
      <vt:lpstr>Wingdings</vt:lpstr>
      <vt:lpstr>自定义设计方案</vt:lpstr>
      <vt:lpstr>1_自定义设计方案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lenovo</cp:lastModifiedBy>
  <cp:revision>485</cp:revision>
  <cp:lastPrinted>2024-05-30T06:21:00Z</cp:lastPrinted>
  <dcterms:created xsi:type="dcterms:W3CDTF">2022-11-23T01:36:00Z</dcterms:created>
  <dcterms:modified xsi:type="dcterms:W3CDTF">2025-03-28T08:27:37Z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7659477828F7403EAC4D72AE3404D454_13</vt:lpwstr>
  </property>
  <property fmtid="{D5CDD505-2E9C-101B-9397-08002B2CF9AE}" pid="3" name="KSOProductBuildVer">
    <vt:lpwstr>2052-12.1.0.20305</vt:lpwstr>
  </property>
</Properties>
</file>