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 id="2147483652" r:id="rId4"/>
  </p:sldMasterIdLst>
  <p:notesMasterIdLst>
    <p:notesMasterId r:id="rId7"/>
  </p:notesMasterIdLst>
  <p:handoutMasterIdLst>
    <p:handoutMasterId r:id="rId26"/>
  </p:handoutMasterIdLst>
  <p:sldIdLst>
    <p:sldId id="570" r:id="rId5"/>
    <p:sldId id="563" r:id="rId6"/>
    <p:sldId id="639" r:id="rId8"/>
    <p:sldId id="571" r:id="rId9"/>
    <p:sldId id="604" r:id="rId10"/>
    <p:sldId id="619" r:id="rId11"/>
    <p:sldId id="605" r:id="rId12"/>
    <p:sldId id="620" r:id="rId13"/>
    <p:sldId id="641" r:id="rId14"/>
    <p:sldId id="536" r:id="rId15"/>
    <p:sldId id="599" r:id="rId16"/>
    <p:sldId id="625" r:id="rId17"/>
    <p:sldId id="636" r:id="rId18"/>
    <p:sldId id="637" r:id="rId19"/>
    <p:sldId id="623" r:id="rId20"/>
    <p:sldId id="630" r:id="rId21"/>
    <p:sldId id="597" r:id="rId22"/>
    <p:sldId id="626" r:id="rId23"/>
    <p:sldId id="627" r:id="rId24"/>
    <p:sldId id="638" r:id="rId25"/>
  </p:sldIdLst>
  <p:sldSz cx="12192000" cy="6858000"/>
  <p:notesSz cx="6794500" cy="9906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3" userDrawn="1">
          <p15:clr>
            <a:srgbClr val="A4A3A4"/>
          </p15:clr>
        </p15:guide>
        <p15:guide id="2" pos="3838" userDrawn="1">
          <p15:clr>
            <a:srgbClr val="A4A3A4"/>
          </p15:clr>
        </p15:guide>
        <p15:guide id="3" pos="397" userDrawn="1">
          <p15:clr>
            <a:srgbClr val="A4A3A4"/>
          </p15:clr>
        </p15:guide>
        <p15:guide id="4" orient="horz" pos="1559" userDrawn="1">
          <p15:clr>
            <a:srgbClr val="A4A3A4"/>
          </p15:clr>
        </p15:guide>
        <p15:guide id="5" orient="horz" pos="3026" userDrawn="1">
          <p15:clr>
            <a:srgbClr val="A4A3A4"/>
          </p15:clr>
        </p15:guide>
        <p15:guide id="6" pos="7192" userDrawn="1">
          <p15:clr>
            <a:srgbClr val="A4A3A4"/>
          </p15:clr>
        </p15:guide>
        <p15:guide id="7" orient="horz" pos="898" userDrawn="1">
          <p15:clr>
            <a:srgbClr val="A4A3A4"/>
          </p15:clr>
        </p15:guide>
        <p15:guide id="8" orient="horz" pos="359" userDrawn="1">
          <p15:clr>
            <a:srgbClr val="A4A3A4"/>
          </p15:clr>
        </p15:guide>
        <p15:guide id="9" pos="960" userDrawn="1">
          <p15:clr>
            <a:srgbClr val="A4A3A4"/>
          </p15:clr>
        </p15:guide>
        <p15:guide id="10" pos="67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ngrui" initials="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B10C12"/>
    <a:srgbClr val="FFFFFF"/>
    <a:srgbClr val="F29600"/>
    <a:srgbClr val="B62537"/>
    <a:srgbClr val="DA251D"/>
    <a:srgbClr val="004EA2"/>
    <a:srgbClr val="F2F2F2"/>
    <a:srgbClr val="96B963"/>
    <a:srgbClr val="7E83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5" autoAdjust="0"/>
    <p:restoredTop sz="91020" autoAdjust="0"/>
  </p:normalViewPr>
  <p:slideViewPr>
    <p:cSldViewPr snapToGrid="0" showGuides="1">
      <p:cViewPr varScale="1">
        <p:scale>
          <a:sx n="100" d="100"/>
          <a:sy n="100" d="100"/>
        </p:scale>
        <p:origin x="1056" y="90"/>
      </p:cViewPr>
      <p:guideLst>
        <p:guide orient="horz" pos="2383"/>
        <p:guide pos="3838"/>
        <p:guide pos="397"/>
        <p:guide orient="horz" pos="1559"/>
        <p:guide orient="horz" pos="3026"/>
        <p:guide pos="7192"/>
        <p:guide orient="horz" pos="898"/>
        <p:guide orient="horz" pos="359"/>
        <p:guide pos="960"/>
        <p:guide pos="67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1" Type="http://schemas.openxmlformats.org/officeDocument/2006/relationships/tags" Target="tags/tag4.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1"/>
            <a:ext cx="2944813" cy="495617"/>
          </a:xfrm>
          <a:prstGeom prst="rect">
            <a:avLst/>
          </a:prstGeom>
        </p:spPr>
        <p:txBody>
          <a:bodyPr vert="horz" lIns="91294" tIns="45647" rIns="91294" bIns="45647" rtlCol="0"/>
          <a:lstStyle>
            <a:lvl1pPr algn="l">
              <a:defRPr sz="1200"/>
            </a:lvl1pPr>
          </a:lstStyle>
          <a:p>
            <a:endParaRPr lang="zh-CN" altLang="en-US"/>
          </a:p>
        </p:txBody>
      </p:sp>
      <p:sp>
        <p:nvSpPr>
          <p:cNvPr id="3" name="日期占位符 2"/>
          <p:cNvSpPr>
            <a:spLocks noGrp="1"/>
          </p:cNvSpPr>
          <p:nvPr>
            <p:ph type="dt" sz="quarter" idx="1"/>
          </p:nvPr>
        </p:nvSpPr>
        <p:spPr>
          <a:xfrm>
            <a:off x="3848101" y="1"/>
            <a:ext cx="2944813" cy="495617"/>
          </a:xfrm>
          <a:prstGeom prst="rect">
            <a:avLst/>
          </a:prstGeom>
        </p:spPr>
        <p:txBody>
          <a:bodyPr vert="horz" lIns="91294" tIns="45647" rIns="91294" bIns="45647" rtlCol="0"/>
          <a:lstStyle>
            <a:lvl1pPr algn="r">
              <a:defRPr sz="1200"/>
            </a:lvl1pPr>
          </a:lstStyle>
          <a:p>
            <a:fld id="{B6F49F0A-FE3B-48ED-88FF-80CC7B47F35A}" type="datetimeFigureOut">
              <a:rPr lang="zh-CN" altLang="en-US" smtClean="0"/>
            </a:fld>
            <a:endParaRPr lang="zh-CN" altLang="en-US"/>
          </a:p>
        </p:txBody>
      </p:sp>
      <p:sp>
        <p:nvSpPr>
          <p:cNvPr id="4" name="页脚占位符 3"/>
          <p:cNvSpPr>
            <a:spLocks noGrp="1"/>
          </p:cNvSpPr>
          <p:nvPr>
            <p:ph type="ftr" sz="quarter" idx="2"/>
          </p:nvPr>
        </p:nvSpPr>
        <p:spPr>
          <a:xfrm>
            <a:off x="1" y="9408800"/>
            <a:ext cx="2944813" cy="495617"/>
          </a:xfrm>
          <a:prstGeom prst="rect">
            <a:avLst/>
          </a:prstGeom>
        </p:spPr>
        <p:txBody>
          <a:bodyPr vert="horz" lIns="91294" tIns="45647" rIns="91294" bIns="45647"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48101" y="9408800"/>
            <a:ext cx="2944813" cy="495617"/>
          </a:xfrm>
          <a:prstGeom prst="rect">
            <a:avLst/>
          </a:prstGeom>
        </p:spPr>
        <p:txBody>
          <a:bodyPr vert="horz" lIns="91294" tIns="45647" rIns="91294" bIns="45647" rtlCol="0" anchor="b"/>
          <a:lstStyle>
            <a:lvl1pPr algn="r">
              <a:defRPr sz="1200"/>
            </a:lvl1pPr>
          </a:lstStyle>
          <a:p>
            <a:fld id="{7E8E9243-7D8D-43A9-AFB6-049BEC842A73}"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2944283" cy="497021"/>
          </a:xfrm>
          <a:prstGeom prst="rect">
            <a:avLst/>
          </a:prstGeom>
        </p:spPr>
        <p:txBody>
          <a:bodyPr vert="horz" lIns="91294" tIns="45647" rIns="91294" bIns="45647" rtlCol="0"/>
          <a:lstStyle>
            <a:lvl1pPr algn="l">
              <a:defRPr sz="1200"/>
            </a:lvl1pPr>
          </a:lstStyle>
          <a:p>
            <a:endParaRPr lang="zh-CN" altLang="en-US"/>
          </a:p>
        </p:txBody>
      </p:sp>
      <p:sp>
        <p:nvSpPr>
          <p:cNvPr id="3" name="日期占位符 2"/>
          <p:cNvSpPr>
            <a:spLocks noGrp="1"/>
          </p:cNvSpPr>
          <p:nvPr>
            <p:ph type="dt" idx="1"/>
          </p:nvPr>
        </p:nvSpPr>
        <p:spPr>
          <a:xfrm>
            <a:off x="3848646" y="0"/>
            <a:ext cx="2944283" cy="497021"/>
          </a:xfrm>
          <a:prstGeom prst="rect">
            <a:avLst/>
          </a:prstGeom>
        </p:spPr>
        <p:txBody>
          <a:bodyPr vert="horz" lIns="91294" tIns="45647" rIns="91294" bIns="45647" rtlCol="0"/>
          <a:lstStyle>
            <a:lvl1pPr algn="r">
              <a:defRPr sz="1200"/>
            </a:lvl1pPr>
          </a:lstStyle>
          <a:p>
            <a:fld id="{F9CFE4A3-CE48-434F-A2D3-F1EAB332E89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25450" y="1238250"/>
            <a:ext cx="5943600" cy="3343275"/>
          </a:xfrm>
          <a:prstGeom prst="rect">
            <a:avLst/>
          </a:prstGeom>
          <a:noFill/>
          <a:ln w="12700">
            <a:solidFill>
              <a:prstClr val="black"/>
            </a:solidFill>
          </a:ln>
        </p:spPr>
        <p:txBody>
          <a:bodyPr vert="horz" lIns="91294" tIns="45647" rIns="91294" bIns="45647" rtlCol="0" anchor="ctr"/>
          <a:lstStyle/>
          <a:p>
            <a:endParaRPr lang="zh-CN" altLang="en-US"/>
          </a:p>
        </p:txBody>
      </p:sp>
      <p:sp>
        <p:nvSpPr>
          <p:cNvPr id="5" name="备注占位符 4"/>
          <p:cNvSpPr>
            <a:spLocks noGrp="1"/>
          </p:cNvSpPr>
          <p:nvPr>
            <p:ph type="body" sz="quarter" idx="3"/>
          </p:nvPr>
        </p:nvSpPr>
        <p:spPr>
          <a:xfrm>
            <a:off x="679450" y="4767263"/>
            <a:ext cx="5435600" cy="3900488"/>
          </a:xfrm>
          <a:prstGeom prst="rect">
            <a:avLst/>
          </a:prstGeom>
        </p:spPr>
        <p:txBody>
          <a:bodyPr vert="horz" lIns="91294" tIns="45647" rIns="91294" bIns="45647"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1" y="9408982"/>
            <a:ext cx="2944283" cy="497020"/>
          </a:xfrm>
          <a:prstGeom prst="rect">
            <a:avLst/>
          </a:prstGeom>
        </p:spPr>
        <p:txBody>
          <a:bodyPr vert="horz" lIns="91294" tIns="45647" rIns="91294" bIns="45647"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48646" y="9408982"/>
            <a:ext cx="2944283" cy="497020"/>
          </a:xfrm>
          <a:prstGeom prst="rect">
            <a:avLst/>
          </a:prstGeom>
        </p:spPr>
        <p:txBody>
          <a:bodyPr vert="horz" lIns="91294" tIns="45647" rIns="91294" bIns="45647" rtlCol="0" anchor="b"/>
          <a:lstStyle>
            <a:lvl1pPr algn="r">
              <a:defRPr sz="1200"/>
            </a:lvl1pPr>
          </a:lstStyle>
          <a:p>
            <a:fld id="{25C84134-CC7D-49E7-A030-48B7E06939F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5C84134-CC7D-49E7-A030-48B7E06939F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5C84134-CC7D-49E7-A030-48B7E06939F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5C84134-CC7D-49E7-A030-48B7E06939F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10ED4B1-560D-49E2-B7A3-58809A9A1E3A}"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AE7D0E6-81E6-4D9E-9609-20F2B50F2745}"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image" Target="../media/image1.png"/><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image" Target="../media/image1.png"/><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矩形 10"/>
          <p:cNvSpPr/>
          <p:nvPr userDrawn="1"/>
        </p:nvSpPr>
        <p:spPr>
          <a:xfrm>
            <a:off x="0" y="-1984"/>
            <a:ext cx="12192000" cy="624284"/>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userDrawn="1"/>
        </p:nvPicPr>
        <p:blipFill>
          <a:blip r:embed="rId2" cstate="print">
            <a:clrChange>
              <a:clrFrom>
                <a:srgbClr val="414EB8"/>
              </a:clrFrom>
              <a:clrTo>
                <a:srgbClr val="414EB8">
                  <a:alpha val="0"/>
                </a:srgbClr>
              </a:clrTo>
            </a:clrChange>
            <a:extLst>
              <a:ext uri="{28A0092B-C50C-407E-A947-70E740481C1C}">
                <a14:useLocalDpi xmlns:a14="http://schemas.microsoft.com/office/drawing/2010/main" val="0"/>
              </a:ext>
            </a:extLst>
          </a:blip>
          <a:stretch>
            <a:fillRect/>
          </a:stretch>
        </p:blipFill>
        <p:spPr>
          <a:xfrm>
            <a:off x="11319146" y="28314"/>
            <a:ext cx="602180" cy="581286"/>
          </a:xfrm>
          <a:prstGeom prst="rect">
            <a:avLst/>
          </a:prstGeom>
        </p:spPr>
      </p:pic>
      <p:sp>
        <p:nvSpPr>
          <p:cNvPr id="13" name="矩形 12"/>
          <p:cNvSpPr/>
          <p:nvPr userDrawn="1"/>
        </p:nvSpPr>
        <p:spPr>
          <a:xfrm>
            <a:off x="0" y="6565900"/>
            <a:ext cx="12192000" cy="297012"/>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userDrawn="1"/>
        </p:nvSpPr>
        <p:spPr>
          <a:xfrm rot="10800000" flipH="1">
            <a:off x="10955700" y="6557416"/>
            <a:ext cx="320041" cy="297012"/>
          </a:xfrm>
          <a:prstGeom prst="parallelogram">
            <a:avLst>
              <a:gd name="adj" fmla="val 7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userDrawn="1"/>
        </p:nvGrpSpPr>
        <p:grpSpPr>
          <a:xfrm>
            <a:off x="146005" y="-4770"/>
            <a:ext cx="587418" cy="630791"/>
            <a:chOff x="-6395" y="-4770"/>
            <a:chExt cx="587418" cy="630791"/>
          </a:xfrm>
        </p:grpSpPr>
        <p:sp>
          <p:nvSpPr>
            <p:cNvPr id="3" name="平行四边形 2"/>
            <p:cNvSpPr/>
            <p:nvPr userDrawn="1"/>
          </p:nvSpPr>
          <p:spPr>
            <a:xfrm rot="10800000">
              <a:off x="-6395" y="-1198"/>
              <a:ext cx="468352" cy="627219"/>
            </a:xfrm>
            <a:prstGeom prst="parallelogram">
              <a:avLst>
                <a:gd name="adj" fmla="val 7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userDrawn="1"/>
          </p:nvSpPr>
          <p:spPr>
            <a:xfrm rot="10800000">
              <a:off x="190499" y="-4770"/>
              <a:ext cx="390524" cy="627219"/>
            </a:xfrm>
            <a:prstGeom prst="parallelogram">
              <a:avLst>
                <a:gd name="adj" fmla="val 885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 bg1="lt1" tx1="dk1" bg2="lt2" tx2="dk2" accent1="accent1" accent2="accent2" accent3="accent3" accent4="accent4" accent5="accent5" accent6="accent6" hlink="hlink" folHlink="folHlink"/>
  <p:sldLayoutIdLst>
    <p:sldLayoutId id="2147483649" r:id="rId1"/>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0" y="-1984"/>
            <a:ext cx="12192000" cy="624284"/>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userDrawn="1"/>
        </p:nvSpPr>
        <p:spPr>
          <a:xfrm rot="10800000">
            <a:off x="404600" y="3562"/>
            <a:ext cx="162462" cy="627219"/>
          </a:xfrm>
          <a:prstGeom prst="parallelogram">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userDrawn="1"/>
        </p:nvPicPr>
        <p:blipFill>
          <a:blip r:embed="rId2" cstate="print">
            <a:clrChange>
              <a:clrFrom>
                <a:srgbClr val="414EB8"/>
              </a:clrFrom>
              <a:clrTo>
                <a:srgbClr val="414EB8">
                  <a:alpha val="0"/>
                </a:srgbClr>
              </a:clrTo>
            </a:clrChange>
            <a:extLst>
              <a:ext uri="{28A0092B-C50C-407E-A947-70E740481C1C}">
                <a14:useLocalDpi xmlns:a14="http://schemas.microsoft.com/office/drawing/2010/main" val="0"/>
              </a:ext>
            </a:extLst>
          </a:blip>
          <a:stretch>
            <a:fillRect/>
          </a:stretch>
        </p:blipFill>
        <p:spPr>
          <a:xfrm>
            <a:off x="11319146" y="28314"/>
            <a:ext cx="602180" cy="581286"/>
          </a:xfrm>
          <a:prstGeom prst="rect">
            <a:avLst/>
          </a:prstGeom>
        </p:spPr>
      </p:pic>
      <p:sp>
        <p:nvSpPr>
          <p:cNvPr id="12" name="矩形 11"/>
          <p:cNvSpPr/>
          <p:nvPr userDrawn="1"/>
        </p:nvSpPr>
        <p:spPr>
          <a:xfrm>
            <a:off x="0" y="6565900"/>
            <a:ext cx="12192000" cy="297012"/>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userDrawn="1"/>
        </p:nvSpPr>
        <p:spPr>
          <a:xfrm rot="10800000" flipH="1">
            <a:off x="10574700" y="6557416"/>
            <a:ext cx="320041" cy="297012"/>
          </a:xfrm>
          <a:prstGeom prst="parallelogram">
            <a:avLst>
              <a:gd name="adj" fmla="val 7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userDrawn="1"/>
        </p:nvSpPr>
        <p:spPr>
          <a:xfrm rot="10800000">
            <a:off x="224659" y="3562"/>
            <a:ext cx="81231" cy="627219"/>
          </a:xfrm>
          <a:prstGeom prst="parallelogram">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hyperlink" Target="&#25945;&#32946;&#23478;&#31934;&#31070;&#20110;&#28458;.mp4" TargetMode="Externa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hyperlink" Target="&#25945;&#32946;&#23478;&#31934;&#31070;&#39038;&#26126;&#36828;.mp4"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88298" y="1845239"/>
            <a:ext cx="11268000" cy="45719"/>
            <a:chOff x="395536" y="2179712"/>
            <a:chExt cx="8208912" cy="31998"/>
          </a:xfrm>
        </p:grpSpPr>
        <p:cxnSp>
          <p:nvCxnSpPr>
            <p:cNvPr id="8" name="直接连接符 7"/>
            <p:cNvCxnSpPr/>
            <p:nvPr userDrawn="1"/>
          </p:nvCxnSpPr>
          <p:spPr>
            <a:xfrm>
              <a:off x="395536" y="2179712"/>
              <a:ext cx="8208912" cy="0"/>
            </a:xfrm>
            <a:prstGeom prst="line">
              <a:avLst/>
            </a:prstGeom>
            <a:ln w="22225">
              <a:solidFill>
                <a:srgbClr val="99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395536" y="2211710"/>
              <a:ext cx="3671718" cy="0"/>
            </a:xfrm>
            <a:prstGeom prst="line">
              <a:avLst/>
            </a:prstGeom>
            <a:ln w="98425">
              <a:solidFill>
                <a:srgbClr val="990000"/>
              </a:solidFill>
            </a:ln>
          </p:spPr>
          <p:style>
            <a:lnRef idx="1">
              <a:schemeClr val="accent1"/>
            </a:lnRef>
            <a:fillRef idx="0">
              <a:schemeClr val="accent1"/>
            </a:fillRef>
            <a:effectRef idx="0">
              <a:schemeClr val="accent1"/>
            </a:effectRef>
            <a:fontRef idx="minor">
              <a:schemeClr val="tx1"/>
            </a:fontRef>
          </p:style>
        </p:cxnSp>
      </p:grpSp>
      <p:cxnSp>
        <p:nvCxnSpPr>
          <p:cNvPr id="10" name="直接连接符 9"/>
          <p:cNvCxnSpPr/>
          <p:nvPr/>
        </p:nvCxnSpPr>
        <p:spPr>
          <a:xfrm flipV="1">
            <a:off x="488298" y="6432965"/>
            <a:ext cx="11268000" cy="0"/>
          </a:xfrm>
          <a:prstGeom prst="line">
            <a:avLst/>
          </a:prstGeom>
          <a:ln w="28575">
            <a:solidFill>
              <a:srgbClr val="990000"/>
            </a:solidFill>
          </a:ln>
        </p:spPr>
        <p:style>
          <a:lnRef idx="1">
            <a:schemeClr val="accent1"/>
          </a:lnRef>
          <a:fillRef idx="0">
            <a:schemeClr val="accent1"/>
          </a:fillRef>
          <a:effectRef idx="0">
            <a:schemeClr val="accent1"/>
          </a:effectRef>
          <a:fontRef idx="minor">
            <a:schemeClr val="tx1"/>
          </a:fontRef>
        </p:style>
      </p:cxnSp>
      <p:pic>
        <p:nvPicPr>
          <p:cNvPr id="14" name="图片 2"/>
          <p:cNvPicPr>
            <a:picLocks noChangeAspect="1"/>
          </p:cNvPicPr>
          <p:nvPr/>
        </p:nvPicPr>
        <p:blipFill rotWithShape="1">
          <a:blip r:embed="rId1" cstate="print"/>
          <a:srcRect l="6200" t="25717" r="11656" b="59315"/>
          <a:stretch>
            <a:fillRect/>
          </a:stretch>
        </p:blipFill>
        <p:spPr bwMode="auto">
          <a:xfrm>
            <a:off x="9003324" y="931893"/>
            <a:ext cx="2730756" cy="789106"/>
          </a:xfrm>
          <a:prstGeom prst="rect">
            <a:avLst/>
          </a:prstGeom>
          <a:noFill/>
          <a:ln w="9525">
            <a:noFill/>
            <a:miter lim="800000"/>
            <a:headEnd/>
            <a:tailEnd/>
          </a:ln>
        </p:spPr>
      </p:pic>
      <p:pic>
        <p:nvPicPr>
          <p:cNvPr id="15" name="图片 2"/>
          <p:cNvPicPr>
            <a:picLocks noChangeAspect="1"/>
          </p:cNvPicPr>
          <p:nvPr/>
        </p:nvPicPr>
        <p:blipFill rotWithShape="1">
          <a:blip r:embed="rId1" cstate="print"/>
          <a:srcRect l="6200" t="5365" r="11656" b="75925"/>
          <a:stretch>
            <a:fillRect/>
          </a:stretch>
        </p:blipFill>
        <p:spPr bwMode="auto">
          <a:xfrm>
            <a:off x="9017390" y="-12354"/>
            <a:ext cx="2730757" cy="986380"/>
          </a:xfrm>
          <a:prstGeom prst="rect">
            <a:avLst/>
          </a:prstGeom>
          <a:noFill/>
          <a:ln w="9525">
            <a:noFill/>
            <a:miter lim="800000"/>
            <a:headEnd/>
            <a:tailEnd/>
          </a:ln>
        </p:spPr>
      </p:pic>
      <p:sp>
        <p:nvSpPr>
          <p:cNvPr id="13" name="TextBox 13"/>
          <p:cNvSpPr txBox="1"/>
          <p:nvPr/>
        </p:nvSpPr>
        <p:spPr>
          <a:xfrm>
            <a:off x="1866578" y="5515655"/>
            <a:ext cx="8458844" cy="532069"/>
          </a:xfrm>
          <a:prstGeom prst="rect">
            <a:avLst/>
          </a:prstGeom>
          <a:noFill/>
        </p:spPr>
        <p:txBody>
          <a:bodyPr wrap="square" rtlCol="0">
            <a:spAutoFit/>
          </a:bodyPr>
          <a:lstStyle/>
          <a:p>
            <a:pPr marL="0" marR="0" lvl="0" indent="0" algn="ctr" defTabSz="914400" rtl="0" eaLnBrk="1" fontAlgn="auto" latinLnBrk="0" hangingPunct="1">
              <a:lnSpc>
                <a:spcPct val="140000"/>
              </a:lnSpc>
              <a:spcBef>
                <a:spcPts val="0"/>
              </a:spcBef>
              <a:spcAft>
                <a:spcPts val="0"/>
              </a:spcAft>
              <a:buClrTx/>
              <a:buSzTx/>
              <a:buFontTx/>
              <a:buNone/>
              <a:defRPr/>
            </a:pPr>
            <a:r>
              <a:rPr kumimoji="0" lang="zh-CN" altLang="en-US" sz="2400" b="1" i="0" u="none" strike="noStrike" kern="1200" cap="none" spc="0" normalizeH="0" baseline="0" noProof="0" dirty="0" smtClean="0">
                <a:ln>
                  <a:noFill/>
                </a:ln>
                <a:solidFill>
                  <a:srgbClr val="990000"/>
                </a:solidFill>
                <a:effectLst/>
                <a:uLnTx/>
                <a:uFillTx/>
                <a:latin typeface="楷体" panose="02010609060101010101" pitchFamily="49" charset="-122"/>
                <a:ea typeface="楷体" panose="02010609060101010101" pitchFamily="49" charset="-122"/>
              </a:rPr>
              <a:t>党委教师工作部</a:t>
            </a:r>
            <a:endParaRPr kumimoji="0" lang="zh-CN" altLang="en-US" sz="2400" b="1" i="0" u="none" strike="noStrike" kern="1200" cap="none" spc="0" normalizeH="0" baseline="0" noProof="0" dirty="0">
              <a:ln>
                <a:noFill/>
              </a:ln>
              <a:solidFill>
                <a:srgbClr val="990000"/>
              </a:solidFill>
              <a:effectLst/>
              <a:uLnTx/>
              <a:uFillTx/>
              <a:latin typeface="楷体" panose="02010609060101010101" pitchFamily="49" charset="-122"/>
              <a:ea typeface="楷体" panose="02010609060101010101" pitchFamily="49" charset="-122"/>
            </a:endParaRPr>
          </a:p>
        </p:txBody>
      </p:sp>
      <p:sp>
        <p:nvSpPr>
          <p:cNvPr id="3" name="矩形 2"/>
          <p:cNvSpPr/>
          <p:nvPr/>
        </p:nvSpPr>
        <p:spPr>
          <a:xfrm>
            <a:off x="488298" y="1487339"/>
            <a:ext cx="6096000" cy="400110"/>
          </a:xfrm>
          <a:prstGeom prst="rect">
            <a:avLst/>
          </a:prstGeom>
        </p:spPr>
        <p:txBody>
          <a:bodyPr>
            <a:spAutoFit/>
          </a:bodyPr>
          <a:lstStyle/>
          <a:p>
            <a:r>
              <a:rPr lang="zh-CN" altLang="en-US" sz="2000" dirty="0">
                <a:solidFill>
                  <a:srgbClr val="990000"/>
                </a:solidFill>
                <a:latin typeface="隶书" panose="02010509060101010101" pitchFamily="49" charset="-122"/>
                <a:ea typeface="隶书" panose="02010509060101010101" pitchFamily="49" charset="-122"/>
              </a:rPr>
              <a:t>以德立身、以德立学、以德施教、以德育德</a:t>
            </a:r>
            <a:endParaRPr lang="zh-CN" altLang="en-US" sz="2000" dirty="0">
              <a:solidFill>
                <a:srgbClr val="990000"/>
              </a:solidFill>
              <a:latin typeface="隶书" panose="02010509060101010101" pitchFamily="49" charset="-122"/>
              <a:ea typeface="隶书" panose="02010509060101010101" pitchFamily="49" charset="-122"/>
            </a:endParaRPr>
          </a:p>
        </p:txBody>
      </p:sp>
      <p:sp>
        <p:nvSpPr>
          <p:cNvPr id="2" name="矩形 1"/>
          <p:cNvSpPr/>
          <p:nvPr/>
        </p:nvSpPr>
        <p:spPr>
          <a:xfrm>
            <a:off x="1848684" y="2245349"/>
            <a:ext cx="8494633" cy="2908489"/>
          </a:xfrm>
          <a:prstGeom prst="rect">
            <a:avLst/>
          </a:prstGeom>
          <a:noFill/>
        </p:spPr>
        <p:txBody>
          <a:bodyPr wrap="none" lIns="91440" tIns="45720" rIns="91440" bIns="45720">
            <a:spAutoFit/>
          </a:bodyPr>
          <a:lstStyle/>
          <a:p>
            <a:pPr algn="ctr">
              <a:lnSpc>
                <a:spcPct val="150000"/>
              </a:lnSpc>
            </a:pPr>
            <a:r>
              <a:rPr lang="zh-CN" altLang="en-US" sz="54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东北大学师德教育学习</a:t>
            </a:r>
            <a:r>
              <a:rPr lang="zh-CN" altLang="en-US" sz="5400" b="1" dirty="0" smtClean="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课件</a:t>
            </a:r>
            <a:endParaRPr lang="en-US" altLang="zh-CN" sz="5400" b="1" dirty="0" smtClean="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a:p>
            <a:pPr algn="ctr">
              <a:lnSpc>
                <a:spcPct val="150000"/>
              </a:lnSpc>
            </a:pPr>
            <a:r>
              <a:rPr lang="zh-CN" altLang="en-US" sz="32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a:t>
            </a:r>
            <a:r>
              <a:rPr lang="en-US" altLang="zh-CN" sz="32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2024</a:t>
            </a:r>
            <a:r>
              <a:rPr lang="zh-CN" altLang="en-US" sz="32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年第一期）</a:t>
            </a:r>
            <a:endParaRPr lang="zh-CN" altLang="en-US" sz="32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a:p>
            <a:pPr algn="ctr"/>
            <a:endParaRPr lang="zh-CN" altLang="en-US" sz="5400" dirty="0">
              <a:ln w="0"/>
              <a:solidFill>
                <a:srgbClr val="990000"/>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6" y="3163374"/>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14" name="文本框 13"/>
          <p:cNvSpPr txBox="1"/>
          <p:nvPr/>
        </p:nvSpPr>
        <p:spPr>
          <a:xfrm>
            <a:off x="6944986" y="6219266"/>
            <a:ext cx="5247014"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来源：光明</a:t>
            </a:r>
            <a:r>
              <a:rPr lang="zh-CN" altLang="en-US" sz="1200" dirty="0" smtClean="0">
                <a:latin typeface="微软雅黑" panose="020B0503020204020204" pitchFamily="34" charset="-122"/>
                <a:ea typeface="微软雅黑" panose="020B0503020204020204" pitchFamily="34" charset="-122"/>
              </a:rPr>
              <a:t>网 </a:t>
            </a:r>
            <a:r>
              <a:rPr lang="en-US" altLang="zh-CN" sz="1200" dirty="0" smtClean="0">
                <a:latin typeface="微软雅黑" panose="020B0503020204020204" pitchFamily="34" charset="-122"/>
                <a:ea typeface="微软雅黑" panose="020B0503020204020204" pitchFamily="34" charset="-122"/>
              </a:rPr>
              <a:t>https</a:t>
            </a:r>
            <a:r>
              <a:rPr lang="en-US" altLang="zh-CN" sz="1200" dirty="0">
                <a:latin typeface="微软雅黑" panose="020B0503020204020204" pitchFamily="34" charset="-122"/>
                <a:ea typeface="微软雅黑" panose="020B0503020204020204" pitchFamily="34" charset="-122"/>
              </a:rPr>
              <a:t>://m.gmw.cn/2024-04/11/content_1303709515.htm</a:t>
            </a:r>
            <a:endParaRPr lang="zh-CN" altLang="en-US" sz="1200" dirty="0">
              <a:latin typeface="微软雅黑" panose="020B0503020204020204" pitchFamily="34" charset="-122"/>
              <a:ea typeface="微软雅黑" panose="020B0503020204020204" pitchFamily="34" charset="-122"/>
            </a:endParaRPr>
          </a:p>
        </p:txBody>
      </p:sp>
      <p:sp>
        <p:nvSpPr>
          <p:cNvPr id="2" name="文本框 119"/>
          <p:cNvSpPr txBox="1"/>
          <p:nvPr/>
        </p:nvSpPr>
        <p:spPr>
          <a:xfrm>
            <a:off x="583364" y="875143"/>
            <a:ext cx="8713036"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要求学生从事与教学、科研、社会服务无关的</a:t>
            </a:r>
            <a:r>
              <a:rPr lang="zh-CN" altLang="en-US" sz="2000" b="1" dirty="0" smtClean="0">
                <a:solidFill>
                  <a:srgbClr val="C00000"/>
                </a:solidFill>
                <a:latin typeface="黑体" panose="02010609060101010101" pitchFamily="49" charset="-122"/>
                <a:ea typeface="黑体" panose="02010609060101010101" pitchFamily="49" charset="-122"/>
              </a:rPr>
              <a:t>事宜</a:t>
            </a:r>
            <a:r>
              <a:rPr lang="zh-CN" altLang="en-US" sz="2000" b="1" dirty="0">
                <a:solidFill>
                  <a:srgbClr val="C00000"/>
                </a:solidFill>
                <a:latin typeface="黑体" panose="02010609060101010101" pitchFamily="49" charset="-122"/>
                <a:ea typeface="黑体" panose="02010609060101010101" pitchFamily="49" charset="-122"/>
              </a:rPr>
              <a:t>等</a:t>
            </a: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583364" y="1278077"/>
            <a:ext cx="11255830" cy="1532727"/>
          </a:xfrm>
          <a:prstGeom prst="rect">
            <a:avLst/>
          </a:prstGeom>
          <a:noFill/>
        </p:spPr>
        <p:txBody>
          <a:bodyPr wrap="square">
            <a:spAutoFit/>
          </a:bodyPr>
          <a:lstStyle/>
          <a:p>
            <a:pPr indent="450215" algn="just" fontAlgn="t">
              <a:lnSpc>
                <a:spcPct val="130000"/>
              </a:lnSpc>
            </a:pPr>
            <a:r>
              <a:rPr lang="en-US" altLang="zh-CN" dirty="0">
                <a:solidFill>
                  <a:prstClr val="black"/>
                </a:solidFill>
                <a:latin typeface="楷体" panose="02010609060101010101" pitchFamily="49" charset="-122"/>
                <a:ea typeface="楷体" panose="02010609060101010101" pitchFamily="49" charset="-122"/>
              </a:rPr>
              <a:t>2024</a:t>
            </a:r>
            <a:r>
              <a:rPr lang="zh-CN" altLang="en-US" dirty="0">
                <a:solidFill>
                  <a:prstClr val="black"/>
                </a:solidFill>
                <a:latin typeface="楷体" panose="02010609060101010101" pitchFamily="49" charset="-122"/>
                <a:ea typeface="楷体" panose="02010609060101010101" pitchFamily="49" charset="-122"/>
              </a:rPr>
              <a:t>年</a:t>
            </a:r>
            <a:r>
              <a:rPr lang="en-US" altLang="zh-CN" dirty="0">
                <a:solidFill>
                  <a:prstClr val="black"/>
                </a:solidFill>
                <a:latin typeface="楷体" panose="02010609060101010101" pitchFamily="49" charset="-122"/>
                <a:ea typeface="楷体" panose="02010609060101010101" pitchFamily="49" charset="-122"/>
              </a:rPr>
              <a:t>4</a:t>
            </a:r>
            <a:r>
              <a:rPr lang="zh-CN" altLang="en-US" dirty="0">
                <a:solidFill>
                  <a:prstClr val="black"/>
                </a:solidFill>
                <a:latin typeface="楷体" panose="02010609060101010101" pitchFamily="49" charset="-122"/>
                <a:ea typeface="楷体" panose="02010609060101010101" pitchFamily="49" charset="-122"/>
              </a:rPr>
              <a:t>月</a:t>
            </a:r>
            <a:r>
              <a:rPr lang="en-US" altLang="zh-CN" dirty="0">
                <a:solidFill>
                  <a:prstClr val="black"/>
                </a:solidFill>
                <a:latin typeface="楷体" panose="02010609060101010101" pitchFamily="49" charset="-122"/>
                <a:ea typeface="楷体" panose="02010609060101010101" pitchFamily="49" charset="-122"/>
              </a:rPr>
              <a:t>9</a:t>
            </a:r>
            <a:r>
              <a:rPr lang="zh-CN" altLang="en-US" dirty="0">
                <a:solidFill>
                  <a:prstClr val="black"/>
                </a:solidFill>
                <a:latin typeface="楷体" panose="02010609060101010101" pitchFamily="49" charset="-122"/>
                <a:ea typeface="楷体" panose="02010609060101010101" pitchFamily="49" charset="-122"/>
              </a:rPr>
              <a:t>日，北京邮电大学</a:t>
            </a:r>
            <a:r>
              <a:rPr lang="en-US" altLang="zh-CN" dirty="0">
                <a:solidFill>
                  <a:prstClr val="black"/>
                </a:solidFill>
                <a:latin typeface="楷体" panose="02010609060101010101" pitchFamily="49" charset="-122"/>
                <a:ea typeface="楷体" panose="02010609060101010101" pitchFamily="49" charset="-122"/>
              </a:rPr>
              <a:t>15</a:t>
            </a:r>
            <a:r>
              <a:rPr lang="zh-CN" altLang="en-US" dirty="0">
                <a:solidFill>
                  <a:prstClr val="black"/>
                </a:solidFill>
                <a:latin typeface="楷体" panose="02010609060101010101" pitchFamily="49" charset="-122"/>
                <a:ea typeface="楷体" panose="02010609060101010101" pitchFamily="49" charset="-122"/>
              </a:rPr>
              <a:t>名研究生联合实名举报该校信息与通信工程学院教师</a:t>
            </a:r>
            <a:r>
              <a:rPr lang="zh-CN" altLang="en-US" dirty="0" smtClean="0">
                <a:solidFill>
                  <a:prstClr val="black"/>
                </a:solidFill>
                <a:latin typeface="楷体" panose="02010609060101010101" pitchFamily="49" charset="-122"/>
                <a:ea typeface="楷体" panose="02010609060101010101" pitchFamily="49" charset="-122"/>
              </a:rPr>
              <a:t>郑某。举报</a:t>
            </a:r>
            <a:r>
              <a:rPr lang="zh-CN" altLang="en-US" dirty="0">
                <a:solidFill>
                  <a:prstClr val="black"/>
                </a:solidFill>
                <a:latin typeface="楷体" panose="02010609060101010101" pitchFamily="49" charset="-122"/>
                <a:ea typeface="楷体" panose="02010609060101010101" pitchFamily="49" charset="-122"/>
              </a:rPr>
              <a:t>称郑某存在辱骂学生、克扣学生劳务费、让学生为其女儿做事、帮其女儿考试作弊等问题，多名学生因此出现抑郁倾向</a:t>
            </a:r>
            <a:r>
              <a:rPr lang="zh-CN" altLang="en-US" dirty="0" smtClean="0">
                <a:solidFill>
                  <a:prstClr val="black"/>
                </a:solidFill>
                <a:latin typeface="楷体" panose="02010609060101010101" pitchFamily="49" charset="-122"/>
                <a:ea typeface="楷体" panose="02010609060101010101" pitchFamily="49" charset="-122"/>
              </a:rPr>
              <a:t>。</a:t>
            </a:r>
            <a:endParaRPr lang="en-US" altLang="zh-CN" dirty="0" smtClean="0">
              <a:solidFill>
                <a:prstClr val="black"/>
              </a:solidFill>
              <a:latin typeface="楷体" panose="02010609060101010101" pitchFamily="49" charset="-122"/>
              <a:ea typeface="楷体" panose="02010609060101010101" pitchFamily="49" charset="-122"/>
            </a:endParaRPr>
          </a:p>
          <a:p>
            <a:pPr indent="450215" algn="just" fontAlgn="t">
              <a:lnSpc>
                <a:spcPct val="130000"/>
              </a:lnSpc>
            </a:pPr>
            <a:r>
              <a:rPr lang="en-US" altLang="zh-CN" dirty="0">
                <a:solidFill>
                  <a:prstClr val="black"/>
                </a:solidFill>
                <a:latin typeface="楷体" panose="02010609060101010101" pitchFamily="49" charset="-122"/>
                <a:ea typeface="楷体" panose="02010609060101010101" pitchFamily="49" charset="-122"/>
              </a:rPr>
              <a:t>4</a:t>
            </a:r>
            <a:r>
              <a:rPr lang="zh-CN" altLang="en-US" dirty="0">
                <a:solidFill>
                  <a:prstClr val="black"/>
                </a:solidFill>
                <a:latin typeface="楷体" panose="02010609060101010101" pitchFamily="49" charset="-122"/>
                <a:ea typeface="楷体" panose="02010609060101010101" pitchFamily="49" charset="-122"/>
              </a:rPr>
              <a:t>月</a:t>
            </a:r>
            <a:r>
              <a:rPr lang="en-US" altLang="zh-CN" dirty="0">
                <a:solidFill>
                  <a:prstClr val="black"/>
                </a:solidFill>
                <a:latin typeface="楷体" panose="02010609060101010101" pitchFamily="49" charset="-122"/>
                <a:ea typeface="楷体" panose="02010609060101010101" pitchFamily="49" charset="-122"/>
              </a:rPr>
              <a:t>10</a:t>
            </a:r>
            <a:r>
              <a:rPr lang="zh-CN" altLang="en-US" dirty="0">
                <a:solidFill>
                  <a:prstClr val="black"/>
                </a:solidFill>
                <a:latin typeface="楷体" panose="02010609060101010101" pitchFamily="49" charset="-122"/>
                <a:ea typeface="楷体" panose="02010609060101010101" pitchFamily="49" charset="-122"/>
              </a:rPr>
              <a:t>日，北京邮电大学通报调查处理结果，查实郑某未能正确履行研究生导师职责，对学生学业疏于指导；未能做到关心爱护学生，要求学生从事与学习、科研无关事宜；未按学校相关规定给学生发放助研津贴</a:t>
            </a:r>
            <a:r>
              <a:rPr lang="zh-CN" altLang="en-US" dirty="0" smtClean="0">
                <a:solidFill>
                  <a:prstClr val="black"/>
                </a:solidFill>
                <a:latin typeface="楷体" panose="02010609060101010101" pitchFamily="49" charset="-122"/>
                <a:ea typeface="楷体" panose="02010609060101010101" pitchFamily="49" charset="-122"/>
              </a:rPr>
              <a:t>。</a:t>
            </a:r>
            <a:endParaRPr lang="zh-CN" altLang="en-US" dirty="0">
              <a:solidFill>
                <a:prstClr val="black"/>
              </a:solidFill>
              <a:latin typeface="楷体" panose="02010609060101010101" pitchFamily="49" charset="-122"/>
              <a:ea typeface="楷体" panose="02010609060101010101" pitchFamily="49" charset="-122"/>
            </a:endParaRPr>
          </a:p>
        </p:txBody>
      </p:sp>
      <p:sp>
        <p:nvSpPr>
          <p:cNvPr id="6" name="矩形: 圆角 5"/>
          <p:cNvSpPr/>
          <p:nvPr/>
        </p:nvSpPr>
        <p:spPr>
          <a:xfrm>
            <a:off x="1163745" y="3905843"/>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9" name="矩形: 圆角 8"/>
          <p:cNvSpPr/>
          <p:nvPr/>
        </p:nvSpPr>
        <p:spPr>
          <a:xfrm>
            <a:off x="6448791" y="3908650"/>
            <a:ext cx="3187961"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研究生导师指导行为准则</a:t>
            </a:r>
            <a:r>
              <a:rPr lang="en-US" altLang="zh-CN">
                <a:latin typeface="楷体" panose="02010609060101010101" pitchFamily="49" charset="-122"/>
                <a:ea typeface="楷体" panose="02010609060101010101" pitchFamily="49" charset="-122"/>
              </a:rPr>
              <a:t>》</a:t>
            </a:r>
            <a:endParaRPr lang="zh-CN" altLang="en-US">
              <a:latin typeface="楷体" panose="02010609060101010101" pitchFamily="49" charset="-122"/>
              <a:ea typeface="楷体" panose="02010609060101010101" pitchFamily="49" charset="-122"/>
            </a:endParaRPr>
          </a:p>
        </p:txBody>
      </p:sp>
      <p:sp>
        <p:nvSpPr>
          <p:cNvPr id="10" name="文本框 9"/>
          <p:cNvSpPr txBox="1"/>
          <p:nvPr/>
        </p:nvSpPr>
        <p:spPr>
          <a:xfrm>
            <a:off x="583364" y="4579112"/>
            <a:ext cx="11257200" cy="1172629"/>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郑某的上述行为违反了</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新时代高校教师职业行为十项准则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研究生导师指导行为准则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等相关规定，学校决定</a:t>
            </a:r>
            <a:r>
              <a:rPr lang="zh-CN" altLang="en-US" b="1" dirty="0">
                <a:solidFill>
                  <a:srgbClr val="B62537"/>
                </a:solidFill>
                <a:latin typeface="楷体" panose="02010609060101010101" pitchFamily="49" charset="-122"/>
                <a:ea typeface="楷体" panose="02010609060101010101" pitchFamily="49" charset="-122"/>
              </a:rPr>
              <a:t>取消郑某研究生导师资格</a:t>
            </a:r>
            <a:r>
              <a:rPr lang="zh-CN" altLang="en-US" dirty="0">
                <a:solidFill>
                  <a:prstClr val="black"/>
                </a:solidFill>
                <a:latin typeface="楷体" panose="02010609060101010101" pitchFamily="49" charset="-122"/>
                <a:ea typeface="楷体" panose="02010609060101010101" pitchFamily="49" charset="-122"/>
              </a:rPr>
              <a:t>，</a:t>
            </a:r>
            <a:r>
              <a:rPr lang="zh-CN" altLang="en-US" b="1" dirty="0">
                <a:solidFill>
                  <a:srgbClr val="B62537"/>
                </a:solidFill>
                <a:latin typeface="楷体" panose="02010609060101010101" pitchFamily="49" charset="-122"/>
                <a:ea typeface="楷体" panose="02010609060101010101" pitchFamily="49" charset="-122"/>
              </a:rPr>
              <a:t>停止其教学工作</a:t>
            </a:r>
            <a:r>
              <a:rPr lang="zh-CN" altLang="en-US" dirty="0">
                <a:solidFill>
                  <a:prstClr val="black"/>
                </a:solidFill>
                <a:latin typeface="楷体" panose="02010609060101010101" pitchFamily="49" charset="-122"/>
                <a:ea typeface="楷体" panose="02010609060101010101" pitchFamily="49" charset="-122"/>
              </a:rPr>
              <a:t>，给予</a:t>
            </a:r>
            <a:r>
              <a:rPr lang="zh-CN" altLang="en-US" b="1" dirty="0">
                <a:solidFill>
                  <a:srgbClr val="B62537"/>
                </a:solidFill>
                <a:latin typeface="楷体" panose="02010609060101010101" pitchFamily="49" charset="-122"/>
                <a:ea typeface="楷体" panose="02010609060101010101" pitchFamily="49" charset="-122"/>
              </a:rPr>
              <a:t>降低岗位等级</a:t>
            </a:r>
            <a:r>
              <a:rPr lang="zh-CN" altLang="en-US" dirty="0">
                <a:solidFill>
                  <a:prstClr val="black"/>
                </a:solidFill>
                <a:latin typeface="楷体" panose="02010609060101010101" pitchFamily="49" charset="-122"/>
                <a:ea typeface="楷体" panose="02010609060101010101" pitchFamily="49" charset="-122"/>
              </a:rPr>
              <a:t>行政处分，岗位等级由副教授七级降为讲师十级。后续，学校将依据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中国共产党纪律处分条例</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，按程序进行</a:t>
            </a:r>
            <a:r>
              <a:rPr lang="zh-CN" altLang="en-US" b="1" dirty="0">
                <a:solidFill>
                  <a:srgbClr val="B62537"/>
                </a:solidFill>
                <a:latin typeface="楷体" panose="02010609060101010101" pitchFamily="49" charset="-122"/>
                <a:ea typeface="楷体" panose="02010609060101010101" pitchFamily="49" charset="-122"/>
              </a:rPr>
              <a:t>党纪处分</a:t>
            </a:r>
            <a:r>
              <a:rPr lang="zh-CN" altLang="en-US" dirty="0">
                <a:solidFill>
                  <a:prstClr val="black"/>
                </a:solidFill>
                <a:latin typeface="楷体" panose="02010609060101010101" pitchFamily="49" charset="-122"/>
                <a:ea typeface="楷体" panose="02010609060101010101" pitchFamily="49" charset="-122"/>
              </a:rPr>
              <a:t>。</a:t>
            </a:r>
            <a:endParaRPr lang="zh-CN" altLang="en-US" dirty="0">
              <a:solidFill>
                <a:prstClr val="black"/>
              </a:solidFill>
              <a:latin typeface="楷体" panose="02010609060101010101" pitchFamily="49" charset="-122"/>
              <a:ea typeface="楷体" panose="02010609060101010101" pitchFamily="49" charset="-122"/>
            </a:endParaRPr>
          </a:p>
        </p:txBody>
      </p:sp>
      <p:sp>
        <p:nvSpPr>
          <p:cNvPr id="15" name="文本框 119"/>
          <p:cNvSpPr txBox="1"/>
          <p:nvPr/>
        </p:nvSpPr>
        <p:spPr>
          <a:xfrm>
            <a:off x="574033" y="3364553"/>
            <a:ext cx="4097498"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处理结果</a:t>
            </a:r>
            <a:endParaRPr lang="en-US" altLang="zh-CN" sz="2000" b="1" dirty="0">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smtClean="0">
                <a:solidFill>
                  <a:schemeClr val="bg1"/>
                </a:solidFill>
                <a:latin typeface="隶书" panose="02010509060101010101" pitchFamily="49" charset="-122"/>
                <a:ea typeface="隶书" panose="02010509060101010101" pitchFamily="49" charset="-122"/>
              </a:rPr>
              <a:t>以案为鉴，以案明纪</a:t>
            </a:r>
            <a:endParaRPr lang="zh-CN" altLang="en-US" sz="1600" dirty="0">
              <a:solidFill>
                <a:schemeClr val="bg1"/>
              </a:solidFill>
              <a:latin typeface="隶书" panose="02010509060101010101" pitchFamily="49" charset="-122"/>
              <a:ea typeface="隶书" panose="02010509060101010101" pitchFamily="49" charset="-122"/>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6" y="297985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2" name="文本框 119"/>
          <p:cNvSpPr txBox="1"/>
          <p:nvPr/>
        </p:nvSpPr>
        <p:spPr>
          <a:xfrm>
            <a:off x="583364" y="875143"/>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学术不端行为</a:t>
            </a:r>
            <a:endParaRPr lang="zh-CN" altLang="en-US"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583565" y="1376045"/>
            <a:ext cx="10927080" cy="1529715"/>
          </a:xfrm>
          <a:prstGeom prst="rect">
            <a:avLst/>
          </a:prstGeom>
          <a:noFill/>
        </p:spPr>
        <p:txBody>
          <a:bodyPr wrap="square">
            <a:spAutoFit/>
          </a:bodyPr>
          <a:lstStyle/>
          <a:p>
            <a:pPr indent="457200" algn="just" fontAlgn="t">
              <a:lnSpc>
                <a:spcPct val="130000"/>
              </a:lnSpc>
            </a:pPr>
            <a:r>
              <a:rPr lang="zh-CN" altLang="en-US" dirty="0">
                <a:solidFill>
                  <a:prstClr val="black"/>
                </a:solidFill>
                <a:latin typeface="楷体" panose="02010609060101010101" pitchFamily="49" charset="-122"/>
                <a:ea typeface="楷体" panose="02010609060101010101" pitchFamily="49" charset="-122"/>
                <a:sym typeface="+mn-ea"/>
              </a:rPr>
              <a:t>北京建筑大</a:t>
            </a:r>
            <a:r>
              <a:rPr lang="zh-CN" altLang="en-US" dirty="0" smtClean="0">
                <a:solidFill>
                  <a:prstClr val="black"/>
                </a:solidFill>
                <a:latin typeface="楷体" panose="02010609060101010101" pitchFamily="49" charset="-122"/>
                <a:ea typeface="楷体" panose="02010609060101010101" pitchFamily="49" charset="-122"/>
                <a:sym typeface="+mn-ea"/>
              </a:rPr>
              <a:t>学季某（曾</a:t>
            </a:r>
            <a:r>
              <a:rPr lang="zh-CN" altLang="en-US" dirty="0">
                <a:solidFill>
                  <a:prstClr val="black"/>
                </a:solidFill>
                <a:latin typeface="楷体" panose="02010609060101010101" pitchFamily="49" charset="-122"/>
                <a:ea typeface="楷体" panose="02010609060101010101" pitchFamily="49" charset="-122"/>
                <a:sym typeface="+mn-ea"/>
              </a:rPr>
              <a:t>获国家级人才项目领军人才）于2022年组织线上会议，安排有关人员收集可能的基金项目评审专家信息，并在会后由</a:t>
            </a:r>
            <a:r>
              <a:rPr lang="zh-CN" altLang="en-US" dirty="0" smtClean="0">
                <a:solidFill>
                  <a:prstClr val="black"/>
                </a:solidFill>
                <a:latin typeface="楷体" panose="02010609060101010101" pitchFamily="49" charset="-122"/>
                <a:ea typeface="楷体" panose="02010609060101010101" pitchFamily="49" charset="-122"/>
                <a:sym typeface="+mn-ea"/>
              </a:rPr>
              <a:t>季某和</a:t>
            </a:r>
            <a:r>
              <a:rPr lang="zh-CN" altLang="en-US" dirty="0">
                <a:solidFill>
                  <a:prstClr val="black"/>
                </a:solidFill>
                <a:latin typeface="楷体" panose="02010609060101010101" pitchFamily="49" charset="-122"/>
                <a:ea typeface="楷体" panose="02010609060101010101" pitchFamily="49" charset="-122"/>
                <a:sym typeface="+mn-ea"/>
              </a:rPr>
              <a:t>他人联系了部分专家。</a:t>
            </a:r>
            <a:endParaRPr lang="zh-CN" altLang="en-US"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zh-CN" altLang="en-US" dirty="0">
                <a:solidFill>
                  <a:prstClr val="black"/>
                </a:solidFill>
                <a:latin typeface="楷体" panose="02010609060101010101" pitchFamily="49" charset="-122"/>
                <a:ea typeface="楷体" panose="02010609060101010101" pitchFamily="49" charset="-122"/>
                <a:sym typeface="+mn-ea"/>
              </a:rPr>
              <a:t>2023年，</a:t>
            </a:r>
            <a:r>
              <a:rPr lang="zh-CN" altLang="en-US" dirty="0" smtClean="0">
                <a:solidFill>
                  <a:prstClr val="black"/>
                </a:solidFill>
                <a:latin typeface="楷体" panose="02010609060101010101" pitchFamily="49" charset="-122"/>
                <a:ea typeface="楷体" panose="02010609060101010101" pitchFamily="49" charset="-122"/>
                <a:sym typeface="+mn-ea"/>
              </a:rPr>
              <a:t>季某通</a:t>
            </a:r>
            <a:r>
              <a:rPr lang="zh-CN" altLang="en-US" dirty="0">
                <a:solidFill>
                  <a:prstClr val="black"/>
                </a:solidFill>
                <a:latin typeface="楷体" panose="02010609060101010101" pitchFamily="49" charset="-122"/>
                <a:ea typeface="楷体" panose="02010609060101010101" pitchFamily="49" charset="-122"/>
                <a:sym typeface="+mn-ea"/>
              </a:rPr>
              <a:t>过电话、短信、微信等形式为自己申请的重点项目（未获资助）向多位潜在的评审专家请托。</a:t>
            </a:r>
            <a:endParaRPr dirty="0">
              <a:solidFill>
                <a:prstClr val="black"/>
              </a:solidFill>
              <a:latin typeface="楷体" panose="02010609060101010101" pitchFamily="49" charset="-122"/>
              <a:ea typeface="楷体" panose="02010609060101010101" pitchFamily="49" charset="-122"/>
            </a:endParaRPr>
          </a:p>
        </p:txBody>
      </p:sp>
      <p:sp>
        <p:nvSpPr>
          <p:cNvPr id="15" name="文本框 119"/>
          <p:cNvSpPr txBox="1"/>
          <p:nvPr/>
        </p:nvSpPr>
        <p:spPr>
          <a:xfrm>
            <a:off x="574033" y="3105473"/>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smtClean="0">
                <a:solidFill>
                  <a:schemeClr val="bg1"/>
                </a:solidFill>
                <a:latin typeface="隶书" panose="02010509060101010101" pitchFamily="49" charset="-122"/>
                <a:ea typeface="隶书" panose="02010509060101010101" pitchFamily="49" charset="-122"/>
              </a:rPr>
              <a:t>以案为鉴，以案明纪</a:t>
            </a:r>
            <a:endParaRPr lang="zh-CN" altLang="en-US" sz="1600" dirty="0">
              <a:solidFill>
                <a:schemeClr val="bg1"/>
              </a:solidFill>
              <a:latin typeface="隶书" panose="02010509060101010101" pitchFamily="49" charset="-122"/>
              <a:ea typeface="隶书" panose="02010509060101010101" pitchFamily="49" charset="-122"/>
            </a:endParaRPr>
          </a:p>
        </p:txBody>
      </p:sp>
      <p:sp>
        <p:nvSpPr>
          <p:cNvPr id="4" name="矩形: 圆角 15"/>
          <p:cNvSpPr/>
          <p:nvPr/>
        </p:nvSpPr>
        <p:spPr>
          <a:xfrm>
            <a:off x="1258453" y="3594122"/>
            <a:ext cx="5876202"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国家自然科学基金项目科研不端行为调查处理办法</a:t>
            </a:r>
            <a:r>
              <a:rPr lang="en-US" altLang="zh-CN">
                <a:latin typeface="楷体" panose="02010609060101010101" pitchFamily="49" charset="-122"/>
                <a:ea typeface="楷体" panose="02010609060101010101" pitchFamily="49" charset="-122"/>
              </a:rPr>
              <a:t>》</a:t>
            </a:r>
            <a:endParaRPr lang="zh-CN" altLang="en-US">
              <a:latin typeface="楷体" panose="02010609060101010101" pitchFamily="49" charset="-122"/>
              <a:ea typeface="楷体" panose="02010609060101010101" pitchFamily="49" charset="-122"/>
            </a:endParaRPr>
          </a:p>
        </p:txBody>
      </p:sp>
      <p:sp>
        <p:nvSpPr>
          <p:cNvPr id="8" name="文本框 7"/>
          <p:cNvSpPr txBox="1"/>
          <p:nvPr/>
        </p:nvSpPr>
        <p:spPr>
          <a:xfrm>
            <a:off x="695325" y="4277360"/>
            <a:ext cx="10815955" cy="1889760"/>
          </a:xfrm>
          <a:prstGeom prst="rect">
            <a:avLst/>
          </a:prstGeom>
          <a:noFill/>
        </p:spPr>
        <p:txBody>
          <a:bodyPr wrap="square">
            <a:spAutoFit/>
          </a:bodyPr>
          <a:lstStyle/>
          <a:p>
            <a:pPr indent="457200" algn="just" fontAlgn="t">
              <a:lnSpc>
                <a:spcPct val="130000"/>
              </a:lnSpc>
            </a:pPr>
            <a:r>
              <a:rPr lang="zh-CN" altLang="en-US" dirty="0" smtClean="0">
                <a:solidFill>
                  <a:prstClr val="black"/>
                </a:solidFill>
                <a:latin typeface="楷体" panose="02010609060101010101" pitchFamily="49" charset="-122"/>
                <a:ea typeface="楷体" panose="02010609060101010101" pitchFamily="49" charset="-122"/>
              </a:rPr>
              <a:t>季某存</a:t>
            </a:r>
            <a:r>
              <a:rPr lang="zh-CN" altLang="en-US" dirty="0">
                <a:solidFill>
                  <a:prstClr val="black"/>
                </a:solidFill>
                <a:latin typeface="楷体" panose="02010609060101010101" pitchFamily="49" charset="-122"/>
                <a:ea typeface="楷体" panose="02010609060101010101" pitchFamily="49" charset="-122"/>
              </a:rPr>
              <a:t>在干扰基金项目评审秩序的问题，违反了</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国家自然科学基金项目申请人和参与者承诺书</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之约定，</a:t>
            </a:r>
            <a:r>
              <a:rPr lang="zh-CN" altLang="en-US" dirty="0" smtClean="0">
                <a:solidFill>
                  <a:prstClr val="black"/>
                </a:solidFill>
                <a:latin typeface="楷体" panose="02010609060101010101" pitchFamily="49" charset="-122"/>
                <a:ea typeface="楷体" panose="02010609060101010101" pitchFamily="49" charset="-122"/>
              </a:rPr>
              <a:t>季某应</a:t>
            </a:r>
            <a:r>
              <a:rPr lang="zh-CN" altLang="en-US" dirty="0">
                <a:solidFill>
                  <a:prstClr val="black"/>
                </a:solidFill>
                <a:latin typeface="楷体" panose="02010609060101010101" pitchFamily="49" charset="-122"/>
                <a:ea typeface="楷体" panose="02010609060101010101" pitchFamily="49" charset="-122"/>
              </a:rPr>
              <a:t>对上述问题负责。经国家自然科学基金委员会监督委员会六届二次会议审议、国家自然科学基金委员会</a:t>
            </a:r>
            <a:r>
              <a:rPr lang="en-US" altLang="zh-CN" dirty="0">
                <a:solidFill>
                  <a:prstClr val="black"/>
                </a:solidFill>
                <a:latin typeface="楷体" panose="02010609060101010101" pitchFamily="49" charset="-122"/>
                <a:ea typeface="楷体" panose="02010609060101010101" pitchFamily="49" charset="-122"/>
              </a:rPr>
              <a:t>2023</a:t>
            </a:r>
            <a:r>
              <a:rPr lang="zh-CN" altLang="en-US" dirty="0">
                <a:solidFill>
                  <a:prstClr val="black"/>
                </a:solidFill>
                <a:latin typeface="楷体" panose="02010609060101010101" pitchFamily="49" charset="-122"/>
                <a:ea typeface="楷体" panose="02010609060101010101" pitchFamily="49" charset="-122"/>
              </a:rPr>
              <a:t>年第</a:t>
            </a:r>
            <a:r>
              <a:rPr lang="en-US" altLang="zh-CN" dirty="0">
                <a:solidFill>
                  <a:prstClr val="black"/>
                </a:solidFill>
                <a:latin typeface="楷体" panose="02010609060101010101" pitchFamily="49" charset="-122"/>
                <a:ea typeface="楷体" panose="02010609060101010101" pitchFamily="49" charset="-122"/>
              </a:rPr>
              <a:t>21</a:t>
            </a:r>
            <a:r>
              <a:rPr lang="zh-CN" altLang="en-US" dirty="0">
                <a:solidFill>
                  <a:prstClr val="black"/>
                </a:solidFill>
                <a:latin typeface="楷体" panose="02010609060101010101" pitchFamily="49" charset="-122"/>
                <a:ea typeface="楷体" panose="02010609060101010101" pitchFamily="49" charset="-122"/>
              </a:rPr>
              <a:t>次委务会议审定，决定依据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国家自然科学基金项目科研不端行为调查处理办法</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第四十四条第一项和第四项、第五十条第二款，</a:t>
            </a:r>
            <a:r>
              <a:rPr lang="zh-CN" altLang="en-US" b="1" dirty="0">
                <a:solidFill>
                  <a:srgbClr val="C00000"/>
                </a:solidFill>
                <a:latin typeface="楷体" panose="02010609060101010101" pitchFamily="49" charset="-122"/>
                <a:ea typeface="楷体" panose="02010609060101010101" pitchFamily="49" charset="-122"/>
              </a:rPr>
              <a:t>取消</a:t>
            </a:r>
            <a:r>
              <a:rPr lang="zh-CN" altLang="en-US" dirty="0" smtClean="0">
                <a:solidFill>
                  <a:prstClr val="black"/>
                </a:solidFill>
                <a:latin typeface="楷体" panose="02010609060101010101" pitchFamily="49" charset="-122"/>
                <a:ea typeface="楷体" panose="02010609060101010101" pitchFamily="49" charset="-122"/>
              </a:rPr>
              <a:t>季某国</a:t>
            </a:r>
            <a:r>
              <a:rPr lang="zh-CN" altLang="en-US" dirty="0">
                <a:solidFill>
                  <a:prstClr val="black"/>
                </a:solidFill>
                <a:latin typeface="楷体" panose="02010609060101010101" pitchFamily="49" charset="-122"/>
                <a:ea typeface="楷体" panose="02010609060101010101" pitchFamily="49" charset="-122"/>
              </a:rPr>
              <a:t>家自然科学基金项目申请和参与</a:t>
            </a:r>
            <a:r>
              <a:rPr lang="zh-CN" altLang="en-US" b="1" dirty="0">
                <a:solidFill>
                  <a:srgbClr val="C00000"/>
                </a:solidFill>
                <a:latin typeface="楷体" panose="02010609060101010101" pitchFamily="49" charset="-122"/>
                <a:ea typeface="楷体" panose="02010609060101010101" pitchFamily="49" charset="-122"/>
              </a:rPr>
              <a:t>申请资格</a:t>
            </a:r>
            <a:r>
              <a:rPr lang="en-US" altLang="zh-CN" b="1" dirty="0">
                <a:solidFill>
                  <a:srgbClr val="C00000"/>
                </a:solidFill>
                <a:latin typeface="楷体" panose="02010609060101010101" pitchFamily="49" charset="-122"/>
                <a:ea typeface="楷体" panose="02010609060101010101" pitchFamily="49" charset="-122"/>
              </a:rPr>
              <a:t>3</a:t>
            </a:r>
            <a:r>
              <a:rPr lang="zh-CN" altLang="en-US" b="1" dirty="0">
                <a:solidFill>
                  <a:srgbClr val="C00000"/>
                </a:solidFill>
                <a:latin typeface="楷体" panose="02010609060101010101" pitchFamily="49" charset="-122"/>
                <a:ea typeface="楷体" panose="02010609060101010101" pitchFamily="49" charset="-122"/>
              </a:rPr>
              <a:t>年</a:t>
            </a:r>
            <a:r>
              <a:rPr lang="zh-CN" altLang="en-US" dirty="0">
                <a:solidFill>
                  <a:prstClr val="black"/>
                </a:solidFill>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取消</a:t>
            </a:r>
            <a:r>
              <a:rPr lang="zh-CN" altLang="en-US" dirty="0" smtClean="0">
                <a:solidFill>
                  <a:prstClr val="black"/>
                </a:solidFill>
                <a:latin typeface="楷体" panose="02010609060101010101" pitchFamily="49" charset="-122"/>
                <a:ea typeface="楷体" panose="02010609060101010101" pitchFamily="49" charset="-122"/>
              </a:rPr>
              <a:t>季某国</a:t>
            </a:r>
            <a:r>
              <a:rPr lang="zh-CN" altLang="en-US" dirty="0">
                <a:solidFill>
                  <a:prstClr val="black"/>
                </a:solidFill>
                <a:latin typeface="楷体" panose="02010609060101010101" pitchFamily="49" charset="-122"/>
                <a:ea typeface="楷体" panose="02010609060101010101" pitchFamily="49" charset="-122"/>
              </a:rPr>
              <a:t>家自然科学基金项目</a:t>
            </a:r>
            <a:r>
              <a:rPr lang="zh-CN" altLang="en-US" b="1" dirty="0">
                <a:solidFill>
                  <a:srgbClr val="C00000"/>
                </a:solidFill>
                <a:latin typeface="楷体" panose="02010609060101010101" pitchFamily="49" charset="-122"/>
                <a:ea typeface="楷体" panose="02010609060101010101" pitchFamily="49" charset="-122"/>
              </a:rPr>
              <a:t>评审资格</a:t>
            </a:r>
            <a:r>
              <a:rPr lang="en-US" altLang="zh-CN" b="1" dirty="0">
                <a:solidFill>
                  <a:srgbClr val="C00000"/>
                </a:solidFill>
                <a:latin typeface="楷体" panose="02010609060101010101" pitchFamily="49" charset="-122"/>
                <a:ea typeface="楷体" panose="02010609060101010101" pitchFamily="49" charset="-122"/>
              </a:rPr>
              <a:t>5</a:t>
            </a:r>
            <a:r>
              <a:rPr lang="zh-CN" altLang="en-US" b="1" dirty="0">
                <a:solidFill>
                  <a:srgbClr val="C00000"/>
                </a:solidFill>
                <a:latin typeface="楷体" panose="02010609060101010101" pitchFamily="49" charset="-122"/>
                <a:ea typeface="楷体" panose="02010609060101010101" pitchFamily="49" charset="-122"/>
              </a:rPr>
              <a:t>年</a:t>
            </a:r>
            <a:r>
              <a:rPr lang="zh-CN" altLang="en-US" dirty="0">
                <a:solidFill>
                  <a:prstClr val="black"/>
                </a:solidFill>
                <a:latin typeface="楷体" panose="02010609060101010101" pitchFamily="49" charset="-122"/>
                <a:ea typeface="楷体" panose="02010609060101010101" pitchFamily="49" charset="-122"/>
              </a:rPr>
              <a:t>，给</a:t>
            </a:r>
            <a:r>
              <a:rPr lang="zh-CN" altLang="en-US">
                <a:solidFill>
                  <a:prstClr val="black"/>
                </a:solidFill>
                <a:latin typeface="楷体" panose="02010609060101010101" pitchFamily="49" charset="-122"/>
                <a:ea typeface="楷体" panose="02010609060101010101" pitchFamily="49" charset="-122"/>
              </a:rPr>
              <a:t>予</a:t>
            </a:r>
            <a:r>
              <a:rPr lang="zh-CN" altLang="en-US" smtClean="0">
                <a:solidFill>
                  <a:prstClr val="black"/>
                </a:solidFill>
                <a:latin typeface="楷体" panose="02010609060101010101" pitchFamily="49" charset="-122"/>
                <a:ea typeface="楷体" panose="02010609060101010101" pitchFamily="49" charset="-122"/>
              </a:rPr>
              <a:t>季某</a:t>
            </a:r>
            <a:r>
              <a:rPr lang="zh-CN" altLang="en-US" b="1" smtClean="0">
                <a:solidFill>
                  <a:srgbClr val="C00000"/>
                </a:solidFill>
                <a:latin typeface="楷体" panose="02010609060101010101" pitchFamily="49" charset="-122"/>
                <a:ea typeface="楷体" panose="02010609060101010101" pitchFamily="49" charset="-122"/>
              </a:rPr>
              <a:t>通</a:t>
            </a:r>
            <a:r>
              <a:rPr lang="zh-CN" altLang="en-US" b="1" dirty="0">
                <a:solidFill>
                  <a:srgbClr val="C00000"/>
                </a:solidFill>
                <a:latin typeface="楷体" panose="02010609060101010101" pitchFamily="49" charset="-122"/>
                <a:ea typeface="楷体" panose="02010609060101010101" pitchFamily="49" charset="-122"/>
              </a:rPr>
              <a:t>报批评</a:t>
            </a:r>
            <a:r>
              <a:rPr lang="zh-CN" altLang="en-US" dirty="0">
                <a:solidFill>
                  <a:prstClr val="black"/>
                </a:solidFill>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2" name="文本框 11"/>
          <p:cNvSpPr txBox="1"/>
          <p:nvPr/>
        </p:nvSpPr>
        <p:spPr>
          <a:xfrm>
            <a:off x="5435600" y="6275705"/>
            <a:ext cx="6866255" cy="275590"/>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来源：国家自然科学基金委员会</a:t>
            </a:r>
            <a:r>
              <a:rPr lang="en-US" altLang="zh-CN" sz="1200" dirty="0">
                <a:latin typeface="微软雅黑" panose="020B0503020204020204" pitchFamily="34" charset="-122"/>
                <a:ea typeface="微软雅黑" panose="020B0503020204020204" pitchFamily="34" charset="-122"/>
              </a:rPr>
              <a:t>https://www.nsfc.gov.cn/publish/portal0/jd/04/info92362.htm</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6" y="297985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2" name="文本框 119"/>
          <p:cNvSpPr txBox="1"/>
          <p:nvPr/>
        </p:nvSpPr>
        <p:spPr>
          <a:xfrm>
            <a:off x="583364" y="875143"/>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学术不端行为</a:t>
            </a:r>
            <a:endParaRPr lang="zh-CN" altLang="en-US"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583565" y="1376045"/>
            <a:ext cx="10927080" cy="1170305"/>
          </a:xfrm>
          <a:prstGeom prst="rect">
            <a:avLst/>
          </a:prstGeom>
          <a:noFill/>
        </p:spPr>
        <p:txBody>
          <a:bodyPr wrap="square">
            <a:spAutoFit/>
          </a:bodyPr>
          <a:lstStyle/>
          <a:p>
            <a:pPr indent="457200" algn="just" fontAlgn="t">
              <a:lnSpc>
                <a:spcPct val="130000"/>
              </a:lnSpc>
            </a:pPr>
            <a:r>
              <a:rPr lang="zh-CN" altLang="en-US" dirty="0">
                <a:solidFill>
                  <a:prstClr val="black"/>
                </a:solidFill>
                <a:latin typeface="楷体" panose="02010609060101010101" pitchFamily="49" charset="-122"/>
                <a:ea typeface="楷体" panose="02010609060101010101" pitchFamily="49" charset="-122"/>
                <a:sym typeface="+mn-ea"/>
              </a:rPr>
              <a:t>华北电力大学</a:t>
            </a:r>
            <a:r>
              <a:rPr lang="zh-CN" altLang="en-US" dirty="0" smtClean="0">
                <a:solidFill>
                  <a:prstClr val="black"/>
                </a:solidFill>
                <a:latin typeface="楷体" panose="02010609060101010101" pitchFamily="49" charset="-122"/>
                <a:ea typeface="楷体" panose="02010609060101010101" pitchFamily="49" charset="-122"/>
                <a:sym typeface="+mn-ea"/>
              </a:rPr>
              <a:t>杨某某于</a:t>
            </a:r>
            <a:r>
              <a:rPr lang="en-US" altLang="zh-CN" dirty="0">
                <a:solidFill>
                  <a:prstClr val="black"/>
                </a:solidFill>
                <a:latin typeface="楷体" panose="02010609060101010101" pitchFamily="49" charset="-122"/>
                <a:ea typeface="楷体" panose="02010609060101010101" pitchFamily="49" charset="-122"/>
                <a:sym typeface="+mn-ea"/>
              </a:rPr>
              <a:t>2022</a:t>
            </a:r>
            <a:r>
              <a:rPr lang="zh-CN" altLang="en-US" dirty="0">
                <a:solidFill>
                  <a:prstClr val="black"/>
                </a:solidFill>
                <a:latin typeface="楷体" panose="02010609060101010101" pitchFamily="49" charset="-122"/>
                <a:ea typeface="楷体" panose="02010609060101010101" pitchFamily="49" charset="-122"/>
                <a:sym typeface="+mn-ea"/>
              </a:rPr>
              <a:t>年和</a:t>
            </a:r>
            <a:r>
              <a:rPr lang="en-US" altLang="zh-CN" dirty="0">
                <a:solidFill>
                  <a:prstClr val="black"/>
                </a:solidFill>
                <a:latin typeface="楷体" panose="02010609060101010101" pitchFamily="49" charset="-122"/>
                <a:ea typeface="楷体" panose="02010609060101010101" pitchFamily="49" charset="-122"/>
                <a:sym typeface="+mn-ea"/>
              </a:rPr>
              <a:t>2023</a:t>
            </a:r>
            <a:r>
              <a:rPr lang="zh-CN" altLang="en-US" dirty="0">
                <a:solidFill>
                  <a:prstClr val="black"/>
                </a:solidFill>
                <a:latin typeface="楷体" panose="02010609060101010101" pitchFamily="49" charset="-122"/>
                <a:ea typeface="楷体" panose="02010609060101010101" pitchFamily="49" charset="-122"/>
                <a:sym typeface="+mn-ea"/>
              </a:rPr>
              <a:t>年连续两年申请国家自然科学基金重点项目（均未获资助）过程中，通过发送邮件等方式向多位潜在的评审专家请托。</a:t>
            </a:r>
            <a:endParaRPr lang="en-US" altLang="zh-CN" dirty="0">
              <a:solidFill>
                <a:prstClr val="black"/>
              </a:solidFill>
              <a:latin typeface="楷体" panose="02010609060101010101" pitchFamily="49" charset="-122"/>
              <a:ea typeface="楷体" panose="02010609060101010101" pitchFamily="49" charset="-122"/>
            </a:endParaRPr>
          </a:p>
          <a:p>
            <a:pPr indent="457200" algn="just" fontAlgn="t">
              <a:lnSpc>
                <a:spcPct val="130000"/>
              </a:lnSpc>
            </a:pPr>
            <a:endParaRPr dirty="0">
              <a:solidFill>
                <a:prstClr val="black"/>
              </a:solidFill>
              <a:latin typeface="楷体" panose="02010609060101010101" pitchFamily="49" charset="-122"/>
              <a:ea typeface="楷体" panose="02010609060101010101" pitchFamily="49" charset="-122"/>
            </a:endParaRPr>
          </a:p>
        </p:txBody>
      </p:sp>
      <p:sp>
        <p:nvSpPr>
          <p:cNvPr id="15" name="文本框 119"/>
          <p:cNvSpPr txBox="1"/>
          <p:nvPr/>
        </p:nvSpPr>
        <p:spPr>
          <a:xfrm>
            <a:off x="574033" y="3105473"/>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smtClean="0">
                <a:solidFill>
                  <a:schemeClr val="bg1"/>
                </a:solidFill>
                <a:latin typeface="隶书" panose="02010509060101010101" pitchFamily="49" charset="-122"/>
                <a:ea typeface="隶书" panose="02010509060101010101" pitchFamily="49" charset="-122"/>
              </a:rPr>
              <a:t>以案为鉴，以案明纪</a:t>
            </a:r>
            <a:endParaRPr lang="zh-CN" altLang="en-US" sz="1600" dirty="0">
              <a:solidFill>
                <a:schemeClr val="bg1"/>
              </a:solidFill>
              <a:latin typeface="隶书" panose="02010509060101010101" pitchFamily="49" charset="-122"/>
              <a:ea typeface="隶书" panose="02010509060101010101" pitchFamily="49" charset="-122"/>
            </a:endParaRPr>
          </a:p>
        </p:txBody>
      </p:sp>
      <p:sp>
        <p:nvSpPr>
          <p:cNvPr id="4" name="矩形: 圆角 15"/>
          <p:cNvSpPr/>
          <p:nvPr/>
        </p:nvSpPr>
        <p:spPr>
          <a:xfrm>
            <a:off x="1258453" y="3594122"/>
            <a:ext cx="5876202"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国家自然科学基金项目科研不端行为调查处理办法</a:t>
            </a:r>
            <a:r>
              <a:rPr lang="en-US" altLang="zh-CN">
                <a:latin typeface="楷体" panose="02010609060101010101" pitchFamily="49" charset="-122"/>
                <a:ea typeface="楷体" panose="02010609060101010101" pitchFamily="49" charset="-122"/>
              </a:rPr>
              <a:t>》</a:t>
            </a:r>
            <a:endParaRPr lang="zh-CN" altLang="en-US">
              <a:latin typeface="楷体" panose="02010609060101010101" pitchFamily="49" charset="-122"/>
              <a:ea typeface="楷体" panose="02010609060101010101" pitchFamily="49" charset="-122"/>
            </a:endParaRPr>
          </a:p>
        </p:txBody>
      </p:sp>
      <p:sp>
        <p:nvSpPr>
          <p:cNvPr id="8" name="文本框 7"/>
          <p:cNvSpPr txBox="1"/>
          <p:nvPr/>
        </p:nvSpPr>
        <p:spPr>
          <a:xfrm>
            <a:off x="695325" y="4277360"/>
            <a:ext cx="10815955" cy="1172629"/>
          </a:xfrm>
          <a:prstGeom prst="rect">
            <a:avLst/>
          </a:prstGeom>
          <a:noFill/>
        </p:spPr>
        <p:txBody>
          <a:bodyPr wrap="square">
            <a:spAutoFit/>
          </a:bodyPr>
          <a:lstStyle/>
          <a:p>
            <a:pPr indent="457200" algn="just" fontAlgn="t">
              <a:lnSpc>
                <a:spcPct val="130000"/>
              </a:lnSpc>
            </a:pPr>
            <a:r>
              <a:rPr dirty="0">
                <a:latin typeface="楷体" panose="02010609060101010101" pitchFamily="49" charset="-122"/>
                <a:ea typeface="楷体" panose="02010609060101010101" pitchFamily="49" charset="-122"/>
              </a:rPr>
              <a:t>经国家自然科学基金委员会监督委员会六届二次会议审议、国家自然科学基金委员会2023年第21次委务会议审定，决定依据《国家自然科学基金项目科研不端行为调查处理办法》第四十四条第一项，</a:t>
            </a:r>
            <a:r>
              <a:rPr b="1" dirty="0" smtClean="0">
                <a:solidFill>
                  <a:srgbClr val="C00000"/>
                </a:solidFill>
                <a:latin typeface="楷体" panose="02010609060101010101" pitchFamily="49" charset="-122"/>
                <a:ea typeface="楷体" panose="02010609060101010101" pitchFamily="49" charset="-122"/>
              </a:rPr>
              <a:t>取消</a:t>
            </a:r>
            <a:r>
              <a:rPr dirty="0" smtClean="0">
                <a:latin typeface="楷体" panose="02010609060101010101" pitchFamily="49" charset="-122"/>
                <a:ea typeface="楷体" panose="02010609060101010101" pitchFamily="49" charset="-122"/>
              </a:rPr>
              <a:t>杨</a:t>
            </a:r>
            <a:r>
              <a:rPr lang="zh-CN" altLang="en-US" dirty="0" smtClean="0">
                <a:latin typeface="楷体" panose="02010609060101010101" pitchFamily="49" charset="-122"/>
                <a:ea typeface="楷体" panose="02010609060101010101" pitchFamily="49" charset="-122"/>
              </a:rPr>
              <a:t>某某</a:t>
            </a:r>
            <a:r>
              <a:rPr dirty="0" smtClean="0">
                <a:latin typeface="楷体" panose="02010609060101010101" pitchFamily="49" charset="-122"/>
                <a:ea typeface="楷体" panose="02010609060101010101" pitchFamily="49" charset="-122"/>
              </a:rPr>
              <a:t>国家自然科学基金项目申请和参与</a:t>
            </a:r>
            <a:r>
              <a:rPr b="1" dirty="0" smtClean="0">
                <a:solidFill>
                  <a:srgbClr val="C00000"/>
                </a:solidFill>
                <a:latin typeface="楷体" panose="02010609060101010101" pitchFamily="49" charset="-122"/>
                <a:ea typeface="楷体" panose="02010609060101010101" pitchFamily="49" charset="-122"/>
              </a:rPr>
              <a:t>申请资格</a:t>
            </a:r>
            <a:r>
              <a:rPr b="1" dirty="0">
                <a:solidFill>
                  <a:srgbClr val="C00000"/>
                </a:solidFill>
                <a:latin typeface="楷体" panose="02010609060101010101" pitchFamily="49" charset="-122"/>
                <a:ea typeface="楷体" panose="02010609060101010101" pitchFamily="49" charset="-122"/>
              </a:rPr>
              <a:t>3年</a:t>
            </a:r>
            <a:r>
              <a:rPr dirty="0" smtClean="0">
                <a:latin typeface="楷体" panose="02010609060101010101" pitchFamily="49" charset="-122"/>
                <a:ea typeface="楷体" panose="02010609060101010101" pitchFamily="49" charset="-122"/>
              </a:rPr>
              <a:t>，给予杨</a:t>
            </a:r>
            <a:r>
              <a:rPr lang="zh-CN" altLang="en-US" dirty="0" smtClean="0">
                <a:latin typeface="楷体" panose="02010609060101010101" pitchFamily="49" charset="-122"/>
                <a:ea typeface="楷体" panose="02010609060101010101" pitchFamily="49" charset="-122"/>
              </a:rPr>
              <a:t>某某</a:t>
            </a:r>
            <a:r>
              <a:rPr b="1" dirty="0" smtClean="0">
                <a:solidFill>
                  <a:srgbClr val="C00000"/>
                </a:solidFill>
                <a:latin typeface="楷体" panose="02010609060101010101" pitchFamily="49" charset="-122"/>
                <a:ea typeface="楷体" panose="02010609060101010101" pitchFamily="49" charset="-122"/>
              </a:rPr>
              <a:t>通报批评</a:t>
            </a:r>
            <a:r>
              <a:rPr dirty="0">
                <a:latin typeface="楷体" panose="02010609060101010101" pitchFamily="49" charset="-122"/>
                <a:ea typeface="楷体" panose="02010609060101010101" pitchFamily="49" charset="-122"/>
              </a:rPr>
              <a:t>。</a:t>
            </a:r>
            <a:endParaRPr dirty="0">
              <a:latin typeface="楷体" panose="02010609060101010101" pitchFamily="49" charset="-122"/>
              <a:ea typeface="楷体" panose="02010609060101010101" pitchFamily="49" charset="-122"/>
            </a:endParaRPr>
          </a:p>
        </p:txBody>
      </p:sp>
      <p:sp>
        <p:nvSpPr>
          <p:cNvPr id="14" name="文本框 13"/>
          <p:cNvSpPr txBox="1"/>
          <p:nvPr/>
        </p:nvSpPr>
        <p:spPr>
          <a:xfrm>
            <a:off x="5435600" y="6275705"/>
            <a:ext cx="6866255" cy="275590"/>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来源：国家自然科学基金委员会</a:t>
            </a:r>
            <a:r>
              <a:rPr lang="en-US" altLang="zh-CN" sz="1200" dirty="0">
                <a:latin typeface="微软雅黑" panose="020B0503020204020204" pitchFamily="34" charset="-122"/>
                <a:ea typeface="微软雅黑" panose="020B0503020204020204" pitchFamily="34" charset="-122"/>
              </a:rPr>
              <a:t>https://www.nsfc.gov.cn/publish/portal0/jd/04/info92362.htm</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txBox="1"/>
          <p:nvPr/>
        </p:nvSpPr>
        <p:spPr>
          <a:xfrm>
            <a:off x="873842" y="26504"/>
            <a:ext cx="8634052"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a:t>
            </a:r>
            <a:r>
              <a:rPr lang="zh-CN" altLang="en-US" sz="3600" dirty="0" smtClean="0">
                <a:solidFill>
                  <a:prstClr val="white"/>
                </a:solidFill>
                <a:latin typeface="黑体" panose="02010609060101010101" pitchFamily="49" charset="-122"/>
                <a:ea typeface="黑体" panose="02010609060101010101" pitchFamily="49" charset="-122"/>
              </a:rPr>
              <a:t>教育：对评审专家的行为规范要求</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5" name="文本框 4"/>
          <p:cNvSpPr txBox="1"/>
          <p:nvPr/>
        </p:nvSpPr>
        <p:spPr>
          <a:xfrm>
            <a:off x="553720" y="1515745"/>
            <a:ext cx="11333480" cy="3831818"/>
          </a:xfrm>
          <a:prstGeom prst="rect">
            <a:avLst/>
          </a:prstGeom>
          <a:noFill/>
        </p:spPr>
        <p:txBody>
          <a:bodyPr wrap="square">
            <a:spAutoFit/>
          </a:bodyPr>
          <a:lstStyle/>
          <a:p>
            <a:pPr indent="457200" algn="just" fontAlgn="t">
              <a:lnSpc>
                <a:spcPct val="150000"/>
              </a:lnSpc>
            </a:pPr>
            <a:r>
              <a:rPr b="1" dirty="0">
                <a:solidFill>
                  <a:prstClr val="black"/>
                </a:solidFill>
                <a:latin typeface="楷体" panose="02010609060101010101" pitchFamily="49" charset="-122"/>
                <a:ea typeface="楷体" panose="02010609060101010101" pitchFamily="49" charset="-122"/>
                <a:sym typeface="+mn-ea"/>
              </a:rPr>
              <a:t>第五十条</a:t>
            </a:r>
            <a:r>
              <a:rPr dirty="0">
                <a:solidFill>
                  <a:prstClr val="black"/>
                </a:solidFill>
                <a:latin typeface="楷体" panose="02010609060101010101" pitchFamily="49" charset="-122"/>
                <a:ea typeface="楷体" panose="02010609060101010101" pitchFamily="49" charset="-122"/>
                <a:sym typeface="+mn-ea"/>
              </a:rPr>
              <a:t>　评审专家有下列行为之一的，取消评审专家资格二至五年，给予警告、内部通报批评或者通报批评并责令改正；情节较重的，取消评审专家资格五至七年，给予内部通报批评或者通报批评并责令改正；情节严重的，不再聘请为评审专家，给予通报批评：</a:t>
            </a:r>
            <a:endParaRPr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dirty="0">
                <a:solidFill>
                  <a:prstClr val="black"/>
                </a:solidFill>
                <a:latin typeface="楷体" panose="02010609060101010101" pitchFamily="49" charset="-122"/>
                <a:ea typeface="楷体" panose="02010609060101010101" pitchFamily="49" charset="-122"/>
                <a:sym typeface="+mn-ea"/>
              </a:rPr>
              <a:t>（一）违反保密或者回避规定的；</a:t>
            </a:r>
            <a:endParaRPr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dirty="0">
                <a:solidFill>
                  <a:prstClr val="black"/>
                </a:solidFill>
                <a:latin typeface="楷体" panose="02010609060101010101" pitchFamily="49" charset="-122"/>
                <a:ea typeface="楷体" panose="02010609060101010101" pitchFamily="49" charset="-122"/>
                <a:sym typeface="+mn-ea"/>
              </a:rPr>
              <a:t>（二）打击报复、诬陷或者故意损毁申请者名誉的；</a:t>
            </a:r>
            <a:endParaRPr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dirty="0">
                <a:solidFill>
                  <a:prstClr val="black"/>
                </a:solidFill>
                <a:latin typeface="楷体" panose="02010609060101010101" pitchFamily="49" charset="-122"/>
                <a:ea typeface="楷体" panose="02010609060101010101" pitchFamily="49" charset="-122"/>
                <a:sym typeface="+mn-ea"/>
              </a:rPr>
              <a:t>（三）由他人代为评审的；</a:t>
            </a:r>
            <a:endParaRPr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dirty="0">
                <a:solidFill>
                  <a:prstClr val="black"/>
                </a:solidFill>
                <a:latin typeface="楷体" panose="02010609060101010101" pitchFamily="49" charset="-122"/>
                <a:ea typeface="楷体" panose="02010609060101010101" pitchFamily="49" charset="-122"/>
                <a:sym typeface="+mn-ea"/>
              </a:rPr>
              <a:t>（四）因接受请托等原因而进行不公正评审的；</a:t>
            </a:r>
            <a:endParaRPr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dirty="0">
                <a:solidFill>
                  <a:prstClr val="black"/>
                </a:solidFill>
                <a:latin typeface="楷体" panose="02010609060101010101" pitchFamily="49" charset="-122"/>
                <a:ea typeface="楷体" panose="02010609060101010101" pitchFamily="49" charset="-122"/>
                <a:sym typeface="+mn-ea"/>
              </a:rPr>
              <a:t>（五）利用工作便利谋取不正当利益的；</a:t>
            </a:r>
            <a:endParaRPr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dirty="0">
                <a:solidFill>
                  <a:prstClr val="black"/>
                </a:solidFill>
                <a:latin typeface="楷体" panose="02010609060101010101" pitchFamily="49" charset="-122"/>
                <a:ea typeface="楷体" panose="02010609060101010101" pitchFamily="49" charset="-122"/>
                <a:sym typeface="+mn-ea"/>
              </a:rPr>
              <a:t>（</a:t>
            </a:r>
            <a:r>
              <a:rPr dirty="0" err="1">
                <a:solidFill>
                  <a:prstClr val="black"/>
                </a:solidFill>
                <a:latin typeface="楷体" panose="02010609060101010101" pitchFamily="49" charset="-122"/>
                <a:ea typeface="楷体" panose="02010609060101010101" pitchFamily="49" charset="-122"/>
                <a:sym typeface="+mn-ea"/>
              </a:rPr>
              <a:t>六）其他违反评审行为规范的行为</a:t>
            </a:r>
            <a:r>
              <a:rPr dirty="0" smtClean="0">
                <a:solidFill>
                  <a:prstClr val="black"/>
                </a:solidFill>
                <a:latin typeface="楷体" panose="02010609060101010101" pitchFamily="49" charset="-122"/>
                <a:ea typeface="楷体" panose="02010609060101010101" pitchFamily="49" charset="-122"/>
                <a:sym typeface="+mn-ea"/>
              </a:rPr>
              <a:t>。</a:t>
            </a:r>
            <a:endParaRPr dirty="0">
              <a:solidFill>
                <a:prstClr val="black"/>
              </a:solidFill>
              <a:latin typeface="楷体" panose="02010609060101010101" pitchFamily="49" charset="-122"/>
              <a:ea typeface="楷体" panose="02010609060101010101" pitchFamily="49" charset="-122"/>
              <a:sym typeface="+mn-ea"/>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4" name="矩形: 圆角 15"/>
          <p:cNvSpPr/>
          <p:nvPr/>
        </p:nvSpPr>
        <p:spPr>
          <a:xfrm>
            <a:off x="3226118" y="838835"/>
            <a:ext cx="5739765" cy="554355"/>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楷体" panose="02010609060101010101" pitchFamily="49" charset="-122"/>
                <a:ea typeface="楷体" panose="02010609060101010101" pitchFamily="49" charset="-122"/>
              </a:rPr>
              <a:t>《</a:t>
            </a:r>
            <a:r>
              <a:rPr lang="zh-CN" altLang="en-US" dirty="0" smtClean="0">
                <a:latin typeface="楷体" panose="02010609060101010101" pitchFamily="49" charset="-122"/>
                <a:ea typeface="楷体" panose="02010609060101010101" pitchFamily="49" charset="-122"/>
              </a:rPr>
              <a:t>国家自然科学基金项目科研不端行为调查处理办法</a:t>
            </a:r>
            <a:r>
              <a:rPr lang="en-US" altLang="zh-CN" dirty="0" smtClean="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p:txBody>
      </p:sp>
      <p:sp>
        <p:nvSpPr>
          <p:cNvPr id="2" name="矩形 1"/>
          <p:cNvSpPr/>
          <p:nvPr/>
        </p:nvSpPr>
        <p:spPr>
          <a:xfrm>
            <a:off x="5798820" y="6288358"/>
            <a:ext cx="6391275" cy="276999"/>
          </a:xfrm>
          <a:prstGeom prst="rect">
            <a:avLst/>
          </a:prstGeom>
        </p:spPr>
        <p:txBody>
          <a:bodyPr wrap="square">
            <a:spAutoFit/>
          </a:bodyPr>
          <a:lstStyle/>
          <a:p>
            <a:pPr algn="r"/>
            <a:r>
              <a:rPr lang="zh-CN" altLang="en-US" sz="1200" dirty="0">
                <a:latin typeface="微软雅黑" panose="020B0503020204020204" pitchFamily="34" charset="-122"/>
                <a:ea typeface="微软雅黑" panose="020B0503020204020204" pitchFamily="34" charset="-122"/>
              </a:rPr>
              <a:t>来源： </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国家自然科学基金项目科研不端行为调查处理办法</a:t>
            </a:r>
            <a:r>
              <a:rPr lang="en-US" altLang="zh-CN" sz="1200" dirty="0">
                <a:latin typeface="微软雅黑" panose="020B0503020204020204" pitchFamily="34" charset="-122"/>
                <a:ea typeface="微软雅黑" panose="020B0503020204020204" pitchFamily="34" charset="-122"/>
              </a:rPr>
              <a:t>》（国科金发诚〔2022〕53号）</a:t>
            </a:r>
            <a:endParaRPr lang="en-US" altLang="zh-CN" sz="1200" dirty="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14020" y="1645285"/>
            <a:ext cx="6938645" cy="4013406"/>
          </a:xfrm>
          <a:prstGeom prst="rect">
            <a:avLst/>
          </a:prstGeom>
          <a:noFill/>
        </p:spPr>
        <p:txBody>
          <a:bodyPr wrap="square">
            <a:spAutoFit/>
          </a:bodyPr>
          <a:lstStyle/>
          <a:p>
            <a:pPr indent="457200" algn="just" fontAlgn="t">
              <a:lnSpc>
                <a:spcPct val="130000"/>
              </a:lnSpc>
            </a:pPr>
            <a:r>
              <a:rPr sz="1300" dirty="0">
                <a:solidFill>
                  <a:prstClr val="black"/>
                </a:solidFill>
                <a:latin typeface="楷体" panose="02010609060101010101" pitchFamily="49" charset="-122"/>
                <a:ea typeface="楷体" panose="02010609060101010101" pitchFamily="49" charset="-122"/>
                <a:sym typeface="+mn-ea"/>
              </a:rPr>
              <a:t>　</a:t>
            </a:r>
            <a:r>
              <a:rPr lang="en-US" sz="1300" dirty="0">
                <a:solidFill>
                  <a:prstClr val="black"/>
                </a:solidFill>
                <a:latin typeface="楷体" panose="02010609060101010101" pitchFamily="49" charset="-122"/>
                <a:ea typeface="楷体" panose="02010609060101010101" pitchFamily="49" charset="-122"/>
                <a:sym typeface="+mn-ea"/>
              </a:rPr>
              <a:t>  </a:t>
            </a:r>
            <a:r>
              <a:rPr sz="1400" b="1" dirty="0">
                <a:solidFill>
                  <a:prstClr val="black"/>
                </a:solidFill>
                <a:latin typeface="楷体" panose="02010609060101010101" pitchFamily="49" charset="-122"/>
                <a:ea typeface="楷体" panose="02010609060101010101" pitchFamily="49" charset="-122"/>
                <a:sym typeface="+mn-ea"/>
              </a:rPr>
              <a:t>第九条</a:t>
            </a:r>
            <a:r>
              <a:rPr sz="1400" dirty="0">
                <a:solidFill>
                  <a:prstClr val="black"/>
                </a:solidFill>
                <a:latin typeface="楷体" panose="02010609060101010101" pitchFamily="49" charset="-122"/>
                <a:ea typeface="楷体" panose="02010609060101010101" pitchFamily="49" charset="-122"/>
                <a:sym typeface="+mn-ea"/>
              </a:rPr>
              <a:t>　科学技术活动咨询评审专家的违规行为包括以下情形：</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sz="1400" dirty="0">
                <a:solidFill>
                  <a:prstClr val="black"/>
                </a:solidFill>
                <a:latin typeface="楷体" panose="02010609060101010101" pitchFamily="49" charset="-122"/>
                <a:ea typeface="楷体" panose="02010609060101010101" pitchFamily="49" charset="-122"/>
                <a:sym typeface="+mn-ea"/>
              </a:rPr>
              <a:t> </a:t>
            </a: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（一）采取弄虚作假等不正当手段获取咨询、评审、评估、评价、</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sz="1400" dirty="0">
                <a:solidFill>
                  <a:prstClr val="black"/>
                </a:solidFill>
                <a:latin typeface="楷体" panose="02010609060101010101" pitchFamily="49" charset="-122"/>
                <a:ea typeface="楷体" panose="02010609060101010101" pitchFamily="49" charset="-122"/>
                <a:sym typeface="+mn-ea"/>
              </a:rPr>
              <a:t>监督检查资格；</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en-US" sz="1400" b="1"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（二）违反回避制度要求；</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（三）接受“打招呼”、“走关系”等请托；</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（四）引导、游说其他专家或工作人员，影响咨询、评审、评估、</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sz="1400" dirty="0">
                <a:solidFill>
                  <a:prstClr val="black"/>
                </a:solidFill>
                <a:latin typeface="楷体" panose="02010609060101010101" pitchFamily="49" charset="-122"/>
                <a:ea typeface="楷体" panose="02010609060101010101" pitchFamily="49" charset="-122"/>
                <a:sym typeface="+mn-ea"/>
              </a:rPr>
              <a:t>评价、监督检查过程和结果；</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（五）索取、收受利益相关方财物或其他不正当利益；</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（六）出具明显不当的咨询、评审、评估、评价、监督检查意见；</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（七）泄漏咨询评审过程中需保密的申请人、专家名单、专家意见、</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sz="1400" dirty="0">
                <a:solidFill>
                  <a:prstClr val="black"/>
                </a:solidFill>
                <a:latin typeface="楷体" panose="02010609060101010101" pitchFamily="49" charset="-122"/>
                <a:ea typeface="楷体" panose="02010609060101010101" pitchFamily="49" charset="-122"/>
                <a:sym typeface="+mn-ea"/>
              </a:rPr>
              <a:t>评审结论等相关信息；</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（八）抄袭、剽窃咨询评审对象的科学技术成果；</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（九）违反国家科学技术活动保密相关规定；</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3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（十）法律、行政法规、部门规章或规范性文件规定的其他相关违规行为。</a:t>
            </a:r>
            <a:endParaRPr lang="zh-CN" altLang="en-US" sz="1400" dirty="0">
              <a:solidFill>
                <a:prstClr val="black"/>
              </a:solidFill>
              <a:latin typeface="楷体" panose="02010609060101010101" pitchFamily="49" charset="-122"/>
              <a:ea typeface="楷体" panose="02010609060101010101" pitchFamily="49" charset="-122"/>
              <a:cs typeface="微软雅黑" panose="020B0503020204020204" pitchFamily="34" charset="-122"/>
              <a:sym typeface="+mn-ea"/>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4" name="矩形: 圆角 15"/>
          <p:cNvSpPr/>
          <p:nvPr/>
        </p:nvSpPr>
        <p:spPr>
          <a:xfrm>
            <a:off x="3816668" y="830365"/>
            <a:ext cx="4558665" cy="554355"/>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sym typeface="+mn-ea"/>
              </a:rPr>
              <a:t>科学技术活动违规行为处理暂行规定</a:t>
            </a:r>
            <a:r>
              <a:rPr lang="en-US" altLang="zh-CN" dirty="0" smtClean="0">
                <a:latin typeface="楷体" panose="02010609060101010101" pitchFamily="49" charset="-122"/>
                <a:ea typeface="楷体" panose="02010609060101010101" pitchFamily="49" charset="-122"/>
              </a:rPr>
              <a:t>》</a:t>
            </a:r>
            <a:endParaRPr lang="en-US" altLang="zh-CN" dirty="0">
              <a:latin typeface="楷体" panose="02010609060101010101" pitchFamily="49" charset="-122"/>
              <a:ea typeface="楷体" panose="02010609060101010101" pitchFamily="49" charset="-122"/>
            </a:endParaRPr>
          </a:p>
        </p:txBody>
      </p:sp>
      <p:sp>
        <p:nvSpPr>
          <p:cNvPr id="3" name="文本框 2"/>
          <p:cNvSpPr txBox="1"/>
          <p:nvPr/>
        </p:nvSpPr>
        <p:spPr>
          <a:xfrm>
            <a:off x="5798820" y="1575067"/>
            <a:ext cx="6704965" cy="3970318"/>
          </a:xfrm>
          <a:prstGeom prst="rect">
            <a:avLst/>
          </a:prstGeom>
          <a:noFill/>
        </p:spPr>
        <p:txBody>
          <a:bodyPr wrap="square">
            <a:spAutoFit/>
          </a:bodyPr>
          <a:lstStyle/>
          <a:p>
            <a:pPr indent="457200" algn="just" fontAlgn="t">
              <a:lnSpc>
                <a:spcPct val="150000"/>
              </a:lnSpc>
            </a:pPr>
            <a:r>
              <a:rPr sz="1300" b="1" dirty="0">
                <a:solidFill>
                  <a:prstClr val="black"/>
                </a:solidFill>
                <a:latin typeface="楷体" panose="02010609060101010101" pitchFamily="49" charset="-122"/>
                <a:ea typeface="楷体" panose="02010609060101010101" pitchFamily="49" charset="-122"/>
                <a:sym typeface="+mn-ea"/>
              </a:rPr>
              <a:t>　</a:t>
            </a:r>
            <a:r>
              <a:rPr lang="en-US" sz="1300" b="1" dirty="0">
                <a:solidFill>
                  <a:prstClr val="black"/>
                </a:solidFill>
                <a:latin typeface="楷体" panose="02010609060101010101" pitchFamily="49" charset="-122"/>
                <a:ea typeface="楷体" panose="02010609060101010101" pitchFamily="49" charset="-122"/>
                <a:sym typeface="+mn-ea"/>
              </a:rPr>
              <a:t>  </a:t>
            </a:r>
            <a:r>
              <a:rPr sz="1400" b="1" dirty="0">
                <a:solidFill>
                  <a:prstClr val="black"/>
                </a:solidFill>
                <a:latin typeface="楷体" panose="02010609060101010101" pitchFamily="49" charset="-122"/>
                <a:ea typeface="楷体" panose="02010609060101010101" pitchFamily="49" charset="-122"/>
                <a:sym typeface="+mn-ea"/>
              </a:rPr>
              <a:t>第十一条</a:t>
            </a:r>
            <a:r>
              <a:rPr sz="1400" dirty="0">
                <a:solidFill>
                  <a:prstClr val="black"/>
                </a:solidFill>
                <a:latin typeface="楷体" panose="02010609060101010101" pitchFamily="49" charset="-122"/>
                <a:ea typeface="楷体" panose="02010609060101010101" pitchFamily="49" charset="-122"/>
                <a:sym typeface="+mn-ea"/>
              </a:rPr>
              <a:t>　</a:t>
            </a:r>
            <a:r>
              <a:rPr sz="1400" dirty="0" err="1">
                <a:solidFill>
                  <a:prstClr val="black"/>
                </a:solidFill>
                <a:latin typeface="楷体" panose="02010609060101010101" pitchFamily="49" charset="-122"/>
                <a:ea typeface="楷体" panose="02010609060101010101" pitchFamily="49" charset="-122"/>
                <a:sym typeface="+mn-ea"/>
              </a:rPr>
              <a:t>对科学技术活动违规行为，视违规主体和行为性质，</a:t>
            </a:r>
            <a:r>
              <a:rPr sz="1400" dirty="0" err="1" smtClean="0">
                <a:solidFill>
                  <a:prstClr val="black"/>
                </a:solidFill>
                <a:latin typeface="楷体" panose="02010609060101010101" pitchFamily="49" charset="-122"/>
                <a:ea typeface="楷体" panose="02010609060101010101" pitchFamily="49" charset="-122"/>
                <a:sym typeface="+mn-ea"/>
              </a:rPr>
              <a:t>可单</a:t>
            </a:r>
            <a:endParaRPr lang="en-US" sz="1400" dirty="0" smtClean="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sz="1400" dirty="0" err="1" smtClean="0">
                <a:solidFill>
                  <a:prstClr val="black"/>
                </a:solidFill>
                <a:latin typeface="楷体" panose="02010609060101010101" pitchFamily="49" charset="-122"/>
                <a:ea typeface="楷体" panose="02010609060101010101" pitchFamily="49" charset="-122"/>
                <a:sym typeface="+mn-ea"/>
              </a:rPr>
              <a:t>独或合并采取以下处理措施</a:t>
            </a:r>
            <a:r>
              <a:rPr sz="1400" dirty="0">
                <a:solidFill>
                  <a:prstClr val="black"/>
                </a:solidFill>
                <a:latin typeface="楷体" panose="02010609060101010101" pitchFamily="49" charset="-122"/>
                <a:ea typeface="楷体" panose="02010609060101010101" pitchFamily="49" charset="-122"/>
                <a:sym typeface="+mn-ea"/>
              </a:rPr>
              <a:t>：</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（一）警告；</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（二）责令限期整改；</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（三）约谈；</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b="1"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（四）一定范围内或公开通报批评；</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（五）终止、撤销有关财政性资金支持的科学技术活动；</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（六）追回结余资金，追回已拨财政资金以及违规所得；</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（七）撤销奖励或荣誉称号，追回奖金；</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（八）取消一定期限内财政性资金支持的科学技术活动管理资格；</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（九）禁止在一定期限内承担或参与财政性资金支持的科学技术活动；</a:t>
            </a:r>
            <a:endParaRPr sz="1400" dirty="0">
              <a:solidFill>
                <a:prstClr val="black"/>
              </a:solidFill>
              <a:latin typeface="楷体" panose="02010609060101010101" pitchFamily="49" charset="-122"/>
              <a:ea typeface="楷体" panose="02010609060101010101" pitchFamily="49" charset="-122"/>
              <a:sym typeface="+mn-ea"/>
            </a:endParaRPr>
          </a:p>
          <a:p>
            <a:pPr indent="457200" algn="just" fontAlgn="t">
              <a:lnSpc>
                <a:spcPct val="150000"/>
              </a:lnSpc>
            </a:pPr>
            <a:r>
              <a:rPr lang="en-US" sz="1400" dirty="0">
                <a:solidFill>
                  <a:prstClr val="black"/>
                </a:solidFill>
                <a:latin typeface="楷体" panose="02010609060101010101" pitchFamily="49" charset="-122"/>
                <a:ea typeface="楷体" panose="02010609060101010101" pitchFamily="49" charset="-122"/>
                <a:sym typeface="+mn-ea"/>
              </a:rPr>
              <a:t>    </a:t>
            </a:r>
            <a:r>
              <a:rPr sz="1400" dirty="0">
                <a:solidFill>
                  <a:prstClr val="black"/>
                </a:solidFill>
                <a:latin typeface="楷体" panose="02010609060101010101" pitchFamily="49" charset="-122"/>
                <a:ea typeface="楷体" panose="02010609060101010101" pitchFamily="49" charset="-122"/>
                <a:sym typeface="+mn-ea"/>
              </a:rPr>
              <a:t>（十）记入科研诚信严重失信行为数据库。</a:t>
            </a:r>
            <a:endParaRPr sz="1400" dirty="0">
              <a:solidFill>
                <a:prstClr val="black"/>
              </a:solidFill>
              <a:latin typeface="楷体" panose="02010609060101010101" pitchFamily="49" charset="-122"/>
              <a:ea typeface="楷体" panose="02010609060101010101" pitchFamily="49" charset="-122"/>
              <a:sym typeface="+mn-ea"/>
            </a:endParaRPr>
          </a:p>
        </p:txBody>
      </p:sp>
      <p:cxnSp>
        <p:nvCxnSpPr>
          <p:cNvPr id="11" name="直接连接符 10"/>
          <p:cNvCxnSpPr/>
          <p:nvPr/>
        </p:nvCxnSpPr>
        <p:spPr>
          <a:xfrm>
            <a:off x="6295806" y="1556189"/>
            <a:ext cx="23495" cy="4373245"/>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5798820" y="6288358"/>
            <a:ext cx="6391275" cy="276999"/>
          </a:xfrm>
          <a:prstGeom prst="rect">
            <a:avLst/>
          </a:prstGeom>
        </p:spPr>
        <p:txBody>
          <a:bodyPr wrap="square">
            <a:spAutoFit/>
          </a:bodyPr>
          <a:lstStyle/>
          <a:p>
            <a:pPr algn="r"/>
            <a:r>
              <a:rPr lang="zh-CN" altLang="en-US" sz="1200" dirty="0" smtClean="0">
                <a:latin typeface="微软雅黑" panose="020B0503020204020204" pitchFamily="34" charset="-122"/>
                <a:ea typeface="微软雅黑" panose="020B0503020204020204" pitchFamily="34" charset="-122"/>
              </a:rPr>
              <a:t>来源： </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科学技术活动违规行为处理暂行规定</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（科学技术部令第</a:t>
            </a:r>
            <a:r>
              <a:rPr lang="en-US" altLang="zh-CN" sz="1200" dirty="0">
                <a:latin typeface="微软雅黑" panose="020B0503020204020204" pitchFamily="34" charset="-122"/>
                <a:ea typeface="微软雅黑" panose="020B0503020204020204" pitchFamily="34" charset="-122"/>
              </a:rPr>
              <a:t>19</a:t>
            </a:r>
            <a:r>
              <a:rPr lang="zh-CN" altLang="en-US" sz="1200" dirty="0">
                <a:latin typeface="微软雅黑" panose="020B0503020204020204" pitchFamily="34" charset="-122"/>
                <a:ea typeface="微软雅黑" panose="020B0503020204020204" pitchFamily="34" charset="-122"/>
              </a:rPr>
              <a:t>号）</a:t>
            </a:r>
            <a:endParaRPr lang="zh-CN" altLang="en-US" sz="1200" dirty="0">
              <a:latin typeface="微软雅黑" panose="020B0503020204020204" pitchFamily="34" charset="-122"/>
              <a:ea typeface="微软雅黑" panose="020B0503020204020204" pitchFamily="34" charset="-122"/>
            </a:endParaRPr>
          </a:p>
        </p:txBody>
      </p:sp>
      <p:sp>
        <p:nvSpPr>
          <p:cNvPr id="12" name="标题 1"/>
          <p:cNvSpPr txBox="1"/>
          <p:nvPr/>
        </p:nvSpPr>
        <p:spPr>
          <a:xfrm>
            <a:off x="873842" y="26504"/>
            <a:ext cx="8634052"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a:t>
            </a:r>
            <a:r>
              <a:rPr lang="zh-CN" altLang="en-US" sz="3600" dirty="0" smtClean="0">
                <a:solidFill>
                  <a:prstClr val="white"/>
                </a:solidFill>
                <a:latin typeface="黑体" panose="02010609060101010101" pitchFamily="49" charset="-122"/>
                <a:ea typeface="黑体" panose="02010609060101010101" pitchFamily="49" charset="-122"/>
              </a:rPr>
              <a:t>教育：对评审专家的行为规范要求</a:t>
            </a:r>
            <a:endParaRPr lang="zh-CN" altLang="en-US" sz="3600" dirty="0">
              <a:solidFill>
                <a:prstClr val="white"/>
              </a:solidFill>
              <a:latin typeface="黑体" panose="02010609060101010101" pitchFamily="49" charset="-122"/>
              <a:ea typeface="黑体" panose="02010609060101010101" pitchFamily="49" charset="-122"/>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6" y="325036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2" name="文本框 119"/>
          <p:cNvSpPr txBox="1"/>
          <p:nvPr/>
        </p:nvSpPr>
        <p:spPr>
          <a:xfrm>
            <a:off x="583364" y="875143"/>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学术不端</a:t>
            </a:r>
            <a:r>
              <a:rPr lang="zh-CN" altLang="en-US" sz="2000" b="1" dirty="0" smtClean="0">
                <a:solidFill>
                  <a:srgbClr val="C00000"/>
                </a:solidFill>
                <a:latin typeface="黑体" panose="02010609060101010101" pitchFamily="49" charset="-122"/>
                <a:ea typeface="黑体" panose="02010609060101010101" pitchFamily="49" charset="-122"/>
              </a:rPr>
              <a:t>行为、违反教学纪律</a:t>
            </a:r>
            <a:endParaRPr lang="zh-CN" altLang="en-US"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364490" y="1363980"/>
            <a:ext cx="11132185" cy="1518285"/>
          </a:xfrm>
          <a:prstGeom prst="rect">
            <a:avLst/>
          </a:prstGeom>
          <a:noFill/>
        </p:spPr>
        <p:txBody>
          <a:bodyPr wrap="square">
            <a:noAutofit/>
          </a:bodyPr>
          <a:lstStyle/>
          <a:p>
            <a:pPr indent="457200" algn="just" fontAlgn="t">
              <a:lnSpc>
                <a:spcPct val="130000"/>
              </a:lnSpc>
            </a:pPr>
            <a:r>
              <a:rPr dirty="0" err="1" smtClean="0">
                <a:solidFill>
                  <a:prstClr val="black"/>
                </a:solidFill>
                <a:latin typeface="楷体" panose="02010609060101010101" pitchFamily="49" charset="-122"/>
                <a:ea typeface="楷体" panose="02010609060101010101" pitchFamily="49" charset="-122"/>
              </a:rPr>
              <a:t>某直属高校社会学院原教师梁某使用存在抄袭问题的论文作为成果申报副教授等问题</a:t>
            </a:r>
            <a:r>
              <a:rPr dirty="0">
                <a:solidFill>
                  <a:prstClr val="black"/>
                </a:solidFill>
                <a:latin typeface="楷体" panose="02010609060101010101" pitchFamily="49" charset="-122"/>
                <a:ea typeface="楷体" panose="02010609060101010101" pitchFamily="49" charset="-122"/>
              </a:rPr>
              <a:t>。</a:t>
            </a:r>
            <a:endParaRPr dirty="0">
              <a:solidFill>
                <a:prstClr val="black"/>
              </a:solidFill>
              <a:latin typeface="楷体" panose="02010609060101010101" pitchFamily="49" charset="-122"/>
              <a:ea typeface="楷体" panose="02010609060101010101" pitchFamily="49" charset="-122"/>
            </a:endParaRPr>
          </a:p>
          <a:p>
            <a:pPr indent="457200" algn="just" fontAlgn="t">
              <a:lnSpc>
                <a:spcPct val="130000"/>
              </a:lnSpc>
            </a:pPr>
            <a:r>
              <a:rPr dirty="0">
                <a:solidFill>
                  <a:prstClr val="black"/>
                </a:solidFill>
                <a:latin typeface="楷体" panose="02010609060101010101" pitchFamily="49" charset="-122"/>
                <a:ea typeface="楷体" panose="02010609060101010101" pitchFamily="49" charset="-122"/>
              </a:rPr>
              <a:t>梁某，女，1979年生，中共党员，教授，社会学院教师。2018年，学校发现梁某硕士阶段公开发表的论文中，有16篇存在抄袭现象，梁某在2010年申报副教授时，使用其中2篇存在抄袭问题的论文作为成果，填入《高等学校教师职务任职</a:t>
            </a:r>
            <a:r>
              <a:rPr dirty="0">
                <a:solidFill>
                  <a:prstClr val="black"/>
                </a:solidFill>
                <a:latin typeface="楷体" panose="02010609060101010101" pitchFamily="49" charset="-122"/>
                <a:ea typeface="楷体" panose="02010609060101010101" pitchFamily="49" charset="-122"/>
                <a:sym typeface="+mn-ea"/>
              </a:rPr>
              <a:t>资格申报表》。此外，梁某还存在违反教学纪律、敷衍教学问题，构成严重教学事故，损害了学生的合</a:t>
            </a:r>
            <a:r>
              <a:rPr lang="zh-CN" dirty="0">
                <a:solidFill>
                  <a:prstClr val="black"/>
                </a:solidFill>
                <a:latin typeface="楷体" panose="02010609060101010101" pitchFamily="49" charset="-122"/>
                <a:ea typeface="楷体" panose="02010609060101010101" pitchFamily="49" charset="-122"/>
                <a:sym typeface="+mn-ea"/>
              </a:rPr>
              <a:t>法权益。</a:t>
            </a:r>
            <a:endParaRPr dirty="0">
              <a:solidFill>
                <a:prstClr val="black"/>
              </a:solidFill>
              <a:latin typeface="楷体" panose="02010609060101010101" pitchFamily="49" charset="-122"/>
              <a:ea typeface="楷体" panose="02010609060101010101" pitchFamily="49" charset="-122"/>
            </a:endParaRPr>
          </a:p>
          <a:p>
            <a:pPr indent="457200" algn="just" fontAlgn="t">
              <a:lnSpc>
                <a:spcPct val="130000"/>
              </a:lnSpc>
            </a:pPr>
            <a:endParaRPr dirty="0">
              <a:solidFill>
                <a:prstClr val="black"/>
              </a:solidFill>
              <a:latin typeface="楷体" panose="02010609060101010101" pitchFamily="49" charset="-122"/>
              <a:ea typeface="楷体" panose="02010609060101010101" pitchFamily="49" charset="-122"/>
            </a:endParaRPr>
          </a:p>
          <a:p>
            <a:pPr indent="457200" algn="just" fontAlgn="t">
              <a:lnSpc>
                <a:spcPct val="130000"/>
              </a:lnSpc>
            </a:pPr>
            <a:endParaRPr dirty="0">
              <a:solidFill>
                <a:prstClr val="black"/>
              </a:solidFill>
              <a:latin typeface="楷体" panose="02010609060101010101" pitchFamily="49" charset="-122"/>
              <a:ea typeface="楷体" panose="02010609060101010101" pitchFamily="49" charset="-122"/>
            </a:endParaRPr>
          </a:p>
        </p:txBody>
      </p:sp>
      <p:sp>
        <p:nvSpPr>
          <p:cNvPr id="15" name="文本框 119"/>
          <p:cNvSpPr txBox="1"/>
          <p:nvPr/>
        </p:nvSpPr>
        <p:spPr>
          <a:xfrm>
            <a:off x="574040" y="3376930"/>
            <a:ext cx="3493135" cy="387985"/>
          </a:xfrm>
          <a:prstGeom prst="rect">
            <a:avLst/>
          </a:prstGeom>
          <a:noFill/>
        </p:spPr>
        <p:txBody>
          <a:bodyPr wrap="square" rtlCol="0">
            <a:no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smtClean="0">
                <a:solidFill>
                  <a:schemeClr val="bg1"/>
                </a:solidFill>
                <a:latin typeface="隶书" panose="02010509060101010101" pitchFamily="49" charset="-122"/>
                <a:ea typeface="隶书" panose="02010509060101010101" pitchFamily="49" charset="-122"/>
              </a:rPr>
              <a:t>以案为鉴，以案明纪</a:t>
            </a:r>
            <a:endParaRPr lang="zh-CN" altLang="en-US" sz="1600" dirty="0">
              <a:solidFill>
                <a:schemeClr val="bg1"/>
              </a:solidFill>
              <a:latin typeface="隶书" panose="02010509060101010101" pitchFamily="49" charset="-122"/>
              <a:ea typeface="隶书" panose="02010509060101010101" pitchFamily="49" charset="-122"/>
            </a:endParaRPr>
          </a:p>
        </p:txBody>
      </p:sp>
      <p:sp>
        <p:nvSpPr>
          <p:cNvPr id="4" name="矩形: 圆角 15"/>
          <p:cNvSpPr/>
          <p:nvPr/>
        </p:nvSpPr>
        <p:spPr>
          <a:xfrm>
            <a:off x="940435" y="3900760"/>
            <a:ext cx="4017010"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sym typeface="+mn-ea"/>
              </a:rPr>
              <a:t>新时代高校教师职业行为十项准则</a:t>
            </a:r>
            <a:r>
              <a:rPr lang="en-US" altLang="zh-CN">
                <a:latin typeface="楷体" panose="02010609060101010101" pitchFamily="49" charset="-122"/>
                <a:ea typeface="楷体" panose="02010609060101010101" pitchFamily="49" charset="-122"/>
              </a:rPr>
              <a:t>》</a:t>
            </a:r>
            <a:endParaRPr lang="zh-CN" altLang="en-US">
              <a:latin typeface="楷体" panose="02010609060101010101" pitchFamily="49" charset="-122"/>
              <a:ea typeface="楷体" panose="02010609060101010101" pitchFamily="49" charset="-122"/>
            </a:endParaRPr>
          </a:p>
        </p:txBody>
      </p:sp>
      <p:sp>
        <p:nvSpPr>
          <p:cNvPr id="8" name="文本框 7"/>
          <p:cNvSpPr txBox="1"/>
          <p:nvPr/>
        </p:nvSpPr>
        <p:spPr>
          <a:xfrm>
            <a:off x="363855" y="4519295"/>
            <a:ext cx="11053445" cy="1673225"/>
          </a:xfrm>
          <a:prstGeom prst="rect">
            <a:avLst/>
          </a:prstGeom>
          <a:noFill/>
        </p:spPr>
        <p:txBody>
          <a:bodyPr wrap="square">
            <a:noAutofit/>
          </a:bodyPr>
          <a:lstStyle/>
          <a:p>
            <a:pPr indent="457200" algn="just" fontAlgn="t">
              <a:lnSpc>
                <a:spcPct val="130000"/>
              </a:lnSpc>
            </a:pPr>
            <a:r>
              <a:rPr lang="zh-CN" altLang="en-US" dirty="0">
                <a:latin typeface="楷体" panose="02010609060101010101" pitchFamily="49" charset="-122"/>
                <a:ea typeface="楷体" panose="02010609060101010101" pitchFamily="49" charset="-122"/>
              </a:rPr>
              <a:t>梁某的上述行为违反教育部关于师德师风的相关规定，违反党的组织纪律。</a:t>
            </a:r>
            <a:endParaRPr lang="zh-CN" altLang="en-US" dirty="0">
              <a:latin typeface="楷体" panose="02010609060101010101" pitchFamily="49" charset="-122"/>
              <a:ea typeface="楷体" panose="02010609060101010101" pitchFamily="49" charset="-122"/>
            </a:endParaRPr>
          </a:p>
          <a:p>
            <a:pPr indent="457200" algn="just" fontAlgn="t">
              <a:lnSpc>
                <a:spcPct val="130000"/>
              </a:lnSpc>
            </a:pPr>
            <a:r>
              <a:rPr lang="en-US" altLang="zh-CN" dirty="0">
                <a:latin typeface="楷体" panose="02010609060101010101" pitchFamily="49" charset="-122"/>
                <a:ea typeface="楷体" panose="02010609060101010101" pitchFamily="49" charset="-122"/>
              </a:rPr>
              <a:t>2018</a:t>
            </a:r>
            <a:r>
              <a:rPr lang="zh-CN" altLang="en-US" dirty="0">
                <a:latin typeface="楷体" panose="02010609060101010101" pitchFamily="49" charset="-122"/>
                <a:ea typeface="楷体" panose="02010609060101010101" pitchFamily="49" charset="-122"/>
              </a:rPr>
              <a:t>年</a:t>
            </a:r>
            <a:r>
              <a:rPr lang="en-US" altLang="zh-CN" dirty="0">
                <a:latin typeface="楷体" panose="02010609060101010101" pitchFamily="49" charset="-122"/>
                <a:ea typeface="楷体" panose="02010609060101010101" pitchFamily="49" charset="-122"/>
              </a:rPr>
              <a:t>11</a:t>
            </a:r>
            <a:r>
              <a:rPr lang="zh-CN" altLang="en-US" dirty="0">
                <a:latin typeface="楷体" panose="02010609060101010101" pitchFamily="49" charset="-122"/>
                <a:ea typeface="楷体" panose="02010609060101010101" pitchFamily="49" charset="-122"/>
              </a:rPr>
              <a:t>月，梁某受到党内</a:t>
            </a:r>
            <a:r>
              <a:rPr lang="zh-CN" altLang="en-US" b="1" dirty="0">
                <a:solidFill>
                  <a:srgbClr val="C00000"/>
                </a:solidFill>
                <a:latin typeface="楷体" panose="02010609060101010101" pitchFamily="49" charset="-122"/>
                <a:ea typeface="楷体" panose="02010609060101010101" pitchFamily="49" charset="-122"/>
              </a:rPr>
              <a:t>严重警告</a:t>
            </a:r>
            <a:r>
              <a:rPr lang="zh-CN" altLang="en-US" dirty="0">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行政记过</a:t>
            </a:r>
            <a:r>
              <a:rPr lang="zh-CN" altLang="en-US" dirty="0">
                <a:latin typeface="楷体" panose="02010609060101010101" pitchFamily="49" charset="-122"/>
                <a:ea typeface="楷体" panose="02010609060101010101" pitchFamily="49" charset="-122"/>
              </a:rPr>
              <a:t>处分，并被</a:t>
            </a:r>
            <a:r>
              <a:rPr lang="zh-CN" altLang="en-US" b="1" dirty="0">
                <a:solidFill>
                  <a:srgbClr val="C00000"/>
                </a:solidFill>
                <a:latin typeface="楷体" panose="02010609060101010101" pitchFamily="49" charset="-122"/>
                <a:ea typeface="楷体" panose="02010609060101010101" pitchFamily="49" charset="-122"/>
              </a:rPr>
              <a:t>取消</a:t>
            </a:r>
            <a:r>
              <a:rPr lang="zh-CN" altLang="en-US" b="1" dirty="0" smtClean="0">
                <a:solidFill>
                  <a:srgbClr val="C00000"/>
                </a:solidFill>
                <a:latin typeface="楷体" panose="02010609060101010101" pitchFamily="49" charset="-122"/>
                <a:ea typeface="楷体" panose="02010609060101010101" pitchFamily="49" charset="-122"/>
              </a:rPr>
              <a:t>研究生导师资格</a:t>
            </a:r>
            <a:r>
              <a:rPr lang="zh-CN" altLang="en-US" dirty="0">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调离教学科研岗位</a:t>
            </a:r>
            <a:r>
              <a:rPr lang="zh-CN" altLang="en-US" dirty="0">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终止有关人才</a:t>
            </a:r>
            <a:r>
              <a:rPr lang="zh-CN" altLang="en-US" b="1" dirty="0" smtClean="0">
                <a:solidFill>
                  <a:srgbClr val="C00000"/>
                </a:solidFill>
                <a:latin typeface="楷体" panose="02010609060101010101" pitchFamily="49" charset="-122"/>
                <a:ea typeface="楷体" panose="02010609060101010101" pitchFamily="49" charset="-122"/>
              </a:rPr>
              <a:t>项目</a:t>
            </a:r>
            <a:r>
              <a:rPr lang="zh-CN" altLang="en-US" dirty="0">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撤销教师资格</a:t>
            </a:r>
            <a:r>
              <a:rPr lang="zh-CN" altLang="en-US"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2" name="文本框 11"/>
          <p:cNvSpPr txBox="1"/>
          <p:nvPr/>
        </p:nvSpPr>
        <p:spPr>
          <a:xfrm>
            <a:off x="6407149" y="6276164"/>
            <a:ext cx="5661025" cy="275590"/>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来源：《戒尺（二）</a:t>
            </a:r>
            <a:r>
              <a:rPr lang="en-US" altLang="zh-CN" sz="1200" dirty="0">
                <a:latin typeface="微软雅黑" panose="020B0503020204020204" pitchFamily="34" charset="-122"/>
                <a:ea typeface="微软雅黑" panose="020B0503020204020204" pitchFamily="34" charset="-122"/>
              </a:rPr>
              <a:t>——</a:t>
            </a:r>
            <a:r>
              <a:rPr lang="zh-CN" altLang="en-US" sz="1200" dirty="0">
                <a:latin typeface="微软雅黑" panose="020B0503020204020204" pitchFamily="34" charset="-122"/>
                <a:ea typeface="微软雅黑" panose="020B0503020204020204" pitchFamily="34" charset="-122"/>
              </a:rPr>
              <a:t>党的十九大以来教育部直属系统违纪违法典型案例汇编</a:t>
            </a:r>
            <a:r>
              <a:rPr lang="en-US" altLang="zh-CN" sz="1200" dirty="0">
                <a:latin typeface="微软雅黑" panose="020B0503020204020204" pitchFamily="34" charset="-122"/>
                <a:ea typeface="微软雅黑" panose="020B0503020204020204" pitchFamily="34" charset="-122"/>
              </a:rPr>
              <a:t>》</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6" y="297985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2" name="文本框 119"/>
          <p:cNvSpPr txBox="1"/>
          <p:nvPr/>
        </p:nvSpPr>
        <p:spPr>
          <a:xfrm>
            <a:off x="583364" y="875143"/>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学术不端行为</a:t>
            </a:r>
            <a:endParaRPr lang="zh-CN" altLang="en-US"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774441" y="1432031"/>
            <a:ext cx="10736204" cy="810260"/>
          </a:xfrm>
          <a:prstGeom prst="rect">
            <a:avLst/>
          </a:prstGeom>
          <a:noFill/>
        </p:spPr>
        <p:txBody>
          <a:bodyPr wrap="square">
            <a:spAutoFit/>
          </a:bodyPr>
          <a:lstStyle/>
          <a:p>
            <a:pPr indent="457200" algn="just" fontAlgn="t">
              <a:lnSpc>
                <a:spcPct val="130000"/>
              </a:lnSpc>
            </a:pPr>
            <a:r>
              <a:rPr lang="zh-CN" altLang="en-US" dirty="0" smtClean="0">
                <a:solidFill>
                  <a:prstClr val="black"/>
                </a:solidFill>
                <a:latin typeface="楷体" panose="02010609060101010101" pitchFamily="49" charset="-122"/>
                <a:ea typeface="楷体" panose="02010609060101010101" pitchFamily="49" charset="-122"/>
                <a:sym typeface="+mn-ea"/>
              </a:rPr>
              <a:t>江南大学张某，存</a:t>
            </a:r>
            <a:r>
              <a:rPr lang="zh-CN" altLang="en-US" dirty="0">
                <a:solidFill>
                  <a:prstClr val="black"/>
                </a:solidFill>
                <a:latin typeface="楷体" panose="02010609060101010101" pitchFamily="49" charset="-122"/>
                <a:ea typeface="楷体" panose="02010609060101010101" pitchFamily="49" charset="-122"/>
                <a:sym typeface="+mn-ea"/>
              </a:rPr>
              <a:t>在虚构南洋理工大学</a:t>
            </a:r>
            <a:r>
              <a:rPr lang="en-US" altLang="zh-CN" dirty="0">
                <a:solidFill>
                  <a:prstClr val="black"/>
                </a:solidFill>
                <a:latin typeface="楷体" panose="02010609060101010101" pitchFamily="49" charset="-122"/>
                <a:ea typeface="楷体" panose="02010609060101010101" pitchFamily="49" charset="-122"/>
                <a:sym typeface="+mn-ea"/>
              </a:rPr>
              <a:t>Bangi Toshiyuki</a:t>
            </a:r>
            <a:r>
              <a:rPr lang="zh-CN" altLang="en-US" dirty="0">
                <a:solidFill>
                  <a:prstClr val="black"/>
                </a:solidFill>
                <a:latin typeface="楷体" panose="02010609060101010101" pitchFamily="49" charset="-122"/>
                <a:ea typeface="楷体" panose="02010609060101010101" pitchFamily="49" charset="-122"/>
                <a:sym typeface="+mn-ea"/>
              </a:rPr>
              <a:t>作</a:t>
            </a:r>
            <a:r>
              <a:rPr lang="zh-CN" altLang="en-US" dirty="0" smtClean="0">
                <a:solidFill>
                  <a:prstClr val="black"/>
                </a:solidFill>
                <a:latin typeface="楷体" panose="02010609060101010101" pitchFamily="49" charset="-122"/>
                <a:ea typeface="楷体" panose="02010609060101010101" pitchFamily="49" charset="-122"/>
                <a:sym typeface="+mn-ea"/>
              </a:rPr>
              <a:t>为</a:t>
            </a:r>
            <a:r>
              <a:rPr lang="en-US" altLang="zh-CN" dirty="0" smtClean="0">
                <a:solidFill>
                  <a:prstClr val="black"/>
                </a:solidFill>
                <a:latin typeface="楷体" panose="02010609060101010101" pitchFamily="49" charset="-122"/>
                <a:ea typeface="楷体" panose="02010609060101010101" pitchFamily="49" charset="-122"/>
                <a:sym typeface="+mn-ea"/>
              </a:rPr>
              <a:t>11</a:t>
            </a:r>
            <a:r>
              <a:rPr lang="zh-CN" altLang="en-US" dirty="0" smtClean="0">
                <a:solidFill>
                  <a:prstClr val="black"/>
                </a:solidFill>
                <a:latin typeface="楷体" panose="02010609060101010101" pitchFamily="49" charset="-122"/>
                <a:ea typeface="楷体" panose="02010609060101010101" pitchFamily="49" charset="-122"/>
                <a:sym typeface="+mn-ea"/>
              </a:rPr>
              <a:t>篇论文的</a:t>
            </a:r>
            <a:r>
              <a:rPr lang="zh-CN" altLang="en-US" dirty="0">
                <a:solidFill>
                  <a:prstClr val="black"/>
                </a:solidFill>
                <a:latin typeface="楷体" panose="02010609060101010101" pitchFamily="49" charset="-122"/>
                <a:ea typeface="楷体" panose="02010609060101010101" pitchFamily="49" charset="-122"/>
                <a:sym typeface="+mn-ea"/>
              </a:rPr>
              <a:t>署名作</a:t>
            </a:r>
            <a:r>
              <a:rPr lang="zh-CN" altLang="en-US" dirty="0" smtClean="0">
                <a:solidFill>
                  <a:prstClr val="black"/>
                </a:solidFill>
                <a:latin typeface="楷体" panose="02010609060101010101" pitchFamily="49" charset="-122"/>
                <a:ea typeface="楷体" panose="02010609060101010101" pitchFamily="49" charset="-122"/>
                <a:sym typeface="+mn-ea"/>
              </a:rPr>
              <a:t>者、</a:t>
            </a:r>
            <a:r>
              <a:rPr lang="en-US" altLang="zh-CN" dirty="0" smtClean="0">
                <a:solidFill>
                  <a:prstClr val="black"/>
                </a:solidFill>
                <a:latin typeface="楷体" panose="02010609060101010101" pitchFamily="49" charset="-122"/>
                <a:ea typeface="楷体" panose="02010609060101010101" pitchFamily="49" charset="-122"/>
                <a:sym typeface="+mn-ea"/>
              </a:rPr>
              <a:t>1</a:t>
            </a:r>
            <a:r>
              <a:rPr lang="zh-CN" altLang="en-US" dirty="0" smtClean="0">
                <a:solidFill>
                  <a:prstClr val="black"/>
                </a:solidFill>
                <a:latin typeface="楷体" panose="02010609060101010101" pitchFamily="49" charset="-122"/>
                <a:ea typeface="楷体" panose="02010609060101010101" pitchFamily="49" charset="-122"/>
                <a:sym typeface="+mn-ea"/>
              </a:rPr>
              <a:t>篇论文虚</a:t>
            </a:r>
            <a:r>
              <a:rPr lang="zh-CN" altLang="en-US" dirty="0">
                <a:solidFill>
                  <a:prstClr val="black"/>
                </a:solidFill>
                <a:latin typeface="楷体" panose="02010609060101010101" pitchFamily="49" charset="-122"/>
                <a:ea typeface="楷体" panose="02010609060101010101" pitchFamily="49" charset="-122"/>
                <a:sym typeface="+mn-ea"/>
              </a:rPr>
              <a:t>构南洋理工大学</a:t>
            </a:r>
            <a:r>
              <a:rPr lang="en-US" altLang="zh-CN" dirty="0">
                <a:solidFill>
                  <a:prstClr val="black"/>
                </a:solidFill>
                <a:latin typeface="楷体" panose="02010609060101010101" pitchFamily="49" charset="-122"/>
                <a:ea typeface="楷体" panose="02010609060101010101" pitchFamily="49" charset="-122"/>
                <a:sym typeface="+mn-ea"/>
              </a:rPr>
              <a:t>Shen </a:t>
            </a:r>
            <a:r>
              <a:rPr lang="en-US" altLang="zh-CN" dirty="0" smtClean="0">
                <a:solidFill>
                  <a:prstClr val="black"/>
                </a:solidFill>
                <a:latin typeface="楷体" panose="02010609060101010101" pitchFamily="49" charset="-122"/>
                <a:ea typeface="楷体" panose="02010609060101010101" pitchFamily="49" charset="-122"/>
                <a:sym typeface="+mn-ea"/>
              </a:rPr>
              <a:t>Y</a:t>
            </a:r>
            <a:r>
              <a:rPr lang="zh-CN" altLang="en-US" dirty="0" smtClean="0">
                <a:solidFill>
                  <a:prstClr val="black"/>
                </a:solidFill>
                <a:latin typeface="楷体" panose="02010609060101010101" pitchFamily="49" charset="-122"/>
                <a:ea typeface="楷体" panose="02010609060101010101" pitchFamily="49" charset="-122"/>
                <a:sym typeface="+mn-ea"/>
              </a:rPr>
              <a:t>作为署名作者的</a:t>
            </a:r>
            <a:r>
              <a:rPr lang="zh-CN" altLang="en-US" dirty="0">
                <a:solidFill>
                  <a:prstClr val="black"/>
                </a:solidFill>
                <a:latin typeface="楷体" panose="02010609060101010101" pitchFamily="49" charset="-122"/>
                <a:ea typeface="楷体" panose="02010609060101010101" pitchFamily="49" charset="-122"/>
                <a:sym typeface="+mn-ea"/>
              </a:rPr>
              <a:t>问</a:t>
            </a:r>
            <a:r>
              <a:rPr lang="zh-CN" altLang="en-US" dirty="0" smtClean="0">
                <a:solidFill>
                  <a:prstClr val="black"/>
                </a:solidFill>
                <a:latin typeface="楷体" panose="02010609060101010101" pitchFamily="49" charset="-122"/>
                <a:ea typeface="楷体" panose="02010609060101010101" pitchFamily="49" charset="-122"/>
                <a:sym typeface="+mn-ea"/>
              </a:rPr>
              <a:t>题。</a:t>
            </a:r>
            <a:endParaRPr dirty="0">
              <a:solidFill>
                <a:prstClr val="black"/>
              </a:solidFill>
              <a:latin typeface="楷体" panose="02010609060101010101" pitchFamily="49" charset="-122"/>
              <a:ea typeface="楷体" panose="02010609060101010101" pitchFamily="49" charset="-122"/>
            </a:endParaRPr>
          </a:p>
        </p:txBody>
      </p:sp>
      <p:sp>
        <p:nvSpPr>
          <p:cNvPr id="15" name="文本框 119"/>
          <p:cNvSpPr txBox="1"/>
          <p:nvPr/>
        </p:nvSpPr>
        <p:spPr>
          <a:xfrm>
            <a:off x="574033" y="3105473"/>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smtClean="0">
                <a:solidFill>
                  <a:schemeClr val="bg1"/>
                </a:solidFill>
                <a:latin typeface="隶书" panose="02010509060101010101" pitchFamily="49" charset="-122"/>
                <a:ea typeface="隶书" panose="02010509060101010101" pitchFamily="49" charset="-122"/>
              </a:rPr>
              <a:t>以案为鉴，以案明纪</a:t>
            </a:r>
            <a:endParaRPr lang="zh-CN" altLang="en-US" sz="1600" dirty="0">
              <a:solidFill>
                <a:schemeClr val="bg1"/>
              </a:solidFill>
              <a:latin typeface="隶书" panose="02010509060101010101" pitchFamily="49" charset="-122"/>
              <a:ea typeface="隶书" panose="02010509060101010101" pitchFamily="49" charset="-122"/>
            </a:endParaRPr>
          </a:p>
        </p:txBody>
      </p:sp>
      <p:sp>
        <p:nvSpPr>
          <p:cNvPr id="4" name="矩形: 圆角 15"/>
          <p:cNvSpPr/>
          <p:nvPr/>
        </p:nvSpPr>
        <p:spPr>
          <a:xfrm>
            <a:off x="1258453" y="3594122"/>
            <a:ext cx="5876202"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国家自然科学基金项目科研不端行为调查处理办法</a:t>
            </a:r>
            <a:r>
              <a:rPr lang="en-US" altLang="zh-CN">
                <a:latin typeface="楷体" panose="02010609060101010101" pitchFamily="49" charset="-122"/>
                <a:ea typeface="楷体" panose="02010609060101010101" pitchFamily="49" charset="-122"/>
              </a:rPr>
              <a:t>》</a:t>
            </a:r>
            <a:endParaRPr lang="zh-CN" altLang="en-US">
              <a:latin typeface="楷体" panose="02010609060101010101" pitchFamily="49" charset="-122"/>
              <a:ea typeface="楷体" panose="02010609060101010101" pitchFamily="49" charset="-122"/>
            </a:endParaRPr>
          </a:p>
        </p:txBody>
      </p:sp>
      <p:sp>
        <p:nvSpPr>
          <p:cNvPr id="8" name="文本框 7"/>
          <p:cNvSpPr txBox="1"/>
          <p:nvPr/>
        </p:nvSpPr>
        <p:spPr>
          <a:xfrm>
            <a:off x="695325" y="4277360"/>
            <a:ext cx="10815955" cy="1532727"/>
          </a:xfrm>
          <a:prstGeom prst="rect">
            <a:avLst/>
          </a:prstGeom>
          <a:noFill/>
        </p:spPr>
        <p:txBody>
          <a:bodyPr wrap="square">
            <a:spAutoFit/>
          </a:bodyPr>
          <a:lstStyle/>
          <a:p>
            <a:pPr indent="457200" algn="just" fontAlgn="t">
              <a:lnSpc>
                <a:spcPct val="130000"/>
              </a:lnSpc>
            </a:pPr>
            <a:r>
              <a:rPr lang="zh-CN" altLang="en-US" dirty="0">
                <a:latin typeface="楷体" panose="02010609060101010101" pitchFamily="49" charset="-122"/>
                <a:ea typeface="楷体" panose="02010609060101010101" pitchFamily="49" charset="-122"/>
              </a:rPr>
              <a:t>经国家自然科学基金委员会监督委员会六届二次会议审议、国家自然科学基金委员会</a:t>
            </a:r>
            <a:r>
              <a:rPr lang="en-US" altLang="zh-CN" dirty="0">
                <a:latin typeface="楷体" panose="02010609060101010101" pitchFamily="49" charset="-122"/>
                <a:ea typeface="楷体" panose="02010609060101010101" pitchFamily="49" charset="-122"/>
              </a:rPr>
              <a:t>2023</a:t>
            </a:r>
            <a:r>
              <a:rPr lang="zh-CN" altLang="en-US" dirty="0">
                <a:latin typeface="楷体" panose="02010609060101010101" pitchFamily="49" charset="-122"/>
                <a:ea typeface="楷体" panose="02010609060101010101" pitchFamily="49" charset="-122"/>
              </a:rPr>
              <a:t>年第</a:t>
            </a:r>
            <a:r>
              <a:rPr lang="en-US" altLang="zh-CN" dirty="0">
                <a:latin typeface="楷体" panose="02010609060101010101" pitchFamily="49" charset="-122"/>
                <a:ea typeface="楷体" panose="02010609060101010101" pitchFamily="49" charset="-122"/>
              </a:rPr>
              <a:t>21</a:t>
            </a:r>
            <a:r>
              <a:rPr lang="zh-CN" altLang="en-US" dirty="0">
                <a:latin typeface="楷体" panose="02010609060101010101" pitchFamily="49" charset="-122"/>
                <a:ea typeface="楷体" panose="02010609060101010101" pitchFamily="49" charset="-122"/>
              </a:rPr>
              <a:t>次委务会议审定，决定依据</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国家自然科学基金项目科研不端行为调查处理办法</a:t>
            </a:r>
            <a:r>
              <a:rPr lang="en-US" altLang="zh-CN" dirty="0" smtClean="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第四十七条、第四十三条第二项的规定，</a:t>
            </a:r>
            <a:r>
              <a:rPr lang="zh-CN" altLang="en-US" b="1" dirty="0">
                <a:solidFill>
                  <a:srgbClr val="C00000"/>
                </a:solidFill>
                <a:latin typeface="楷体" panose="02010609060101010101" pitchFamily="49" charset="-122"/>
                <a:ea typeface="楷体" panose="02010609060101010101" pitchFamily="49" charset="-122"/>
              </a:rPr>
              <a:t>撤销</a:t>
            </a:r>
            <a:r>
              <a:rPr lang="zh-CN" altLang="en-US" dirty="0" smtClean="0">
                <a:latin typeface="楷体" panose="02010609060101010101" pitchFamily="49" charset="-122"/>
                <a:ea typeface="楷体" panose="02010609060101010101" pitchFamily="49" charset="-122"/>
              </a:rPr>
              <a:t>张某</a:t>
            </a:r>
            <a:r>
              <a:rPr lang="zh-CN" altLang="en-US" b="1" dirty="0">
                <a:solidFill>
                  <a:srgbClr val="C00000"/>
                </a:solidFill>
                <a:latin typeface="楷体" panose="02010609060101010101" pitchFamily="49" charset="-122"/>
                <a:ea typeface="楷体" panose="02010609060101010101" pitchFamily="49" charset="-122"/>
              </a:rPr>
              <a:t>国家自然科学基金项目</a:t>
            </a:r>
            <a:r>
              <a:rPr lang="zh-CN" altLang="en-US" dirty="0" smtClean="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批准号</a:t>
            </a:r>
            <a:r>
              <a:rPr lang="en-US" altLang="zh-CN" dirty="0">
                <a:latin typeface="楷体" panose="02010609060101010101" pitchFamily="49" charset="-122"/>
                <a:ea typeface="楷体" panose="02010609060101010101" pitchFamily="49" charset="-122"/>
              </a:rPr>
              <a:t>51908247</a:t>
            </a:r>
            <a:r>
              <a:rPr lang="zh-CN" altLang="en-US" dirty="0">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追回已拨资金</a:t>
            </a:r>
            <a:r>
              <a:rPr lang="zh-CN" altLang="en-US" dirty="0">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取消</a:t>
            </a:r>
            <a:r>
              <a:rPr lang="zh-CN" altLang="en-US" dirty="0" smtClean="0">
                <a:latin typeface="楷体" panose="02010609060101010101" pitchFamily="49" charset="-122"/>
                <a:ea typeface="楷体" panose="02010609060101010101" pitchFamily="49" charset="-122"/>
              </a:rPr>
              <a:t>张某国</a:t>
            </a:r>
            <a:r>
              <a:rPr lang="zh-CN" altLang="en-US" dirty="0">
                <a:latin typeface="楷体" panose="02010609060101010101" pitchFamily="49" charset="-122"/>
                <a:ea typeface="楷体" panose="02010609060101010101" pitchFamily="49" charset="-122"/>
              </a:rPr>
              <a:t>家自然科学基金项目申请和参与</a:t>
            </a:r>
            <a:r>
              <a:rPr lang="zh-CN" altLang="en-US" b="1" dirty="0">
                <a:solidFill>
                  <a:srgbClr val="C00000"/>
                </a:solidFill>
                <a:latin typeface="楷体" panose="02010609060101010101" pitchFamily="49" charset="-122"/>
                <a:ea typeface="楷体" panose="02010609060101010101" pitchFamily="49" charset="-122"/>
              </a:rPr>
              <a:t>申请资格</a:t>
            </a:r>
            <a:r>
              <a:rPr lang="en-US" altLang="zh-CN" b="1" dirty="0">
                <a:solidFill>
                  <a:srgbClr val="C00000"/>
                </a:solidFill>
                <a:latin typeface="楷体" panose="02010609060101010101" pitchFamily="49" charset="-122"/>
                <a:ea typeface="楷体" panose="02010609060101010101" pitchFamily="49" charset="-122"/>
              </a:rPr>
              <a:t>3</a:t>
            </a:r>
            <a:r>
              <a:rPr lang="zh-CN" altLang="en-US" b="1" dirty="0">
                <a:solidFill>
                  <a:srgbClr val="C00000"/>
                </a:solidFill>
                <a:latin typeface="楷体" panose="02010609060101010101" pitchFamily="49" charset="-122"/>
                <a:ea typeface="楷体" panose="02010609060101010101" pitchFamily="49" charset="-122"/>
              </a:rPr>
              <a:t>年</a:t>
            </a:r>
            <a:r>
              <a:rPr lang="zh-CN" altLang="en-US" dirty="0" smtClean="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给予</a:t>
            </a:r>
            <a:r>
              <a:rPr lang="zh-CN" altLang="en-US" dirty="0" smtClean="0">
                <a:latin typeface="楷体" panose="02010609060101010101" pitchFamily="49" charset="-122"/>
                <a:ea typeface="楷体" panose="02010609060101010101" pitchFamily="49" charset="-122"/>
              </a:rPr>
              <a:t>张某</a:t>
            </a:r>
            <a:r>
              <a:rPr lang="zh-CN" altLang="en-US" b="1" dirty="0">
                <a:solidFill>
                  <a:srgbClr val="C00000"/>
                </a:solidFill>
                <a:latin typeface="楷体" panose="02010609060101010101" pitchFamily="49" charset="-122"/>
                <a:ea typeface="楷体" panose="02010609060101010101" pitchFamily="49" charset="-122"/>
              </a:rPr>
              <a:t>通报批评</a:t>
            </a:r>
            <a:r>
              <a:rPr lang="zh-CN" altLang="en-US" dirty="0">
                <a:latin typeface="楷体" panose="02010609060101010101" pitchFamily="49" charset="-122"/>
                <a:ea typeface="楷体" panose="02010609060101010101" pitchFamily="49" charset="-122"/>
              </a:rPr>
              <a:t>。</a:t>
            </a:r>
            <a:endParaRPr dirty="0">
              <a:latin typeface="楷体" panose="02010609060101010101" pitchFamily="49" charset="-122"/>
              <a:ea typeface="楷体" panose="02010609060101010101" pitchFamily="49" charset="-122"/>
            </a:endParaRPr>
          </a:p>
        </p:txBody>
      </p:sp>
      <p:sp>
        <p:nvSpPr>
          <p:cNvPr id="14" name="文本框 13"/>
          <p:cNvSpPr txBox="1"/>
          <p:nvPr/>
        </p:nvSpPr>
        <p:spPr>
          <a:xfrm>
            <a:off x="5435600" y="6275705"/>
            <a:ext cx="6866255" cy="275590"/>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来源：国家自然科学基金委员会</a:t>
            </a:r>
            <a:r>
              <a:rPr lang="en-US" altLang="zh-CN" sz="1200" dirty="0">
                <a:latin typeface="微软雅黑" panose="020B0503020204020204" pitchFamily="34" charset="-122"/>
                <a:ea typeface="微软雅黑" panose="020B0503020204020204" pitchFamily="34" charset="-122"/>
              </a:rPr>
              <a:t>https://www.nsfc.gov.cn/publish/portal0/jd/04/info92362.htm</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6" y="297985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2" name="文本框 119"/>
          <p:cNvSpPr txBox="1"/>
          <p:nvPr/>
        </p:nvSpPr>
        <p:spPr>
          <a:xfrm>
            <a:off x="583364" y="875143"/>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学术不端行为、未按规定发放</a:t>
            </a:r>
            <a:r>
              <a:rPr lang="zh-CN" altLang="en-US" sz="2000" b="1" dirty="0" smtClean="0">
                <a:solidFill>
                  <a:srgbClr val="C00000"/>
                </a:solidFill>
                <a:latin typeface="黑体" panose="02010609060101010101" pitchFamily="49" charset="-122"/>
                <a:ea typeface="黑体" panose="02010609060101010101" pitchFamily="49" charset="-122"/>
              </a:rPr>
              <a:t>津贴等</a:t>
            </a:r>
            <a:endParaRPr lang="zh-CN" altLang="en-US"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583565" y="1376045"/>
            <a:ext cx="11085195" cy="1529715"/>
          </a:xfrm>
          <a:prstGeom prst="rect">
            <a:avLst/>
          </a:prstGeom>
          <a:noFill/>
        </p:spPr>
        <p:txBody>
          <a:bodyPr wrap="square">
            <a:spAutoFit/>
          </a:bodyPr>
          <a:lstStyle/>
          <a:p>
            <a:pPr indent="450215" algn="just" fontAlgn="t">
              <a:lnSpc>
                <a:spcPct val="130000"/>
              </a:lnSpc>
            </a:pPr>
            <a:r>
              <a:rPr dirty="0" smtClean="0">
                <a:solidFill>
                  <a:prstClr val="black"/>
                </a:solidFill>
                <a:latin typeface="楷体" panose="02010609060101010101" pitchFamily="49" charset="-122"/>
                <a:ea typeface="楷体" panose="02010609060101010101" pitchFamily="49" charset="-122"/>
              </a:rPr>
              <a:t>华中农业大学黄某某</a:t>
            </a:r>
            <a:r>
              <a:rPr lang="zh-CN" altLang="en-US" dirty="0">
                <a:solidFill>
                  <a:prstClr val="black"/>
                </a:solidFill>
                <a:latin typeface="楷体" panose="02010609060101010101" pitchFamily="49" charset="-122"/>
                <a:ea typeface="楷体" panose="02010609060101010101" pitchFamily="49" charset="-122"/>
                <a:sym typeface="+mn-ea"/>
              </a:rPr>
              <a:t>作为通讯作者发表的10篇论文存在伪造、篡改实验数据和图片，2篇论文不当署名，1项科研项目的申请书和1项科研项目的结题报告使用了存在学术不端的论文;其主编出版的《饲料智能加工生产学》教材重复了他人出版教材的部分内容，且未注明出处。在师德师风方面，存在指导学生失职失责、言语不当、敷衍教学问题。在财务方面,存在对部分研究生少发助研津贴问题。</a:t>
            </a:r>
            <a:endParaRPr dirty="0">
              <a:solidFill>
                <a:prstClr val="black"/>
              </a:solidFill>
              <a:latin typeface="楷体" panose="02010609060101010101" pitchFamily="49" charset="-122"/>
              <a:ea typeface="楷体" panose="02010609060101010101" pitchFamily="49" charset="-122"/>
            </a:endParaRPr>
          </a:p>
        </p:txBody>
      </p:sp>
      <p:sp>
        <p:nvSpPr>
          <p:cNvPr id="6" name="矩形: 圆角 5"/>
          <p:cNvSpPr/>
          <p:nvPr/>
        </p:nvSpPr>
        <p:spPr>
          <a:xfrm>
            <a:off x="1163745" y="3657558"/>
            <a:ext cx="3122505"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事业单位人事管理条例</a:t>
            </a:r>
            <a:r>
              <a:rPr lang="en-US" altLang="zh-CN" dirty="0" smtClean="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583364" y="4384802"/>
            <a:ext cx="11257200" cy="1529715"/>
          </a:xfrm>
          <a:prstGeom prst="rect">
            <a:avLst/>
          </a:prstGeom>
          <a:noFill/>
        </p:spPr>
        <p:txBody>
          <a:bodyPr wrap="square">
            <a:spAutoFit/>
          </a:bodyPr>
          <a:lstStyle/>
          <a:p>
            <a:pPr indent="450215" algn="just" fontAlgn="t">
              <a:lnSpc>
                <a:spcPct val="130000"/>
              </a:lnSpc>
            </a:pPr>
            <a:r>
              <a:rPr dirty="0">
                <a:latin typeface="楷体" panose="02010609060101010101" pitchFamily="49" charset="-122"/>
                <a:ea typeface="楷体" panose="02010609060101010101" pitchFamily="49" charset="-122"/>
              </a:rPr>
              <a:t>依据《事业单位人事管理条例》《高等学校预防与处理学术不端行为办法》和《华中农业大学处理学术不端行为办法》，对黄某某做出如下处罚：</a:t>
            </a:r>
            <a:r>
              <a:rPr b="1" dirty="0">
                <a:solidFill>
                  <a:srgbClr val="C00000"/>
                </a:solidFill>
                <a:latin typeface="楷体" panose="02010609060101010101" pitchFamily="49" charset="-122"/>
                <a:ea typeface="楷体" panose="02010609060101010101" pitchFamily="49" charset="-122"/>
              </a:rPr>
              <a:t>撒销校内一切职务</a:t>
            </a:r>
            <a:r>
              <a:rPr dirty="0">
                <a:latin typeface="楷体" panose="02010609060101010101" pitchFamily="49" charset="-122"/>
                <a:ea typeface="楷体" panose="02010609060101010101" pitchFamily="49" charset="-122"/>
              </a:rPr>
              <a:t>，</a:t>
            </a:r>
            <a:r>
              <a:rPr b="1" dirty="0">
                <a:solidFill>
                  <a:srgbClr val="C00000"/>
                </a:solidFill>
                <a:latin typeface="楷体" panose="02010609060101010101" pitchFamily="49" charset="-122"/>
                <a:ea typeface="楷体" panose="02010609060101010101" pitchFamily="49" charset="-122"/>
              </a:rPr>
              <a:t>解除聘用合同</a:t>
            </a:r>
            <a:r>
              <a:rPr dirty="0">
                <a:latin typeface="楷体" panose="02010609060101010101" pitchFamily="49" charset="-122"/>
                <a:ea typeface="楷体" panose="02010609060101010101" pitchFamily="49" charset="-122"/>
              </a:rPr>
              <a:t>;报请</a:t>
            </a:r>
            <a:r>
              <a:rPr b="1" dirty="0">
                <a:solidFill>
                  <a:srgbClr val="C00000"/>
                </a:solidFill>
                <a:latin typeface="楷体" panose="02010609060101010101" pitchFamily="49" charset="-122"/>
                <a:ea typeface="楷体" panose="02010609060101010101" pitchFamily="49" charset="-122"/>
              </a:rPr>
              <a:t>撤销其教师资格</a:t>
            </a:r>
            <a:r>
              <a:rPr dirty="0">
                <a:latin typeface="楷体" panose="02010609060101010101" pitchFamily="49" charset="-122"/>
                <a:ea typeface="楷体" panose="02010609060101010101" pitchFamily="49" charset="-122"/>
              </a:rPr>
              <a:t>，报请对涉及其学术不端的科研论文、科研项目等予以</a:t>
            </a:r>
            <a:r>
              <a:rPr b="1" dirty="0">
                <a:solidFill>
                  <a:srgbClr val="C00000"/>
                </a:solidFill>
                <a:latin typeface="楷体" panose="02010609060101010101" pitchFamily="49" charset="-122"/>
                <a:ea typeface="楷体" panose="02010609060101010101" pitchFamily="49" charset="-122"/>
              </a:rPr>
              <a:t>撒稿</a:t>
            </a:r>
            <a:r>
              <a:rPr dirty="0">
                <a:latin typeface="楷体" panose="02010609060101010101" pitchFamily="49" charset="-122"/>
                <a:ea typeface="楷体" panose="02010609060101010101" pitchFamily="49" charset="-122"/>
              </a:rPr>
              <a:t>、</a:t>
            </a:r>
            <a:r>
              <a:rPr b="1" dirty="0">
                <a:solidFill>
                  <a:srgbClr val="C00000"/>
                </a:solidFill>
                <a:latin typeface="楷体" panose="02010609060101010101" pitchFamily="49" charset="-122"/>
                <a:ea typeface="楷体" panose="02010609060101010101" pitchFamily="49" charset="-122"/>
              </a:rPr>
              <a:t>撒项</a:t>
            </a:r>
            <a:r>
              <a:rPr dirty="0">
                <a:latin typeface="楷体" panose="02010609060101010101" pitchFamily="49" charset="-122"/>
                <a:ea typeface="楷体" panose="02010609060101010101" pitchFamily="49" charset="-122"/>
              </a:rPr>
              <a:t>;</a:t>
            </a:r>
            <a:r>
              <a:rPr b="1" dirty="0">
                <a:solidFill>
                  <a:srgbClr val="C00000"/>
                </a:solidFill>
                <a:latin typeface="楷体" panose="02010609060101010101" pitchFamily="49" charset="-122"/>
                <a:ea typeface="楷体" panose="02010609060101010101" pitchFamily="49" charset="-122"/>
              </a:rPr>
              <a:t>停用</a:t>
            </a:r>
            <a:r>
              <a:rPr dirty="0">
                <a:latin typeface="楷体" panose="02010609060101010101" pitchFamily="49" charset="-122"/>
                <a:ea typeface="楷体" panose="02010609060101010101" pitchFamily="49" charset="-122"/>
              </a:rPr>
              <a:t>其主编的《饲料智能加工生产学》教材；另外，对动物科学技术学院</a:t>
            </a:r>
            <a:r>
              <a:rPr b="1" dirty="0">
                <a:solidFill>
                  <a:srgbClr val="C00000"/>
                </a:solidFill>
                <a:latin typeface="楷体" panose="02010609060101010101" pitchFamily="49" charset="-122"/>
                <a:ea typeface="楷体" panose="02010609060101010101" pitchFamily="49" charset="-122"/>
              </a:rPr>
              <a:t>通报批评</a:t>
            </a:r>
            <a:r>
              <a:rPr dirty="0">
                <a:latin typeface="楷体" panose="02010609060101010101" pitchFamily="49" charset="-122"/>
                <a:ea typeface="楷体" panose="02010609060101010101" pitchFamily="49" charset="-122"/>
              </a:rPr>
              <a:t>，对学院相关责任人作</a:t>
            </a:r>
            <a:r>
              <a:rPr b="1" dirty="0">
                <a:solidFill>
                  <a:srgbClr val="C00000"/>
                </a:solidFill>
                <a:latin typeface="楷体" panose="02010609060101010101" pitchFamily="49" charset="-122"/>
                <a:ea typeface="楷体" panose="02010609060101010101" pitchFamily="49" charset="-122"/>
              </a:rPr>
              <a:t>诚勉谈话</a:t>
            </a:r>
            <a:r>
              <a:rPr dirty="0">
                <a:latin typeface="楷体" panose="02010609060101010101" pitchFamily="49" charset="-122"/>
                <a:ea typeface="楷体" panose="02010609060101010101" pitchFamily="49" charset="-122"/>
              </a:rPr>
              <a:t>、</a:t>
            </a:r>
            <a:r>
              <a:rPr b="1" dirty="0">
                <a:solidFill>
                  <a:srgbClr val="C00000"/>
                </a:solidFill>
                <a:latin typeface="楷体" panose="02010609060101010101" pitchFamily="49" charset="-122"/>
                <a:ea typeface="楷体" panose="02010609060101010101" pitchFamily="49" charset="-122"/>
              </a:rPr>
              <a:t>批评教育</a:t>
            </a:r>
            <a:r>
              <a:rPr dirty="0">
                <a:latin typeface="楷体" panose="02010609060101010101" pitchFamily="49" charset="-122"/>
                <a:ea typeface="楷体" panose="02010609060101010101" pitchFamily="49" charset="-122"/>
              </a:rPr>
              <a:t>等处理。</a:t>
            </a:r>
            <a:endParaRPr dirty="0">
              <a:latin typeface="楷体" panose="02010609060101010101" pitchFamily="49" charset="-122"/>
              <a:ea typeface="楷体" panose="02010609060101010101" pitchFamily="49" charset="-122"/>
            </a:endParaRPr>
          </a:p>
        </p:txBody>
      </p:sp>
      <p:sp>
        <p:nvSpPr>
          <p:cNvPr id="15" name="文本框 119"/>
          <p:cNvSpPr txBox="1"/>
          <p:nvPr/>
        </p:nvSpPr>
        <p:spPr>
          <a:xfrm>
            <a:off x="574033" y="3073088"/>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smtClean="0">
                <a:solidFill>
                  <a:schemeClr val="bg1"/>
                </a:solidFill>
                <a:latin typeface="隶书" panose="02010509060101010101" pitchFamily="49" charset="-122"/>
                <a:ea typeface="隶书" panose="02010509060101010101" pitchFamily="49" charset="-122"/>
              </a:rPr>
              <a:t>以案为鉴，以案明纪</a:t>
            </a:r>
            <a:endParaRPr lang="zh-CN" altLang="en-US" sz="1600" dirty="0">
              <a:solidFill>
                <a:schemeClr val="bg1"/>
              </a:solidFill>
              <a:latin typeface="隶书" panose="02010509060101010101" pitchFamily="49" charset="-122"/>
              <a:ea typeface="隶书" panose="02010509060101010101" pitchFamily="49" charset="-122"/>
            </a:endParaRPr>
          </a:p>
        </p:txBody>
      </p:sp>
      <p:sp>
        <p:nvSpPr>
          <p:cNvPr id="3" name="文本框 2"/>
          <p:cNvSpPr txBox="1"/>
          <p:nvPr/>
        </p:nvSpPr>
        <p:spPr>
          <a:xfrm>
            <a:off x="10369550" y="6292215"/>
            <a:ext cx="1822450" cy="275590"/>
          </a:xfrm>
          <a:prstGeom prst="rect">
            <a:avLst/>
          </a:prstGeom>
          <a:noFill/>
        </p:spPr>
        <p:txBody>
          <a:bodyPr wrap="square" rtlCol="0" anchor="t">
            <a:spAutoFit/>
          </a:bodyPr>
          <a:lstStyle/>
          <a:p>
            <a:r>
              <a:rPr lang="zh-CN" altLang="en-US" sz="1200">
                <a:latin typeface="微软雅黑" panose="020B0503020204020204" pitchFamily="34" charset="-122"/>
                <a:ea typeface="微软雅黑" panose="020B0503020204020204" pitchFamily="34" charset="-122"/>
                <a:sym typeface="+mn-ea"/>
              </a:rPr>
              <a:t>来源：华中农业大学</a:t>
            </a:r>
            <a:endParaRPr lang="zh-CN" altLang="en-US" sz="1200">
              <a:latin typeface="微软雅黑" panose="020B0503020204020204" pitchFamily="34" charset="-122"/>
              <a:ea typeface="微软雅黑" panose="020B0503020204020204" pitchFamily="34" charset="-122"/>
              <a:sym typeface="+mn-ea"/>
            </a:endParaRPr>
          </a:p>
        </p:txBody>
      </p:sp>
      <p:sp>
        <p:nvSpPr>
          <p:cNvPr id="12" name="矩形: 圆角 5"/>
          <p:cNvSpPr/>
          <p:nvPr/>
        </p:nvSpPr>
        <p:spPr>
          <a:xfrm>
            <a:off x="6438900" y="3657558"/>
            <a:ext cx="4371975"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高等学校预防与处理学术不端行为办法</a:t>
            </a:r>
            <a:r>
              <a:rPr lang="en-US" altLang="zh-CN" dirty="0" smtClean="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6" y="297985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2" name="文本框 119"/>
          <p:cNvSpPr txBox="1"/>
          <p:nvPr/>
        </p:nvSpPr>
        <p:spPr>
          <a:xfrm>
            <a:off x="583364" y="875143"/>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学术不端行为</a:t>
            </a:r>
            <a:endParaRPr lang="zh-CN" altLang="en-US"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774441" y="1432031"/>
            <a:ext cx="10736204" cy="810260"/>
          </a:xfrm>
          <a:prstGeom prst="rect">
            <a:avLst/>
          </a:prstGeom>
          <a:noFill/>
        </p:spPr>
        <p:txBody>
          <a:bodyPr wrap="square">
            <a:spAutoFit/>
          </a:bodyPr>
          <a:lstStyle/>
          <a:p>
            <a:pPr indent="457200" algn="just" fontAlgn="t">
              <a:lnSpc>
                <a:spcPct val="130000"/>
              </a:lnSpc>
            </a:pPr>
            <a:r>
              <a:rPr lang="zh-CN" altLang="en-US" dirty="0" smtClean="0">
                <a:solidFill>
                  <a:prstClr val="black"/>
                </a:solidFill>
                <a:latin typeface="楷体" panose="02010609060101010101" pitchFamily="49" charset="-122"/>
                <a:ea typeface="楷体" panose="02010609060101010101" pitchFamily="49" charset="-122"/>
                <a:sym typeface="+mn-ea"/>
              </a:rPr>
              <a:t>郑州大学申某，</a:t>
            </a:r>
            <a:r>
              <a:rPr lang="en-US" altLang="zh-CN" dirty="0" smtClean="0">
                <a:solidFill>
                  <a:prstClr val="black"/>
                </a:solidFill>
                <a:latin typeface="楷体" panose="02010609060101010101" pitchFamily="49" charset="-122"/>
                <a:ea typeface="楷体" panose="02010609060101010101" pitchFamily="49" charset="-122"/>
                <a:sym typeface="+mn-ea"/>
              </a:rPr>
              <a:t>2</a:t>
            </a:r>
            <a:r>
              <a:rPr lang="zh-CN" altLang="en-US" dirty="0">
                <a:solidFill>
                  <a:prstClr val="black"/>
                </a:solidFill>
                <a:latin typeface="楷体" panose="02010609060101010101" pitchFamily="49" charset="-122"/>
                <a:ea typeface="楷体" panose="02010609060101010101" pitchFamily="49" charset="-122"/>
                <a:sym typeface="+mn-ea"/>
              </a:rPr>
              <a:t>篇论文存在重复发表，篡改实验研究数据、图表的问题；还存在擅自标注他人科学基金项目、擅自将他人列为论文作者的问</a:t>
            </a:r>
            <a:r>
              <a:rPr lang="zh-CN" altLang="en-US" dirty="0" smtClean="0">
                <a:solidFill>
                  <a:prstClr val="black"/>
                </a:solidFill>
                <a:latin typeface="楷体" panose="02010609060101010101" pitchFamily="49" charset="-122"/>
                <a:ea typeface="楷体" panose="02010609060101010101" pitchFamily="49" charset="-122"/>
                <a:sym typeface="+mn-ea"/>
              </a:rPr>
              <a:t>题。</a:t>
            </a:r>
            <a:endParaRPr dirty="0">
              <a:solidFill>
                <a:prstClr val="black"/>
              </a:solidFill>
              <a:latin typeface="楷体" panose="02010609060101010101" pitchFamily="49" charset="-122"/>
              <a:ea typeface="楷体" panose="02010609060101010101" pitchFamily="49" charset="-122"/>
            </a:endParaRPr>
          </a:p>
        </p:txBody>
      </p:sp>
      <p:sp>
        <p:nvSpPr>
          <p:cNvPr id="15" name="文本框 119"/>
          <p:cNvSpPr txBox="1"/>
          <p:nvPr/>
        </p:nvSpPr>
        <p:spPr>
          <a:xfrm>
            <a:off x="574033" y="3105473"/>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smtClean="0">
                <a:solidFill>
                  <a:schemeClr val="bg1"/>
                </a:solidFill>
                <a:latin typeface="隶书" panose="02010509060101010101" pitchFamily="49" charset="-122"/>
                <a:ea typeface="隶书" panose="02010509060101010101" pitchFamily="49" charset="-122"/>
              </a:rPr>
              <a:t>以案为鉴，以案明纪</a:t>
            </a:r>
            <a:endParaRPr lang="zh-CN" altLang="en-US" sz="1600" dirty="0">
              <a:solidFill>
                <a:schemeClr val="bg1"/>
              </a:solidFill>
              <a:latin typeface="隶书" panose="02010509060101010101" pitchFamily="49" charset="-122"/>
              <a:ea typeface="隶书" panose="02010509060101010101" pitchFamily="49" charset="-122"/>
            </a:endParaRPr>
          </a:p>
        </p:txBody>
      </p:sp>
      <p:sp>
        <p:nvSpPr>
          <p:cNvPr id="4" name="矩形: 圆角 15"/>
          <p:cNvSpPr/>
          <p:nvPr/>
        </p:nvSpPr>
        <p:spPr>
          <a:xfrm>
            <a:off x="1258453" y="3594122"/>
            <a:ext cx="5876202"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国家自然科学基金项目科研不端行为调查处理办法</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8" name="文本框 7"/>
          <p:cNvSpPr txBox="1"/>
          <p:nvPr/>
        </p:nvSpPr>
        <p:spPr>
          <a:xfrm>
            <a:off x="695325" y="4277360"/>
            <a:ext cx="10815955" cy="1532727"/>
          </a:xfrm>
          <a:prstGeom prst="rect">
            <a:avLst/>
          </a:prstGeom>
          <a:noFill/>
        </p:spPr>
        <p:txBody>
          <a:bodyPr wrap="square">
            <a:spAutoFit/>
          </a:bodyPr>
          <a:lstStyle/>
          <a:p>
            <a:pPr indent="457200" algn="just" fontAlgn="t">
              <a:lnSpc>
                <a:spcPct val="130000"/>
              </a:lnSpc>
            </a:pPr>
            <a:r>
              <a:rPr lang="zh-CN" altLang="en-US" dirty="0">
                <a:latin typeface="楷体" panose="02010609060101010101" pitchFamily="49" charset="-122"/>
                <a:ea typeface="楷体" panose="02010609060101010101" pitchFamily="49" charset="-122"/>
              </a:rPr>
              <a:t>经国家自然科学基金委员会监督委员会六届二次会议审议、国家自然科学基金委员会</a:t>
            </a:r>
            <a:r>
              <a:rPr lang="en-US" altLang="zh-CN" dirty="0">
                <a:latin typeface="楷体" panose="02010609060101010101" pitchFamily="49" charset="-122"/>
                <a:ea typeface="楷体" panose="02010609060101010101" pitchFamily="49" charset="-122"/>
              </a:rPr>
              <a:t>2023</a:t>
            </a:r>
            <a:r>
              <a:rPr lang="zh-CN" altLang="en-US" dirty="0">
                <a:latin typeface="楷体" panose="02010609060101010101" pitchFamily="49" charset="-122"/>
                <a:ea typeface="楷体" panose="02010609060101010101" pitchFamily="49" charset="-122"/>
              </a:rPr>
              <a:t>年第</a:t>
            </a:r>
            <a:r>
              <a:rPr lang="en-US" altLang="zh-CN" dirty="0">
                <a:latin typeface="楷体" panose="02010609060101010101" pitchFamily="49" charset="-122"/>
                <a:ea typeface="楷体" panose="02010609060101010101" pitchFamily="49" charset="-122"/>
              </a:rPr>
              <a:t>21</a:t>
            </a:r>
            <a:r>
              <a:rPr lang="zh-CN" altLang="en-US" dirty="0">
                <a:latin typeface="楷体" panose="02010609060101010101" pitchFamily="49" charset="-122"/>
                <a:ea typeface="楷体" panose="02010609060101010101" pitchFamily="49" charset="-122"/>
              </a:rPr>
              <a:t>次委务会议审定，决定依据</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国家自然科学基金项目科研不端行为调查处理办法</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第四十七条，第四十条，第四十二条第一项，第四十三条第一项、第六项，</a:t>
            </a:r>
            <a:r>
              <a:rPr lang="zh-CN" altLang="en-US" b="1" dirty="0">
                <a:solidFill>
                  <a:srgbClr val="C00000"/>
                </a:solidFill>
                <a:latin typeface="楷体" panose="02010609060101010101" pitchFamily="49" charset="-122"/>
                <a:ea typeface="楷体" panose="02010609060101010101" pitchFamily="49" charset="-122"/>
              </a:rPr>
              <a:t>取消</a:t>
            </a:r>
            <a:r>
              <a:rPr lang="zh-CN" altLang="en-US" dirty="0" smtClean="0">
                <a:latin typeface="楷体" panose="02010609060101010101" pitchFamily="49" charset="-122"/>
                <a:ea typeface="楷体" panose="02010609060101010101" pitchFamily="49" charset="-122"/>
              </a:rPr>
              <a:t>申某国</a:t>
            </a:r>
            <a:r>
              <a:rPr lang="zh-CN" altLang="en-US" dirty="0">
                <a:latin typeface="楷体" panose="02010609060101010101" pitchFamily="49" charset="-122"/>
                <a:ea typeface="楷体" panose="02010609060101010101" pitchFamily="49" charset="-122"/>
              </a:rPr>
              <a:t>家自然科学基金项目申请和参与</a:t>
            </a:r>
            <a:r>
              <a:rPr lang="zh-CN" altLang="en-US" b="1" dirty="0">
                <a:solidFill>
                  <a:srgbClr val="C00000"/>
                </a:solidFill>
                <a:latin typeface="楷体" panose="02010609060101010101" pitchFamily="49" charset="-122"/>
                <a:ea typeface="楷体" panose="02010609060101010101" pitchFamily="49" charset="-122"/>
              </a:rPr>
              <a:t>申请资格</a:t>
            </a:r>
            <a:r>
              <a:rPr lang="en-US" altLang="zh-CN" b="1" dirty="0">
                <a:solidFill>
                  <a:srgbClr val="C00000"/>
                </a:solidFill>
                <a:latin typeface="楷体" panose="02010609060101010101" pitchFamily="49" charset="-122"/>
                <a:ea typeface="楷体" panose="02010609060101010101" pitchFamily="49" charset="-122"/>
              </a:rPr>
              <a:t>5</a:t>
            </a:r>
            <a:r>
              <a:rPr lang="zh-CN" altLang="en-US" b="1" dirty="0">
                <a:solidFill>
                  <a:srgbClr val="C00000"/>
                </a:solidFill>
                <a:latin typeface="楷体" panose="02010609060101010101" pitchFamily="49" charset="-122"/>
                <a:ea typeface="楷体" panose="02010609060101010101" pitchFamily="49" charset="-122"/>
              </a:rPr>
              <a:t>年</a:t>
            </a:r>
            <a:r>
              <a:rPr lang="zh-CN" altLang="en-US" dirty="0" smtClean="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给予</a:t>
            </a:r>
            <a:r>
              <a:rPr lang="zh-CN" altLang="en-US" dirty="0" smtClean="0">
                <a:latin typeface="楷体" panose="02010609060101010101" pitchFamily="49" charset="-122"/>
                <a:ea typeface="楷体" panose="02010609060101010101" pitchFamily="49" charset="-122"/>
              </a:rPr>
              <a:t>申某</a:t>
            </a:r>
            <a:r>
              <a:rPr lang="zh-CN" altLang="en-US" b="1" dirty="0">
                <a:solidFill>
                  <a:srgbClr val="C00000"/>
                </a:solidFill>
                <a:latin typeface="楷体" panose="02010609060101010101" pitchFamily="49" charset="-122"/>
                <a:ea typeface="楷体" panose="02010609060101010101" pitchFamily="49" charset="-122"/>
              </a:rPr>
              <a:t>通报批评</a:t>
            </a:r>
            <a:r>
              <a:rPr lang="zh-CN" altLang="en-US" dirty="0" smtClean="0">
                <a:latin typeface="楷体" panose="02010609060101010101" pitchFamily="49" charset="-122"/>
                <a:ea typeface="楷体" panose="02010609060101010101" pitchFamily="49" charset="-122"/>
              </a:rPr>
              <a:t>。</a:t>
            </a:r>
            <a:endParaRPr dirty="0">
              <a:latin typeface="楷体" panose="02010609060101010101" pitchFamily="49" charset="-122"/>
              <a:ea typeface="楷体" panose="02010609060101010101" pitchFamily="49" charset="-122"/>
            </a:endParaRPr>
          </a:p>
        </p:txBody>
      </p:sp>
      <p:sp>
        <p:nvSpPr>
          <p:cNvPr id="14" name="文本框 13"/>
          <p:cNvSpPr txBox="1"/>
          <p:nvPr/>
        </p:nvSpPr>
        <p:spPr>
          <a:xfrm>
            <a:off x="5435600" y="6275705"/>
            <a:ext cx="6866255" cy="275590"/>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来源：国家自然科学基金委员会</a:t>
            </a:r>
            <a:r>
              <a:rPr lang="en-US" altLang="zh-CN" sz="1200" dirty="0">
                <a:latin typeface="微软雅黑" panose="020B0503020204020204" pitchFamily="34" charset="-122"/>
                <a:ea typeface="微软雅黑" panose="020B0503020204020204" pitchFamily="34" charset="-122"/>
              </a:rPr>
              <a:t>https://www.nsfc.gov.cn/publish/portal0/jd/04/info92362.htm</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6" y="297985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2" name="文本框 119"/>
          <p:cNvSpPr txBox="1"/>
          <p:nvPr/>
        </p:nvSpPr>
        <p:spPr>
          <a:xfrm>
            <a:off x="583364" y="875143"/>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a:t>
            </a:r>
            <a:r>
              <a:rPr lang="zh-CN" altLang="en-US" sz="2000" b="1" dirty="0" smtClean="0">
                <a:solidFill>
                  <a:srgbClr val="C00000"/>
                </a:solidFill>
                <a:latin typeface="黑体" panose="02010609060101010101" pitchFamily="49" charset="-122"/>
                <a:ea typeface="黑体" panose="02010609060101010101" pitchFamily="49" charset="-122"/>
              </a:rPr>
              <a:t>不端行为</a:t>
            </a:r>
            <a:endParaRPr lang="zh-CN" altLang="en-US"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583565" y="1376045"/>
            <a:ext cx="11084560" cy="1529715"/>
          </a:xfrm>
          <a:prstGeom prst="rect">
            <a:avLst/>
          </a:prstGeom>
          <a:noFill/>
        </p:spPr>
        <p:txBody>
          <a:bodyPr wrap="square">
            <a:spAutoFit/>
          </a:bodyPr>
          <a:lstStyle/>
          <a:p>
            <a:pPr indent="457200" algn="just" fontAlgn="t">
              <a:lnSpc>
                <a:spcPct val="130000"/>
              </a:lnSpc>
            </a:pPr>
            <a:r>
              <a:rPr dirty="0" smtClean="0">
                <a:solidFill>
                  <a:prstClr val="black"/>
                </a:solidFill>
                <a:latin typeface="楷体" panose="02010609060101010101" pitchFamily="49" charset="-122"/>
                <a:ea typeface="楷体" panose="02010609060101010101" pitchFamily="49" charset="-122"/>
                <a:sym typeface="+mn-ea"/>
              </a:rPr>
              <a:t>宁夏医科大学成</a:t>
            </a:r>
            <a:r>
              <a:rPr lang="zh-CN" altLang="en-US" dirty="0" smtClean="0">
                <a:solidFill>
                  <a:prstClr val="black"/>
                </a:solidFill>
                <a:latin typeface="楷体" panose="02010609060101010101" pitchFamily="49" charset="-122"/>
                <a:ea typeface="楷体" panose="02010609060101010101" pitchFamily="49" charset="-122"/>
                <a:sym typeface="+mn-ea"/>
              </a:rPr>
              <a:t>某</a:t>
            </a:r>
            <a:r>
              <a:rPr dirty="0" smtClean="0">
                <a:solidFill>
                  <a:prstClr val="black"/>
                </a:solidFill>
                <a:latin typeface="楷体" panose="02010609060101010101" pitchFamily="49" charset="-122"/>
                <a:ea typeface="楷体" panose="02010609060101010101" pitchFamily="49" charset="-122"/>
                <a:sym typeface="+mn-ea"/>
              </a:rPr>
              <a:t>发表的论文</a:t>
            </a:r>
            <a:r>
              <a:rPr lang="en-US" dirty="0">
                <a:solidFill>
                  <a:prstClr val="black"/>
                </a:solidFill>
                <a:latin typeface="楷体" panose="02010609060101010101" pitchFamily="49" charset="-122"/>
                <a:ea typeface="楷体" panose="02010609060101010101" pitchFamily="49" charset="-122"/>
                <a:sym typeface="+mn-ea"/>
              </a:rPr>
              <a:t>“</a:t>
            </a:r>
            <a:r>
              <a:rPr dirty="0">
                <a:solidFill>
                  <a:prstClr val="black"/>
                </a:solidFill>
                <a:latin typeface="Calibri" panose="020F0502020204030204" charset="0"/>
                <a:ea typeface="楷体" panose="02010609060101010101" pitchFamily="49" charset="-122"/>
                <a:cs typeface="Calibri" panose="020F0502020204030204" charset="0"/>
                <a:sym typeface="+mn-ea"/>
              </a:rPr>
              <a:t>Jiang Cheng#, et al. Isovitexin modulates autophagy in Alzheimer’s disease via miR-107 signalling. Translational neuroscience. 2022; 13: 407.</a:t>
            </a:r>
            <a:r>
              <a:rPr lang="en-US" dirty="0">
                <a:solidFill>
                  <a:prstClr val="black"/>
                </a:solidFill>
                <a:latin typeface="楷体" panose="02010609060101010101" pitchFamily="49" charset="-122"/>
                <a:ea typeface="楷体" panose="02010609060101010101" pitchFamily="49" charset="-122"/>
                <a:sym typeface="+mn-ea"/>
              </a:rPr>
              <a:t>”</a:t>
            </a:r>
            <a:r>
              <a:rPr lang="zh-CN" altLang="en-US" dirty="0">
                <a:solidFill>
                  <a:prstClr val="black"/>
                </a:solidFill>
                <a:latin typeface="Calibri" panose="020F0502020204030204" charset="0"/>
                <a:ea typeface="楷体" panose="02010609060101010101" pitchFamily="49" charset="-122"/>
                <a:cs typeface="Calibri" panose="020F0502020204030204" charset="0"/>
                <a:sym typeface="+mn-ea"/>
              </a:rPr>
              <a:t>中</a:t>
            </a:r>
            <a:r>
              <a:rPr dirty="0" err="1">
                <a:solidFill>
                  <a:prstClr val="black"/>
                </a:solidFill>
                <a:latin typeface="Calibri" panose="020F0502020204030204" charset="0"/>
                <a:ea typeface="楷体" panose="02010609060101010101" pitchFamily="49" charset="-122"/>
                <a:cs typeface="Calibri" panose="020F0502020204030204" charset="0"/>
                <a:sym typeface="+mn-ea"/>
              </a:rPr>
              <a:t>存在买卖实验研究数据、未经同意使用他人署名、在与科学基金项目无关的科研成果中标注基金项目的问题。</a:t>
            </a:r>
            <a:r>
              <a:rPr dirty="0" err="1" smtClean="0">
                <a:solidFill>
                  <a:prstClr val="black"/>
                </a:solidFill>
                <a:latin typeface="Calibri" panose="020F0502020204030204" charset="0"/>
                <a:ea typeface="楷体" panose="02010609060101010101" pitchFamily="49" charset="-122"/>
                <a:cs typeface="Calibri" panose="020F0502020204030204" charset="0"/>
                <a:sym typeface="+mn-ea"/>
              </a:rPr>
              <a:t>第一作者成</a:t>
            </a:r>
            <a:r>
              <a:rPr lang="zh-CN" altLang="en-US" dirty="0" smtClean="0">
                <a:solidFill>
                  <a:prstClr val="black"/>
                </a:solidFill>
                <a:latin typeface="Calibri" panose="020F0502020204030204" charset="0"/>
                <a:ea typeface="楷体" panose="02010609060101010101" pitchFamily="49" charset="-122"/>
                <a:cs typeface="Calibri" panose="020F0502020204030204" charset="0"/>
                <a:sym typeface="+mn-ea"/>
              </a:rPr>
              <a:t>某</a:t>
            </a:r>
            <a:r>
              <a:rPr dirty="0" err="1" smtClean="0">
                <a:solidFill>
                  <a:prstClr val="black"/>
                </a:solidFill>
                <a:latin typeface="Calibri" panose="020F0502020204030204" charset="0"/>
                <a:ea typeface="楷体" panose="02010609060101010101" pitchFamily="49" charset="-122"/>
                <a:cs typeface="Calibri" panose="020F0502020204030204" charset="0"/>
                <a:sym typeface="+mn-ea"/>
              </a:rPr>
              <a:t>应对上述问题负责</a:t>
            </a:r>
            <a:r>
              <a:rPr dirty="0" err="1">
                <a:solidFill>
                  <a:prstClr val="black"/>
                </a:solidFill>
                <a:latin typeface="Calibri" panose="020F0502020204030204" charset="0"/>
                <a:ea typeface="楷体" panose="02010609060101010101" pitchFamily="49" charset="-122"/>
                <a:cs typeface="Calibri" panose="020F0502020204030204" charset="0"/>
                <a:sym typeface="+mn-ea"/>
              </a:rPr>
              <a:t>。此外，</a:t>
            </a:r>
            <a:r>
              <a:rPr dirty="0" err="1" smtClean="0">
                <a:solidFill>
                  <a:prstClr val="black"/>
                </a:solidFill>
                <a:latin typeface="Calibri" panose="020F0502020204030204" charset="0"/>
                <a:ea typeface="楷体" panose="02010609060101010101" pitchFamily="49" charset="-122"/>
                <a:cs typeface="Calibri" panose="020F0502020204030204" charset="0"/>
                <a:sym typeface="+mn-ea"/>
              </a:rPr>
              <a:t>成</a:t>
            </a:r>
            <a:r>
              <a:rPr lang="zh-CN" altLang="en-US" dirty="0" smtClean="0">
                <a:solidFill>
                  <a:prstClr val="black"/>
                </a:solidFill>
                <a:latin typeface="Calibri" panose="020F0502020204030204" charset="0"/>
                <a:ea typeface="楷体" panose="02010609060101010101" pitchFamily="49" charset="-122"/>
                <a:cs typeface="Calibri" panose="020F0502020204030204" charset="0"/>
                <a:sym typeface="+mn-ea"/>
              </a:rPr>
              <a:t>某</a:t>
            </a:r>
            <a:r>
              <a:rPr dirty="0" smtClean="0">
                <a:solidFill>
                  <a:prstClr val="black"/>
                </a:solidFill>
                <a:latin typeface="Calibri" panose="020F0502020204030204" charset="0"/>
                <a:ea typeface="楷体" panose="02010609060101010101" pitchFamily="49" charset="-122"/>
                <a:cs typeface="Calibri" panose="020F0502020204030204" charset="0"/>
                <a:sym typeface="+mn-ea"/>
              </a:rPr>
              <a:t>将该论文列入基金项目进展报告</a:t>
            </a:r>
            <a:r>
              <a:rPr dirty="0">
                <a:solidFill>
                  <a:prstClr val="black"/>
                </a:solidFill>
                <a:latin typeface="Calibri" panose="020F0502020204030204" charset="0"/>
                <a:ea typeface="楷体" panose="02010609060101010101" pitchFamily="49" charset="-122"/>
                <a:cs typeface="Calibri" panose="020F0502020204030204" charset="0"/>
                <a:sym typeface="+mn-ea"/>
              </a:rPr>
              <a:t>，</a:t>
            </a:r>
            <a:r>
              <a:rPr dirty="0" smtClean="0">
                <a:solidFill>
                  <a:prstClr val="black"/>
                </a:solidFill>
                <a:latin typeface="Calibri" panose="020F0502020204030204" charset="0"/>
                <a:ea typeface="楷体" panose="02010609060101010101" pitchFamily="49" charset="-122"/>
                <a:cs typeface="Calibri" panose="020F0502020204030204" charset="0"/>
                <a:sym typeface="+mn-ea"/>
              </a:rPr>
              <a:t>成</a:t>
            </a:r>
            <a:r>
              <a:rPr lang="zh-CN" altLang="en-US" dirty="0" smtClean="0">
                <a:solidFill>
                  <a:prstClr val="black"/>
                </a:solidFill>
                <a:latin typeface="Calibri" panose="020F0502020204030204" charset="0"/>
                <a:ea typeface="楷体" panose="02010609060101010101" pitchFamily="49" charset="-122"/>
                <a:cs typeface="Calibri" panose="020F0502020204030204" charset="0"/>
                <a:sym typeface="+mn-ea"/>
              </a:rPr>
              <a:t>某</a:t>
            </a:r>
            <a:r>
              <a:rPr dirty="0" smtClean="0">
                <a:solidFill>
                  <a:prstClr val="black"/>
                </a:solidFill>
                <a:latin typeface="Calibri" panose="020F0502020204030204" charset="0"/>
                <a:ea typeface="楷体" panose="02010609060101010101" pitchFamily="49" charset="-122"/>
                <a:cs typeface="Calibri" panose="020F0502020204030204" charset="0"/>
                <a:sym typeface="+mn-ea"/>
              </a:rPr>
              <a:t>还应对此问题负责</a:t>
            </a:r>
            <a:r>
              <a:rPr dirty="0">
                <a:solidFill>
                  <a:prstClr val="black"/>
                </a:solidFill>
                <a:latin typeface="Calibri" panose="020F0502020204030204" charset="0"/>
                <a:ea typeface="楷体" panose="02010609060101010101" pitchFamily="49" charset="-122"/>
                <a:cs typeface="Calibri" panose="020F0502020204030204" charset="0"/>
                <a:sym typeface="+mn-ea"/>
              </a:rPr>
              <a:t>。</a:t>
            </a:r>
            <a:endParaRPr dirty="0">
              <a:solidFill>
                <a:prstClr val="black"/>
              </a:solidFill>
              <a:latin typeface="Calibri" panose="020F0502020204030204" charset="0"/>
              <a:ea typeface="楷体" panose="02010609060101010101" pitchFamily="49" charset="-122"/>
              <a:cs typeface="Calibri" panose="020F0502020204030204" charset="0"/>
              <a:sym typeface="+mn-ea"/>
            </a:endParaRPr>
          </a:p>
        </p:txBody>
      </p:sp>
      <p:sp>
        <p:nvSpPr>
          <p:cNvPr id="15" name="文本框 119"/>
          <p:cNvSpPr txBox="1"/>
          <p:nvPr/>
        </p:nvSpPr>
        <p:spPr>
          <a:xfrm>
            <a:off x="574033" y="3105473"/>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smtClean="0">
                <a:solidFill>
                  <a:schemeClr val="bg1"/>
                </a:solidFill>
                <a:latin typeface="隶书" panose="02010509060101010101" pitchFamily="49" charset="-122"/>
                <a:ea typeface="隶书" panose="02010509060101010101" pitchFamily="49" charset="-122"/>
              </a:rPr>
              <a:t>以案为鉴，以案明纪</a:t>
            </a:r>
            <a:endParaRPr lang="zh-CN" altLang="en-US" sz="1600" dirty="0">
              <a:solidFill>
                <a:schemeClr val="bg1"/>
              </a:solidFill>
              <a:latin typeface="隶书" panose="02010509060101010101" pitchFamily="49" charset="-122"/>
              <a:ea typeface="隶书" panose="02010509060101010101" pitchFamily="49" charset="-122"/>
            </a:endParaRPr>
          </a:p>
        </p:txBody>
      </p:sp>
      <p:sp>
        <p:nvSpPr>
          <p:cNvPr id="4" name="矩形: 圆角 15"/>
          <p:cNvSpPr/>
          <p:nvPr/>
        </p:nvSpPr>
        <p:spPr>
          <a:xfrm>
            <a:off x="1258453" y="3594122"/>
            <a:ext cx="5876202"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国家自然科学基金项目科研不端行为调查处理办法</a:t>
            </a:r>
            <a:r>
              <a:rPr lang="en-US" altLang="zh-CN">
                <a:latin typeface="楷体" panose="02010609060101010101" pitchFamily="49" charset="-122"/>
                <a:ea typeface="楷体" panose="02010609060101010101" pitchFamily="49" charset="-122"/>
              </a:rPr>
              <a:t>》</a:t>
            </a:r>
            <a:endParaRPr lang="zh-CN" altLang="en-US">
              <a:latin typeface="楷体" panose="02010609060101010101" pitchFamily="49" charset="-122"/>
              <a:ea typeface="楷体" panose="02010609060101010101" pitchFamily="49" charset="-122"/>
            </a:endParaRPr>
          </a:p>
        </p:txBody>
      </p:sp>
      <p:sp>
        <p:nvSpPr>
          <p:cNvPr id="8" name="文本框 7"/>
          <p:cNvSpPr txBox="1"/>
          <p:nvPr/>
        </p:nvSpPr>
        <p:spPr>
          <a:xfrm>
            <a:off x="695325" y="4277360"/>
            <a:ext cx="10815955" cy="1889760"/>
          </a:xfrm>
          <a:prstGeom prst="rect">
            <a:avLst/>
          </a:prstGeom>
          <a:noFill/>
        </p:spPr>
        <p:txBody>
          <a:bodyPr wrap="square">
            <a:spAutoFit/>
          </a:bodyPr>
          <a:lstStyle/>
          <a:p>
            <a:pPr indent="457200" algn="just" fontAlgn="t">
              <a:lnSpc>
                <a:spcPct val="130000"/>
              </a:lnSpc>
            </a:pPr>
            <a:r>
              <a:rPr lang="zh-CN" altLang="en-US" dirty="0">
                <a:solidFill>
                  <a:prstClr val="black"/>
                </a:solidFill>
                <a:latin typeface="楷体" panose="02010609060101010101" pitchFamily="49" charset="-122"/>
                <a:ea typeface="楷体" panose="02010609060101010101" pitchFamily="49" charset="-122"/>
                <a:sym typeface="+mn-ea"/>
              </a:rPr>
              <a:t>经国家自然科学基金委员会监督委员会六届二次会议审议、国家自然科学基金委员会</a:t>
            </a:r>
            <a:r>
              <a:rPr lang="en-US" altLang="zh-CN" dirty="0">
                <a:solidFill>
                  <a:prstClr val="black"/>
                </a:solidFill>
                <a:latin typeface="楷体" panose="02010609060101010101" pitchFamily="49" charset="-122"/>
                <a:ea typeface="楷体" panose="02010609060101010101" pitchFamily="49" charset="-122"/>
                <a:sym typeface="+mn-ea"/>
              </a:rPr>
              <a:t>2023</a:t>
            </a:r>
            <a:r>
              <a:rPr lang="zh-CN" altLang="en-US" dirty="0">
                <a:solidFill>
                  <a:prstClr val="black"/>
                </a:solidFill>
                <a:latin typeface="楷体" panose="02010609060101010101" pitchFamily="49" charset="-122"/>
                <a:ea typeface="楷体" panose="02010609060101010101" pitchFamily="49" charset="-122"/>
                <a:sym typeface="+mn-ea"/>
              </a:rPr>
              <a:t>年第</a:t>
            </a:r>
            <a:r>
              <a:rPr lang="en-US" altLang="zh-CN" dirty="0">
                <a:solidFill>
                  <a:prstClr val="black"/>
                </a:solidFill>
                <a:latin typeface="楷体" panose="02010609060101010101" pitchFamily="49" charset="-122"/>
                <a:ea typeface="楷体" panose="02010609060101010101" pitchFamily="49" charset="-122"/>
                <a:sym typeface="+mn-ea"/>
              </a:rPr>
              <a:t>21</a:t>
            </a:r>
            <a:r>
              <a:rPr lang="zh-CN" altLang="en-US" dirty="0">
                <a:solidFill>
                  <a:prstClr val="black"/>
                </a:solidFill>
                <a:latin typeface="楷体" panose="02010609060101010101" pitchFamily="49" charset="-122"/>
                <a:ea typeface="楷体" panose="02010609060101010101" pitchFamily="49" charset="-122"/>
                <a:sym typeface="+mn-ea"/>
              </a:rPr>
              <a:t>次委务会议审定，决定依据</a:t>
            </a:r>
            <a:r>
              <a:rPr lang="en-US" altLang="zh-CN" dirty="0">
                <a:solidFill>
                  <a:prstClr val="black"/>
                </a:solidFill>
                <a:latin typeface="楷体" panose="02010609060101010101" pitchFamily="49" charset="-122"/>
                <a:ea typeface="楷体" panose="02010609060101010101" pitchFamily="49" charset="-122"/>
                <a:sym typeface="+mn-ea"/>
              </a:rPr>
              <a:t>《</a:t>
            </a:r>
            <a:r>
              <a:rPr lang="zh-CN" altLang="en-US" dirty="0">
                <a:solidFill>
                  <a:prstClr val="black"/>
                </a:solidFill>
                <a:latin typeface="楷体" panose="02010609060101010101" pitchFamily="49" charset="-122"/>
                <a:ea typeface="楷体" panose="02010609060101010101" pitchFamily="49" charset="-122"/>
                <a:sym typeface="+mn-ea"/>
              </a:rPr>
              <a:t>国家自然科学基金项目科研不端行为调查处理办法</a:t>
            </a:r>
            <a:r>
              <a:rPr lang="en-US" altLang="zh-CN" dirty="0">
                <a:solidFill>
                  <a:prstClr val="black"/>
                </a:solidFill>
                <a:latin typeface="楷体" panose="02010609060101010101" pitchFamily="49" charset="-122"/>
                <a:ea typeface="楷体" panose="02010609060101010101" pitchFamily="49" charset="-122"/>
                <a:sym typeface="+mn-ea"/>
              </a:rPr>
              <a:t>》</a:t>
            </a:r>
            <a:r>
              <a:rPr lang="zh-CN" altLang="en-US" dirty="0">
                <a:solidFill>
                  <a:prstClr val="black"/>
                </a:solidFill>
                <a:latin typeface="楷体" panose="02010609060101010101" pitchFamily="49" charset="-122"/>
                <a:ea typeface="楷体" panose="02010609060101010101" pitchFamily="49" charset="-122"/>
                <a:sym typeface="+mn-ea"/>
              </a:rPr>
              <a:t>第四十七条，第四十二条第二项，第四十三条第一项、第八项，第四十六条，</a:t>
            </a:r>
            <a:r>
              <a:rPr lang="zh-CN" altLang="en-US" b="1" dirty="0">
                <a:solidFill>
                  <a:srgbClr val="C00000"/>
                </a:solidFill>
                <a:latin typeface="楷体" panose="02010609060101010101" pitchFamily="49" charset="-122"/>
                <a:ea typeface="楷体" panose="02010609060101010101" pitchFamily="49" charset="-122"/>
                <a:sym typeface="+mn-ea"/>
              </a:rPr>
              <a:t>撤销</a:t>
            </a:r>
            <a:r>
              <a:rPr lang="zh-CN" altLang="en-US" dirty="0" smtClean="0">
                <a:solidFill>
                  <a:prstClr val="black"/>
                </a:solidFill>
                <a:latin typeface="楷体" panose="02010609060101010101" pitchFamily="49" charset="-122"/>
                <a:ea typeface="楷体" panose="02010609060101010101" pitchFamily="49" charset="-122"/>
                <a:sym typeface="+mn-ea"/>
              </a:rPr>
              <a:t>成某国</a:t>
            </a:r>
            <a:r>
              <a:rPr lang="zh-CN" altLang="en-US" dirty="0">
                <a:solidFill>
                  <a:prstClr val="black"/>
                </a:solidFill>
                <a:latin typeface="楷体" panose="02010609060101010101" pitchFamily="49" charset="-122"/>
                <a:ea typeface="楷体" panose="02010609060101010101" pitchFamily="49" charset="-122"/>
                <a:sym typeface="+mn-ea"/>
              </a:rPr>
              <a:t>家自然科学基金项目“</a:t>
            </a:r>
            <a:r>
              <a:rPr lang="en-US" altLang="zh-CN" dirty="0">
                <a:solidFill>
                  <a:prstClr val="black"/>
                </a:solidFill>
                <a:latin typeface="楷体" panose="02010609060101010101" pitchFamily="49" charset="-122"/>
                <a:ea typeface="楷体" panose="02010609060101010101" pitchFamily="49" charset="-122"/>
                <a:sym typeface="+mn-ea"/>
              </a:rPr>
              <a:t>TfR1</a:t>
            </a:r>
            <a:r>
              <a:rPr lang="zh-CN" altLang="en-US" dirty="0">
                <a:solidFill>
                  <a:prstClr val="black"/>
                </a:solidFill>
                <a:latin typeface="楷体" panose="02010609060101010101" pitchFamily="49" charset="-122"/>
                <a:ea typeface="楷体" panose="02010609060101010101" pitchFamily="49" charset="-122"/>
                <a:sym typeface="+mn-ea"/>
              </a:rPr>
              <a:t>对阿尔茨海默病</a:t>
            </a:r>
            <a:r>
              <a:rPr lang="en-US" altLang="zh-CN" dirty="0">
                <a:solidFill>
                  <a:prstClr val="black"/>
                </a:solidFill>
                <a:latin typeface="楷体" panose="02010609060101010101" pitchFamily="49" charset="-122"/>
                <a:ea typeface="楷体" panose="02010609060101010101" pitchFamily="49" charset="-122"/>
                <a:sym typeface="+mn-ea"/>
              </a:rPr>
              <a:t>-</a:t>
            </a:r>
            <a:r>
              <a:rPr lang="en-US" altLang="zh-CN" dirty="0" err="1">
                <a:solidFill>
                  <a:prstClr val="black"/>
                </a:solidFill>
                <a:latin typeface="楷体" panose="02010609060101010101" pitchFamily="49" charset="-122"/>
                <a:ea typeface="楷体" panose="02010609060101010101" pitchFamily="49" charset="-122"/>
                <a:sym typeface="+mn-ea"/>
              </a:rPr>
              <a:t>iPS</a:t>
            </a:r>
            <a:r>
              <a:rPr lang="zh-CN" altLang="en-US" dirty="0">
                <a:solidFill>
                  <a:prstClr val="black"/>
                </a:solidFill>
                <a:latin typeface="楷体" panose="02010609060101010101" pitchFamily="49" charset="-122"/>
                <a:ea typeface="楷体" panose="02010609060101010101" pitchFamily="49" charset="-122"/>
                <a:sym typeface="+mn-ea"/>
              </a:rPr>
              <a:t>细胞神经分化中线粒体内膜蛋白</a:t>
            </a:r>
            <a:r>
              <a:rPr lang="en-US" altLang="zh-CN" dirty="0" err="1">
                <a:solidFill>
                  <a:prstClr val="black"/>
                </a:solidFill>
                <a:latin typeface="楷体" panose="02010609060101010101" pitchFamily="49" charset="-122"/>
                <a:ea typeface="楷体" panose="02010609060101010101" pitchFamily="49" charset="-122"/>
                <a:sym typeface="+mn-ea"/>
              </a:rPr>
              <a:t>frataxin</a:t>
            </a:r>
            <a:r>
              <a:rPr lang="zh-CN" altLang="en-US" dirty="0">
                <a:solidFill>
                  <a:prstClr val="black"/>
                </a:solidFill>
                <a:latin typeface="楷体" panose="02010609060101010101" pitchFamily="49" charset="-122"/>
                <a:ea typeface="楷体" panose="02010609060101010101" pitchFamily="49" charset="-122"/>
                <a:sym typeface="+mn-ea"/>
              </a:rPr>
              <a:t>的调控机制”，</a:t>
            </a:r>
            <a:r>
              <a:rPr lang="zh-CN" altLang="en-US" b="1" dirty="0">
                <a:solidFill>
                  <a:srgbClr val="C00000"/>
                </a:solidFill>
                <a:latin typeface="楷体" panose="02010609060101010101" pitchFamily="49" charset="-122"/>
                <a:ea typeface="楷体" panose="02010609060101010101" pitchFamily="49" charset="-122"/>
                <a:sym typeface="+mn-ea"/>
              </a:rPr>
              <a:t>追回已拨资金</a:t>
            </a:r>
            <a:r>
              <a:rPr lang="zh-CN" altLang="en-US" dirty="0">
                <a:solidFill>
                  <a:prstClr val="black"/>
                </a:solidFill>
                <a:latin typeface="楷体" panose="02010609060101010101" pitchFamily="49" charset="-122"/>
                <a:ea typeface="楷体" panose="02010609060101010101" pitchFamily="49" charset="-122"/>
                <a:sym typeface="+mn-ea"/>
              </a:rPr>
              <a:t>，</a:t>
            </a:r>
            <a:r>
              <a:rPr lang="zh-CN" altLang="en-US" b="1" dirty="0">
                <a:solidFill>
                  <a:srgbClr val="C00000"/>
                </a:solidFill>
                <a:latin typeface="楷体" panose="02010609060101010101" pitchFamily="49" charset="-122"/>
                <a:ea typeface="楷体" panose="02010609060101010101" pitchFamily="49" charset="-122"/>
                <a:sym typeface="+mn-ea"/>
              </a:rPr>
              <a:t>取消</a:t>
            </a:r>
            <a:r>
              <a:rPr lang="zh-CN" altLang="en-US" dirty="0" smtClean="0">
                <a:solidFill>
                  <a:prstClr val="black"/>
                </a:solidFill>
                <a:latin typeface="楷体" panose="02010609060101010101" pitchFamily="49" charset="-122"/>
                <a:ea typeface="楷体" panose="02010609060101010101" pitchFamily="49" charset="-122"/>
                <a:sym typeface="+mn-ea"/>
              </a:rPr>
              <a:t>成某国</a:t>
            </a:r>
            <a:r>
              <a:rPr lang="zh-CN" altLang="en-US" dirty="0">
                <a:solidFill>
                  <a:prstClr val="black"/>
                </a:solidFill>
                <a:latin typeface="楷体" panose="02010609060101010101" pitchFamily="49" charset="-122"/>
                <a:ea typeface="楷体" panose="02010609060101010101" pitchFamily="49" charset="-122"/>
                <a:sym typeface="+mn-ea"/>
              </a:rPr>
              <a:t>家自然科学基金项目申请和参与</a:t>
            </a:r>
            <a:r>
              <a:rPr lang="zh-CN" altLang="en-US" b="1" dirty="0">
                <a:solidFill>
                  <a:srgbClr val="C00000"/>
                </a:solidFill>
                <a:latin typeface="楷体" panose="02010609060101010101" pitchFamily="49" charset="-122"/>
                <a:ea typeface="楷体" panose="02010609060101010101" pitchFamily="49" charset="-122"/>
                <a:sym typeface="+mn-ea"/>
              </a:rPr>
              <a:t>申请资格</a:t>
            </a:r>
            <a:r>
              <a:rPr lang="en-US" altLang="zh-CN" b="1" dirty="0">
                <a:solidFill>
                  <a:srgbClr val="C00000"/>
                </a:solidFill>
                <a:latin typeface="楷体" panose="02010609060101010101" pitchFamily="49" charset="-122"/>
                <a:ea typeface="楷体" panose="02010609060101010101" pitchFamily="49" charset="-122"/>
                <a:sym typeface="+mn-ea"/>
              </a:rPr>
              <a:t>5</a:t>
            </a:r>
            <a:r>
              <a:rPr lang="zh-CN" altLang="en-US" b="1" dirty="0">
                <a:solidFill>
                  <a:srgbClr val="C00000"/>
                </a:solidFill>
                <a:latin typeface="楷体" panose="02010609060101010101" pitchFamily="49" charset="-122"/>
                <a:ea typeface="楷体" panose="02010609060101010101" pitchFamily="49" charset="-122"/>
                <a:sym typeface="+mn-ea"/>
              </a:rPr>
              <a:t>年</a:t>
            </a:r>
            <a:r>
              <a:rPr lang="zh-CN" altLang="en-US" dirty="0">
                <a:solidFill>
                  <a:prstClr val="black"/>
                </a:solidFill>
                <a:latin typeface="楷体" panose="02010609060101010101" pitchFamily="49" charset="-122"/>
                <a:ea typeface="楷体" panose="02010609060101010101" pitchFamily="49" charset="-122"/>
                <a:sym typeface="+mn-ea"/>
              </a:rPr>
              <a:t>，</a:t>
            </a:r>
            <a:r>
              <a:rPr lang="zh-CN" altLang="en-US" dirty="0">
                <a:solidFill>
                  <a:schemeClr val="tx1"/>
                </a:solidFill>
                <a:latin typeface="楷体" panose="02010609060101010101" pitchFamily="49" charset="-122"/>
                <a:ea typeface="楷体" panose="02010609060101010101" pitchFamily="49" charset="-122"/>
                <a:sym typeface="+mn-ea"/>
              </a:rPr>
              <a:t>给予</a:t>
            </a:r>
            <a:r>
              <a:rPr lang="zh-CN" altLang="en-US" dirty="0" smtClean="0">
                <a:solidFill>
                  <a:schemeClr val="tx1"/>
                </a:solidFill>
                <a:latin typeface="楷体" panose="02010609060101010101" pitchFamily="49" charset="-122"/>
                <a:ea typeface="楷体" panose="02010609060101010101" pitchFamily="49" charset="-122"/>
                <a:sym typeface="+mn-ea"/>
              </a:rPr>
              <a:t>成某</a:t>
            </a:r>
            <a:r>
              <a:rPr lang="zh-CN" altLang="en-US" b="1" dirty="0" smtClean="0">
                <a:solidFill>
                  <a:srgbClr val="C00000"/>
                </a:solidFill>
                <a:latin typeface="楷体" panose="02010609060101010101" pitchFamily="49" charset="-122"/>
                <a:ea typeface="楷体" panose="02010609060101010101" pitchFamily="49" charset="-122"/>
                <a:sym typeface="+mn-ea"/>
              </a:rPr>
              <a:t>通</a:t>
            </a:r>
            <a:r>
              <a:rPr lang="zh-CN" altLang="en-US" b="1" dirty="0">
                <a:solidFill>
                  <a:srgbClr val="C00000"/>
                </a:solidFill>
                <a:latin typeface="楷体" panose="02010609060101010101" pitchFamily="49" charset="-122"/>
                <a:ea typeface="楷体" panose="02010609060101010101" pitchFamily="49" charset="-122"/>
                <a:sym typeface="+mn-ea"/>
              </a:rPr>
              <a:t>报批评</a:t>
            </a:r>
            <a:r>
              <a:rPr lang="zh-CN" altLang="en-US" dirty="0">
                <a:solidFill>
                  <a:prstClr val="black"/>
                </a:solidFill>
                <a:latin typeface="楷体" panose="02010609060101010101" pitchFamily="49" charset="-122"/>
                <a:ea typeface="楷体" panose="02010609060101010101" pitchFamily="49" charset="-122"/>
                <a:sym typeface="+mn-ea"/>
              </a:rPr>
              <a:t>。</a:t>
            </a:r>
            <a:endParaRPr dirty="0">
              <a:latin typeface="楷体" panose="02010609060101010101" pitchFamily="49" charset="-122"/>
              <a:ea typeface="楷体" panose="02010609060101010101" pitchFamily="49" charset="-122"/>
            </a:endParaRPr>
          </a:p>
        </p:txBody>
      </p:sp>
      <p:sp>
        <p:nvSpPr>
          <p:cNvPr id="14" name="文本框 13"/>
          <p:cNvSpPr txBox="1"/>
          <p:nvPr/>
        </p:nvSpPr>
        <p:spPr>
          <a:xfrm>
            <a:off x="5435600" y="6275705"/>
            <a:ext cx="6866255" cy="275590"/>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来源：国家自然科学基金委员会</a:t>
            </a:r>
            <a:r>
              <a:rPr lang="en-US" altLang="zh-CN" sz="1200" dirty="0">
                <a:latin typeface="微软雅黑" panose="020B0503020204020204" pitchFamily="34" charset="-122"/>
                <a:ea typeface="微软雅黑" panose="020B0503020204020204" pitchFamily="34" charset="-122"/>
              </a:rPr>
              <a:t>https://www.nsfc.gov.cn/publish/portal0/jd/04/info92362.htm</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20"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dirty="0">
                <a:solidFill>
                  <a:schemeClr val="bg1"/>
                </a:solidFill>
                <a:latin typeface="黑体" panose="02010609060101010101" pitchFamily="49" charset="-122"/>
                <a:ea typeface="黑体" panose="02010609060101010101" pitchFamily="49" charset="-122"/>
              </a:rPr>
              <a:t>目录 </a:t>
            </a:r>
            <a:r>
              <a:rPr lang="en-US" altLang="zh-CN" sz="3600" dirty="0">
                <a:solidFill>
                  <a:schemeClr val="bg1"/>
                </a:solidFill>
                <a:latin typeface="黑体" panose="02010609060101010101" pitchFamily="49" charset="-122"/>
                <a:ea typeface="黑体" panose="02010609060101010101" pitchFamily="49" charset="-122"/>
              </a:rPr>
              <a:t>CONTENTS</a:t>
            </a:r>
            <a:endParaRPr lang="zh-CN" altLang="en-US" sz="3600" dirty="0">
              <a:solidFill>
                <a:schemeClr val="bg1"/>
              </a:solidFill>
              <a:latin typeface="黑体" panose="02010609060101010101" pitchFamily="49" charset="-122"/>
              <a:ea typeface="黑体" panose="02010609060101010101" pitchFamily="49" charset="-122"/>
            </a:endParaRPr>
          </a:p>
        </p:txBody>
      </p:sp>
      <p:sp>
        <p:nvSpPr>
          <p:cNvPr id="2" name="文本框 1"/>
          <p:cNvSpPr txBox="1"/>
          <p:nvPr/>
        </p:nvSpPr>
        <p:spPr>
          <a:xfrm>
            <a:off x="1196843" y="3279616"/>
            <a:ext cx="3750907" cy="1323439"/>
          </a:xfrm>
          <a:prstGeom prst="rect">
            <a:avLst/>
          </a:prstGeom>
          <a:noFill/>
        </p:spPr>
        <p:txBody>
          <a:bodyPr wrap="square" rtlCol="0">
            <a:spAutoFit/>
          </a:bodyPr>
          <a:lstStyle/>
          <a:p>
            <a:pPr algn="ctr"/>
            <a:r>
              <a:rPr lang="zh-CN" altLang="en-US" sz="4000" dirty="0" smtClean="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大力弘扬</a:t>
            </a:r>
            <a:endParaRPr lang="en-US" altLang="zh-CN" sz="4000" dirty="0" smtClean="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a:p>
            <a:pPr algn="ctr"/>
            <a:r>
              <a:rPr lang="zh-CN" altLang="en-US" sz="4000" dirty="0" smtClean="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教育家精神</a:t>
            </a:r>
            <a:endPar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p:txBody>
      </p:sp>
      <p:sp>
        <p:nvSpPr>
          <p:cNvPr id="4" name="矩形: 圆角 3"/>
          <p:cNvSpPr/>
          <p:nvPr/>
        </p:nvSpPr>
        <p:spPr>
          <a:xfrm>
            <a:off x="1965296" y="2497663"/>
            <a:ext cx="2214000"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楷体" panose="02010609060101010101" pitchFamily="49" charset="-122"/>
                <a:ea typeface="楷体" panose="02010609060101010101" pitchFamily="49" charset="-122"/>
              </a:rPr>
              <a:t>01 </a:t>
            </a:r>
            <a:r>
              <a:rPr lang="zh-CN" altLang="en-US" sz="2400" b="1" dirty="0" smtClean="0">
                <a:latin typeface="楷体" panose="02010609060101010101" pitchFamily="49" charset="-122"/>
                <a:ea typeface="楷体" panose="02010609060101010101" pitchFamily="49" charset="-122"/>
              </a:rPr>
              <a:t>师德引领</a:t>
            </a:r>
            <a:endParaRPr lang="zh-CN" altLang="en-US" sz="2400" b="1" dirty="0">
              <a:latin typeface="楷体" panose="02010609060101010101" pitchFamily="49" charset="-122"/>
              <a:ea typeface="楷体" panose="02010609060101010101" pitchFamily="49" charset="-122"/>
            </a:endParaRPr>
          </a:p>
        </p:txBody>
      </p:sp>
      <p:sp>
        <p:nvSpPr>
          <p:cNvPr id="5" name="文本框 4"/>
          <p:cNvSpPr txBox="1"/>
          <p:nvPr/>
        </p:nvSpPr>
        <p:spPr>
          <a:xfrm>
            <a:off x="5847957" y="3282723"/>
            <a:ext cx="4652870" cy="1323439"/>
          </a:xfrm>
          <a:prstGeom prst="rect">
            <a:avLst/>
          </a:prstGeom>
          <a:noFill/>
        </p:spPr>
        <p:txBody>
          <a:bodyPr wrap="square" rtlCol="0">
            <a:spAutoFit/>
          </a:bodyPr>
          <a:lstStyle/>
          <a:p>
            <a:pPr algn="ctr"/>
            <a:r>
              <a:rPr lang="zh-CN" altLang="en-US" sz="4000" dirty="0" smtClean="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公开曝光</a:t>
            </a:r>
            <a:endParaRPr lang="en-US" altLang="zh-CN" sz="4000" dirty="0" smtClean="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a:p>
            <a:pPr algn="ctr"/>
            <a:r>
              <a:rPr lang="zh-CN" altLang="en-US" sz="4000" dirty="0" smtClean="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师德</a:t>
            </a:r>
            <a:r>
              <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违规</a:t>
            </a:r>
            <a:r>
              <a:rPr lang="zh-CN" altLang="en-US" sz="4000" dirty="0" smtClean="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案例</a:t>
            </a:r>
            <a:endPar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p:txBody>
      </p:sp>
      <p:sp>
        <p:nvSpPr>
          <p:cNvPr id="6" name="矩形: 圆角 5"/>
          <p:cNvSpPr/>
          <p:nvPr/>
        </p:nvSpPr>
        <p:spPr>
          <a:xfrm>
            <a:off x="7067392" y="2500770"/>
            <a:ext cx="2214000"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楷体" panose="02010609060101010101" pitchFamily="49" charset="-122"/>
                <a:ea typeface="楷体" panose="02010609060101010101" pitchFamily="49" charset="-122"/>
              </a:rPr>
              <a:t>02 </a:t>
            </a:r>
            <a:r>
              <a:rPr lang="zh-CN" altLang="en-US" sz="2400" b="1" dirty="0" smtClean="0">
                <a:latin typeface="楷体" panose="02010609060101010101" pitchFamily="49" charset="-122"/>
                <a:ea typeface="楷体" panose="02010609060101010101" pitchFamily="49" charset="-122"/>
              </a:rPr>
              <a:t>警示教育</a:t>
            </a:r>
            <a:endParaRPr lang="zh-CN" altLang="en-US" sz="2400" b="1" dirty="0">
              <a:latin typeface="楷体" panose="02010609060101010101" pitchFamily="49" charset="-122"/>
              <a:ea typeface="楷体" panose="02010609060101010101" pitchFamily="49"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6" y="297985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2" name="文本框 119"/>
          <p:cNvSpPr txBox="1"/>
          <p:nvPr/>
        </p:nvSpPr>
        <p:spPr>
          <a:xfrm>
            <a:off x="583364" y="875143"/>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a:t>
            </a:r>
            <a:r>
              <a:rPr lang="zh-CN" altLang="en-US" sz="2000" b="1" dirty="0" smtClean="0">
                <a:solidFill>
                  <a:srgbClr val="C00000"/>
                </a:solidFill>
                <a:latin typeface="黑体" panose="02010609060101010101" pitchFamily="49" charset="-122"/>
                <a:ea typeface="黑体" panose="02010609060101010101" pitchFamily="49" charset="-122"/>
              </a:rPr>
              <a:t>不端行为</a:t>
            </a:r>
            <a:endParaRPr lang="zh-CN" altLang="en-US"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583565" y="1376045"/>
            <a:ext cx="10927080" cy="1532727"/>
          </a:xfrm>
          <a:prstGeom prst="rect">
            <a:avLst/>
          </a:prstGeom>
          <a:noFill/>
        </p:spPr>
        <p:txBody>
          <a:bodyPr wrap="square">
            <a:spAutoFit/>
          </a:bodyPr>
          <a:lstStyle/>
          <a:p>
            <a:pPr indent="457200" algn="just" fontAlgn="t">
              <a:lnSpc>
                <a:spcPct val="130000"/>
              </a:lnSpc>
            </a:pPr>
            <a:r>
              <a:rPr lang="zh-CN" altLang="en-US" dirty="0">
                <a:solidFill>
                  <a:prstClr val="black"/>
                </a:solidFill>
                <a:latin typeface="Calibri" panose="020F0502020204030204" charset="0"/>
                <a:ea typeface="楷体" panose="02010609060101010101" pitchFamily="49" charset="-122"/>
                <a:cs typeface="Calibri" panose="020F0502020204030204" charset="0"/>
                <a:sym typeface="+mn-ea"/>
              </a:rPr>
              <a:t>杭州医学院</a:t>
            </a:r>
            <a:r>
              <a:rPr lang="zh-CN" altLang="en-US" dirty="0" smtClean="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汪某、陈某某等</a:t>
            </a:r>
            <a:r>
              <a:rPr lang="zh-CN" altLang="en-US"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发表的论文“</a:t>
            </a:r>
            <a:r>
              <a:rPr lang="en-US" altLang="zh-CN"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Xiao Wang#, </a:t>
            </a:r>
            <a:r>
              <a:rPr lang="en-US" altLang="zh-CN" dirty="0" err="1">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Zheling</a:t>
            </a:r>
            <a:r>
              <a:rPr lang="en-US" altLang="zh-CN"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 Chen*, et al. Identification of FOXN4 as a tumor suppressor of breast carcinogenesis via the activation of TP53 and deactivation of Notch signaling. Gene. 2020,722: 144057.”</a:t>
            </a:r>
            <a:r>
              <a:rPr lang="zh-CN" altLang="en-US"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（标注基金号</a:t>
            </a:r>
            <a:r>
              <a:rPr lang="en-US" altLang="zh-CN"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81802623</a:t>
            </a:r>
            <a:r>
              <a:rPr lang="zh-CN" altLang="en-US" dirty="0" smtClean="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），经</a:t>
            </a:r>
            <a:r>
              <a:rPr lang="zh-CN" altLang="en-US"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查</a:t>
            </a:r>
            <a:r>
              <a:rPr lang="zh-CN" altLang="en-US" dirty="0" smtClean="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，为</a:t>
            </a:r>
            <a:r>
              <a:rPr lang="zh-CN" altLang="en-US"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买卖所得，且未经两位共同第一作者同意使用两人署名，论文第一作者</a:t>
            </a:r>
            <a:r>
              <a:rPr lang="zh-CN" altLang="en-US" dirty="0" smtClean="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汪某、</a:t>
            </a:r>
            <a:r>
              <a:rPr lang="zh-CN" altLang="en-US"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通讯作者</a:t>
            </a:r>
            <a:r>
              <a:rPr lang="zh-CN" altLang="en-US" dirty="0" smtClean="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陈某某应</a:t>
            </a:r>
            <a:r>
              <a:rPr lang="zh-CN" altLang="en-US"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rPr>
              <a:t>对上述问题负责。</a:t>
            </a:r>
            <a:endParaRPr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5" name="文本框 119"/>
          <p:cNvSpPr txBox="1"/>
          <p:nvPr/>
        </p:nvSpPr>
        <p:spPr>
          <a:xfrm>
            <a:off x="574033" y="3105473"/>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smtClean="0">
                <a:solidFill>
                  <a:schemeClr val="bg1"/>
                </a:solidFill>
                <a:latin typeface="隶书" panose="02010509060101010101" pitchFamily="49" charset="-122"/>
                <a:ea typeface="隶书" panose="02010509060101010101" pitchFamily="49" charset="-122"/>
              </a:rPr>
              <a:t>以案为鉴，以案明纪</a:t>
            </a:r>
            <a:endParaRPr lang="zh-CN" altLang="en-US" sz="1600" dirty="0">
              <a:solidFill>
                <a:schemeClr val="bg1"/>
              </a:solidFill>
              <a:latin typeface="隶书" panose="02010509060101010101" pitchFamily="49" charset="-122"/>
              <a:ea typeface="隶书" panose="02010509060101010101" pitchFamily="49" charset="-122"/>
            </a:endParaRPr>
          </a:p>
        </p:txBody>
      </p:sp>
      <p:sp>
        <p:nvSpPr>
          <p:cNvPr id="8" name="文本框 7"/>
          <p:cNvSpPr txBox="1"/>
          <p:nvPr/>
        </p:nvSpPr>
        <p:spPr>
          <a:xfrm>
            <a:off x="695325" y="4096385"/>
            <a:ext cx="10815955" cy="2252924"/>
          </a:xfrm>
          <a:prstGeom prst="rect">
            <a:avLst/>
          </a:prstGeom>
          <a:noFill/>
        </p:spPr>
        <p:txBody>
          <a:bodyPr wrap="square">
            <a:spAutoFit/>
          </a:bodyPr>
          <a:lstStyle/>
          <a:p>
            <a:pPr indent="457200" algn="just" fontAlgn="t">
              <a:lnSpc>
                <a:spcPct val="130000"/>
              </a:lnSpc>
            </a:pPr>
            <a:r>
              <a:rPr lang="zh-CN" altLang="en-US" dirty="0">
                <a:latin typeface="楷体" panose="02010609060101010101" pitchFamily="49" charset="-122"/>
                <a:ea typeface="楷体" panose="02010609060101010101" pitchFamily="49" charset="-122"/>
                <a:sym typeface="+mn-ea"/>
              </a:rPr>
              <a:t>经国家自然科学基金委员会监督委员会六届二次会议审议、国家自然科学基金委员会</a:t>
            </a:r>
            <a:r>
              <a:rPr lang="en-US" altLang="zh-CN" dirty="0">
                <a:latin typeface="楷体" panose="02010609060101010101" pitchFamily="49" charset="-122"/>
                <a:ea typeface="楷体" panose="02010609060101010101" pitchFamily="49" charset="-122"/>
                <a:sym typeface="+mn-ea"/>
              </a:rPr>
              <a:t>2023</a:t>
            </a:r>
            <a:r>
              <a:rPr lang="zh-CN" altLang="en-US" dirty="0">
                <a:latin typeface="楷体" panose="02010609060101010101" pitchFamily="49" charset="-122"/>
                <a:ea typeface="楷体" panose="02010609060101010101" pitchFamily="49" charset="-122"/>
                <a:sym typeface="+mn-ea"/>
              </a:rPr>
              <a:t>年第</a:t>
            </a:r>
            <a:r>
              <a:rPr lang="en-US" altLang="zh-CN" dirty="0">
                <a:latin typeface="楷体" panose="02010609060101010101" pitchFamily="49" charset="-122"/>
                <a:ea typeface="楷体" panose="02010609060101010101" pitchFamily="49" charset="-122"/>
                <a:sym typeface="+mn-ea"/>
              </a:rPr>
              <a:t>21</a:t>
            </a:r>
            <a:r>
              <a:rPr lang="zh-CN" altLang="en-US" dirty="0">
                <a:latin typeface="楷体" panose="02010609060101010101" pitchFamily="49" charset="-122"/>
                <a:ea typeface="楷体" panose="02010609060101010101" pitchFamily="49" charset="-122"/>
                <a:sym typeface="+mn-ea"/>
              </a:rPr>
              <a:t>次委务会议审定，决定依据</a:t>
            </a:r>
            <a:r>
              <a:rPr lang="en-US" altLang="zh-CN" dirty="0">
                <a:latin typeface="楷体" panose="02010609060101010101" pitchFamily="49" charset="-122"/>
                <a:ea typeface="楷体" panose="02010609060101010101" pitchFamily="49" charset="-122"/>
                <a:sym typeface="+mn-ea"/>
              </a:rPr>
              <a:t>《</a:t>
            </a:r>
            <a:r>
              <a:rPr lang="zh-CN" altLang="en-US" dirty="0">
                <a:latin typeface="楷体" panose="02010609060101010101" pitchFamily="49" charset="-122"/>
                <a:ea typeface="楷体" panose="02010609060101010101" pitchFamily="49" charset="-122"/>
                <a:sym typeface="+mn-ea"/>
              </a:rPr>
              <a:t>国家自然科学基金项目科研不端行为调查处理办法</a:t>
            </a:r>
            <a:r>
              <a:rPr lang="en-US" altLang="zh-CN" dirty="0">
                <a:latin typeface="楷体" panose="02010609060101010101" pitchFamily="49" charset="-122"/>
                <a:ea typeface="楷体" panose="02010609060101010101" pitchFamily="49" charset="-122"/>
                <a:sym typeface="+mn-ea"/>
              </a:rPr>
              <a:t>》</a:t>
            </a:r>
            <a:r>
              <a:rPr lang="zh-CN" altLang="en-US" dirty="0">
                <a:latin typeface="楷体" panose="02010609060101010101" pitchFamily="49" charset="-122"/>
                <a:ea typeface="楷体" panose="02010609060101010101" pitchFamily="49" charset="-122"/>
                <a:sym typeface="+mn-ea"/>
              </a:rPr>
              <a:t>第四十七条，第四十二条第二项，第四十三条第一项，</a:t>
            </a:r>
            <a:r>
              <a:rPr lang="zh-CN" altLang="en-US" b="1" dirty="0">
                <a:solidFill>
                  <a:srgbClr val="C00000"/>
                </a:solidFill>
                <a:latin typeface="楷体" panose="02010609060101010101" pitchFamily="49" charset="-122"/>
                <a:ea typeface="楷体" panose="02010609060101010101" pitchFamily="49" charset="-122"/>
                <a:sym typeface="+mn-ea"/>
              </a:rPr>
              <a:t>取消</a:t>
            </a:r>
            <a:r>
              <a:rPr lang="zh-CN" altLang="en-US" dirty="0" smtClean="0">
                <a:latin typeface="楷体" panose="02010609060101010101" pitchFamily="49" charset="-122"/>
                <a:ea typeface="楷体" panose="02010609060101010101" pitchFamily="49" charset="-122"/>
                <a:sym typeface="+mn-ea"/>
              </a:rPr>
              <a:t>汪某国</a:t>
            </a:r>
            <a:r>
              <a:rPr lang="zh-CN" altLang="en-US" dirty="0">
                <a:latin typeface="楷体" panose="02010609060101010101" pitchFamily="49" charset="-122"/>
                <a:ea typeface="楷体" panose="02010609060101010101" pitchFamily="49" charset="-122"/>
                <a:sym typeface="+mn-ea"/>
              </a:rPr>
              <a:t>家自然科学基金项目申请和参与</a:t>
            </a:r>
            <a:r>
              <a:rPr lang="zh-CN" altLang="en-US" b="1" dirty="0">
                <a:solidFill>
                  <a:srgbClr val="C00000"/>
                </a:solidFill>
                <a:latin typeface="楷体" panose="02010609060101010101" pitchFamily="49" charset="-122"/>
                <a:ea typeface="楷体" panose="02010609060101010101" pitchFamily="49" charset="-122"/>
                <a:sym typeface="+mn-ea"/>
              </a:rPr>
              <a:t>申请资格</a:t>
            </a:r>
            <a:r>
              <a:rPr lang="en-US" altLang="zh-CN" b="1" dirty="0">
                <a:solidFill>
                  <a:srgbClr val="C00000"/>
                </a:solidFill>
                <a:latin typeface="楷体" panose="02010609060101010101" pitchFamily="49" charset="-122"/>
                <a:ea typeface="楷体" panose="02010609060101010101" pitchFamily="49" charset="-122"/>
                <a:sym typeface="+mn-ea"/>
              </a:rPr>
              <a:t>5</a:t>
            </a:r>
            <a:r>
              <a:rPr lang="zh-CN" altLang="en-US" b="1" dirty="0">
                <a:solidFill>
                  <a:srgbClr val="C00000"/>
                </a:solidFill>
                <a:latin typeface="楷体" panose="02010609060101010101" pitchFamily="49" charset="-122"/>
                <a:ea typeface="楷体" panose="02010609060101010101" pitchFamily="49" charset="-122"/>
                <a:sym typeface="+mn-ea"/>
              </a:rPr>
              <a:t>年</a:t>
            </a:r>
            <a:r>
              <a:rPr lang="zh-CN" altLang="en-US" dirty="0" smtClean="0">
                <a:latin typeface="楷体" panose="02010609060101010101" pitchFamily="49" charset="-122"/>
                <a:ea typeface="楷体" panose="02010609060101010101" pitchFamily="49" charset="-122"/>
                <a:sym typeface="+mn-ea"/>
              </a:rPr>
              <a:t>，</a:t>
            </a:r>
            <a:r>
              <a:rPr lang="zh-CN" altLang="en-US" dirty="0">
                <a:latin typeface="楷体" panose="02010609060101010101" pitchFamily="49" charset="-122"/>
                <a:ea typeface="楷体" panose="02010609060101010101" pitchFamily="49" charset="-122"/>
                <a:sym typeface="+mn-ea"/>
              </a:rPr>
              <a:t>给予</a:t>
            </a:r>
            <a:r>
              <a:rPr lang="zh-CN" altLang="en-US" dirty="0" smtClean="0">
                <a:latin typeface="楷体" panose="02010609060101010101" pitchFamily="49" charset="-122"/>
                <a:ea typeface="楷体" panose="02010609060101010101" pitchFamily="49" charset="-122"/>
                <a:sym typeface="+mn-ea"/>
              </a:rPr>
              <a:t>汪某</a:t>
            </a:r>
            <a:r>
              <a:rPr lang="zh-CN" altLang="en-US" b="1" dirty="0" smtClean="0">
                <a:solidFill>
                  <a:srgbClr val="C00000"/>
                </a:solidFill>
                <a:latin typeface="楷体" panose="02010609060101010101" pitchFamily="49" charset="-122"/>
                <a:ea typeface="楷体" panose="02010609060101010101" pitchFamily="49" charset="-122"/>
                <a:sym typeface="+mn-ea"/>
              </a:rPr>
              <a:t>通</a:t>
            </a:r>
            <a:r>
              <a:rPr lang="zh-CN" altLang="en-US" b="1" dirty="0">
                <a:solidFill>
                  <a:srgbClr val="C00000"/>
                </a:solidFill>
                <a:latin typeface="楷体" panose="02010609060101010101" pitchFamily="49" charset="-122"/>
                <a:ea typeface="楷体" panose="02010609060101010101" pitchFamily="49" charset="-122"/>
                <a:sym typeface="+mn-ea"/>
              </a:rPr>
              <a:t>报批评</a:t>
            </a:r>
            <a:r>
              <a:rPr lang="zh-CN" altLang="en-US" dirty="0" smtClean="0">
                <a:latin typeface="楷体" panose="02010609060101010101" pitchFamily="49" charset="-122"/>
                <a:ea typeface="楷体" panose="02010609060101010101" pitchFamily="49" charset="-122"/>
                <a:sym typeface="+mn-ea"/>
              </a:rPr>
              <a:t>。</a:t>
            </a:r>
            <a:endParaRPr lang="en-US" altLang="zh-CN" dirty="0" smtClean="0">
              <a:latin typeface="楷体" panose="02010609060101010101" pitchFamily="49" charset="-122"/>
              <a:ea typeface="楷体" panose="02010609060101010101" pitchFamily="49" charset="-122"/>
              <a:sym typeface="+mn-ea"/>
            </a:endParaRPr>
          </a:p>
          <a:p>
            <a:pPr indent="457200" algn="just" fontAlgn="t">
              <a:lnSpc>
                <a:spcPct val="130000"/>
              </a:lnSpc>
            </a:pPr>
            <a:r>
              <a:rPr lang="zh-CN" altLang="en-US" dirty="0">
                <a:latin typeface="楷体" panose="02010609060101010101" pitchFamily="49" charset="-122"/>
                <a:ea typeface="楷体" panose="02010609060101010101" pitchFamily="49" charset="-122"/>
                <a:sym typeface="+mn-ea"/>
              </a:rPr>
              <a:t>决定依据</a:t>
            </a:r>
            <a:r>
              <a:rPr lang="en-US" altLang="zh-CN" dirty="0">
                <a:latin typeface="楷体" panose="02010609060101010101" pitchFamily="49" charset="-122"/>
                <a:ea typeface="楷体" panose="02010609060101010101" pitchFamily="49" charset="-122"/>
                <a:sym typeface="+mn-ea"/>
              </a:rPr>
              <a:t>《</a:t>
            </a:r>
            <a:r>
              <a:rPr lang="zh-CN" altLang="en-US" dirty="0">
                <a:latin typeface="楷体" panose="02010609060101010101" pitchFamily="49" charset="-122"/>
                <a:ea typeface="楷体" panose="02010609060101010101" pitchFamily="49" charset="-122"/>
                <a:sym typeface="+mn-ea"/>
              </a:rPr>
              <a:t>国家自然科学基金项目科研不端行为调查处理办法</a:t>
            </a:r>
            <a:r>
              <a:rPr lang="en-US" altLang="zh-CN" dirty="0">
                <a:latin typeface="楷体" panose="02010609060101010101" pitchFamily="49" charset="-122"/>
                <a:ea typeface="楷体" panose="02010609060101010101" pitchFamily="49" charset="-122"/>
                <a:sym typeface="+mn-ea"/>
              </a:rPr>
              <a:t>》</a:t>
            </a:r>
            <a:r>
              <a:rPr lang="zh-CN" altLang="en-US" dirty="0">
                <a:latin typeface="楷体" panose="02010609060101010101" pitchFamily="49" charset="-122"/>
                <a:ea typeface="楷体" panose="02010609060101010101" pitchFamily="49" charset="-122"/>
                <a:sym typeface="+mn-ea"/>
              </a:rPr>
              <a:t>第四十七条，第四十二条第二项，第四十三条第一项，</a:t>
            </a:r>
            <a:r>
              <a:rPr lang="zh-CN" altLang="en-US" b="1" dirty="0">
                <a:solidFill>
                  <a:srgbClr val="C00000"/>
                </a:solidFill>
                <a:latin typeface="楷体" panose="02010609060101010101" pitchFamily="49" charset="-122"/>
                <a:ea typeface="楷体" panose="02010609060101010101" pitchFamily="49" charset="-122"/>
                <a:sym typeface="+mn-ea"/>
              </a:rPr>
              <a:t>撤销</a:t>
            </a:r>
            <a:r>
              <a:rPr lang="zh-CN" altLang="en-US" dirty="0" smtClean="0">
                <a:latin typeface="楷体" panose="02010609060101010101" pitchFamily="49" charset="-122"/>
                <a:ea typeface="楷体" panose="02010609060101010101" pitchFamily="49" charset="-122"/>
                <a:sym typeface="+mn-ea"/>
              </a:rPr>
              <a:t>陈某某国家</a:t>
            </a:r>
            <a:r>
              <a:rPr lang="zh-CN" altLang="en-US" dirty="0">
                <a:latin typeface="楷体" panose="02010609060101010101" pitchFamily="49" charset="-122"/>
                <a:ea typeface="楷体" panose="02010609060101010101" pitchFamily="49" charset="-122"/>
                <a:sym typeface="+mn-ea"/>
              </a:rPr>
              <a:t>自然科学基金项目</a:t>
            </a:r>
            <a:r>
              <a:rPr lang="zh-CN" altLang="en-US" dirty="0" smtClean="0">
                <a:latin typeface="楷体" panose="02010609060101010101" pitchFamily="49" charset="-122"/>
                <a:ea typeface="楷体" panose="02010609060101010101" pitchFamily="49" charset="-122"/>
                <a:sym typeface="+mn-ea"/>
              </a:rPr>
              <a:t>，</a:t>
            </a:r>
            <a:r>
              <a:rPr lang="zh-CN" altLang="en-US" b="1" dirty="0">
                <a:solidFill>
                  <a:srgbClr val="C00000"/>
                </a:solidFill>
                <a:latin typeface="楷体" panose="02010609060101010101" pitchFamily="49" charset="-122"/>
                <a:ea typeface="楷体" panose="02010609060101010101" pitchFamily="49" charset="-122"/>
                <a:sym typeface="+mn-ea"/>
              </a:rPr>
              <a:t>追回已拨资金</a:t>
            </a:r>
            <a:r>
              <a:rPr lang="zh-CN" altLang="en-US" dirty="0">
                <a:latin typeface="楷体" panose="02010609060101010101" pitchFamily="49" charset="-122"/>
                <a:ea typeface="楷体" panose="02010609060101010101" pitchFamily="49" charset="-122"/>
                <a:sym typeface="+mn-ea"/>
              </a:rPr>
              <a:t>，</a:t>
            </a:r>
            <a:r>
              <a:rPr lang="zh-CN" altLang="en-US" b="1" dirty="0">
                <a:solidFill>
                  <a:srgbClr val="C00000"/>
                </a:solidFill>
                <a:latin typeface="楷体" panose="02010609060101010101" pitchFamily="49" charset="-122"/>
                <a:ea typeface="楷体" panose="02010609060101010101" pitchFamily="49" charset="-122"/>
                <a:sym typeface="+mn-ea"/>
              </a:rPr>
              <a:t>取消</a:t>
            </a:r>
            <a:r>
              <a:rPr lang="zh-CN" altLang="en-US" dirty="0" smtClean="0">
                <a:latin typeface="楷体" panose="02010609060101010101" pitchFamily="49" charset="-122"/>
                <a:ea typeface="楷体" panose="02010609060101010101" pitchFamily="49" charset="-122"/>
                <a:sym typeface="+mn-ea"/>
              </a:rPr>
              <a:t>陈某某国家</a:t>
            </a:r>
            <a:r>
              <a:rPr lang="zh-CN" altLang="en-US" dirty="0">
                <a:latin typeface="楷体" panose="02010609060101010101" pitchFamily="49" charset="-122"/>
                <a:ea typeface="楷体" panose="02010609060101010101" pitchFamily="49" charset="-122"/>
                <a:sym typeface="+mn-ea"/>
              </a:rPr>
              <a:t>自然科学基金项目申请和参与</a:t>
            </a:r>
            <a:r>
              <a:rPr lang="zh-CN" altLang="en-US" b="1" dirty="0">
                <a:solidFill>
                  <a:srgbClr val="C00000"/>
                </a:solidFill>
                <a:latin typeface="楷体" panose="02010609060101010101" pitchFamily="49" charset="-122"/>
                <a:ea typeface="楷体" panose="02010609060101010101" pitchFamily="49" charset="-122"/>
                <a:sym typeface="+mn-ea"/>
              </a:rPr>
              <a:t>申请资格</a:t>
            </a:r>
            <a:r>
              <a:rPr lang="en-US" altLang="zh-CN" b="1" dirty="0">
                <a:solidFill>
                  <a:srgbClr val="C00000"/>
                </a:solidFill>
                <a:latin typeface="楷体" panose="02010609060101010101" pitchFamily="49" charset="-122"/>
                <a:ea typeface="楷体" panose="02010609060101010101" pitchFamily="49" charset="-122"/>
                <a:sym typeface="+mn-ea"/>
              </a:rPr>
              <a:t>3</a:t>
            </a:r>
            <a:r>
              <a:rPr lang="zh-CN" altLang="en-US" b="1" dirty="0">
                <a:solidFill>
                  <a:srgbClr val="C00000"/>
                </a:solidFill>
                <a:latin typeface="楷体" panose="02010609060101010101" pitchFamily="49" charset="-122"/>
                <a:ea typeface="楷体" panose="02010609060101010101" pitchFamily="49" charset="-122"/>
                <a:sym typeface="+mn-ea"/>
              </a:rPr>
              <a:t>年</a:t>
            </a:r>
            <a:r>
              <a:rPr lang="zh-CN" altLang="en-US" dirty="0" smtClean="0">
                <a:latin typeface="楷体" panose="02010609060101010101" pitchFamily="49" charset="-122"/>
                <a:ea typeface="楷体" panose="02010609060101010101" pitchFamily="49" charset="-122"/>
                <a:sym typeface="+mn-ea"/>
              </a:rPr>
              <a:t>，</a:t>
            </a:r>
            <a:r>
              <a:rPr lang="zh-CN" altLang="en-US" dirty="0">
                <a:latin typeface="楷体" panose="02010609060101010101" pitchFamily="49" charset="-122"/>
                <a:ea typeface="楷体" panose="02010609060101010101" pitchFamily="49" charset="-122"/>
                <a:sym typeface="+mn-ea"/>
              </a:rPr>
              <a:t>给予</a:t>
            </a:r>
            <a:r>
              <a:rPr lang="zh-CN" altLang="en-US" dirty="0" smtClean="0">
                <a:latin typeface="楷体" panose="02010609060101010101" pitchFamily="49" charset="-122"/>
                <a:ea typeface="楷体" panose="02010609060101010101" pitchFamily="49" charset="-122"/>
                <a:sym typeface="+mn-ea"/>
              </a:rPr>
              <a:t>陈</a:t>
            </a:r>
            <a:r>
              <a:rPr lang="zh-CN" altLang="en-US" dirty="0">
                <a:latin typeface="楷体" panose="02010609060101010101" pitchFamily="49" charset="-122"/>
                <a:ea typeface="楷体" panose="02010609060101010101" pitchFamily="49" charset="-122"/>
                <a:sym typeface="+mn-ea"/>
              </a:rPr>
              <a:t>某某</a:t>
            </a:r>
            <a:r>
              <a:rPr lang="zh-CN" altLang="en-US" b="1" dirty="0" smtClean="0">
                <a:solidFill>
                  <a:srgbClr val="C00000"/>
                </a:solidFill>
                <a:latin typeface="楷体" panose="02010609060101010101" pitchFamily="49" charset="-122"/>
                <a:ea typeface="楷体" panose="02010609060101010101" pitchFamily="49" charset="-122"/>
                <a:sym typeface="+mn-ea"/>
              </a:rPr>
              <a:t>通报</a:t>
            </a:r>
            <a:r>
              <a:rPr lang="zh-CN" altLang="en-US" b="1" dirty="0">
                <a:solidFill>
                  <a:srgbClr val="C00000"/>
                </a:solidFill>
                <a:latin typeface="楷体" panose="02010609060101010101" pitchFamily="49" charset="-122"/>
                <a:ea typeface="楷体" panose="02010609060101010101" pitchFamily="49" charset="-122"/>
                <a:sym typeface="+mn-ea"/>
              </a:rPr>
              <a:t>批评</a:t>
            </a:r>
            <a:r>
              <a:rPr lang="zh-CN" altLang="en-US" dirty="0">
                <a:latin typeface="楷体" panose="02010609060101010101" pitchFamily="49" charset="-122"/>
                <a:ea typeface="楷体" panose="02010609060101010101" pitchFamily="49" charset="-122"/>
                <a:sym typeface="+mn-ea"/>
              </a:rPr>
              <a:t>。</a:t>
            </a:r>
            <a:endParaRPr dirty="0">
              <a:latin typeface="楷体" panose="02010609060101010101" pitchFamily="49" charset="-122"/>
              <a:ea typeface="楷体" panose="02010609060101010101" pitchFamily="49" charset="-122"/>
              <a:sym typeface="+mn-ea"/>
            </a:endParaRPr>
          </a:p>
        </p:txBody>
      </p:sp>
      <p:sp>
        <p:nvSpPr>
          <p:cNvPr id="12" name="矩形: 圆角 15"/>
          <p:cNvSpPr/>
          <p:nvPr/>
        </p:nvSpPr>
        <p:spPr>
          <a:xfrm>
            <a:off x="1258453" y="3594122"/>
            <a:ext cx="5876202"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a:latin typeface="楷体" panose="02010609060101010101" pitchFamily="49" charset="-122"/>
                <a:ea typeface="楷体" panose="02010609060101010101" pitchFamily="49" charset="-122"/>
              </a:rPr>
              <a:t>《</a:t>
            </a:r>
            <a:r>
              <a:rPr lang="zh-CN" altLang="en-US">
                <a:latin typeface="楷体" panose="02010609060101010101" pitchFamily="49" charset="-122"/>
                <a:ea typeface="楷体" panose="02010609060101010101" pitchFamily="49" charset="-122"/>
              </a:rPr>
              <a:t>国家自然科学基金项目科研不端行为调查处理办法</a:t>
            </a:r>
            <a:r>
              <a:rPr lang="en-US" altLang="zh-CN">
                <a:latin typeface="楷体" panose="02010609060101010101" pitchFamily="49" charset="-122"/>
                <a:ea typeface="楷体" panose="02010609060101010101" pitchFamily="49" charset="-122"/>
              </a:rPr>
              <a:t>》</a:t>
            </a:r>
            <a:endParaRPr lang="zh-CN" altLang="en-US">
              <a:latin typeface="楷体" panose="02010609060101010101" pitchFamily="49" charset="-122"/>
              <a:ea typeface="楷体" panose="02010609060101010101" pitchFamily="49" charset="-122"/>
            </a:endParaRPr>
          </a:p>
        </p:txBody>
      </p:sp>
      <p:sp>
        <p:nvSpPr>
          <p:cNvPr id="14" name="文本框 13"/>
          <p:cNvSpPr txBox="1"/>
          <p:nvPr/>
        </p:nvSpPr>
        <p:spPr>
          <a:xfrm>
            <a:off x="5435600" y="6275705"/>
            <a:ext cx="6866255" cy="275590"/>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来源：国家自然科学基金委员会</a:t>
            </a:r>
            <a:r>
              <a:rPr lang="en-US" altLang="zh-CN" sz="1200" dirty="0">
                <a:latin typeface="微软雅黑" panose="020B0503020204020204" pitchFamily="34" charset="-122"/>
                <a:ea typeface="微软雅黑" panose="020B0503020204020204" pitchFamily="34" charset="-122"/>
              </a:rPr>
              <a:t>https://www.nsfc.gov.cn/publish/portal0/jd/04/info92362.htm</a:t>
            </a:r>
            <a:endParaRPr lang="zh-CN" altLang="en-US" sz="1200" dirty="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2" name="文本框 1"/>
          <p:cNvSpPr txBox="1"/>
          <p:nvPr/>
        </p:nvSpPr>
        <p:spPr>
          <a:xfrm>
            <a:off x="3654283" y="3527266"/>
            <a:ext cx="4918207" cy="707886"/>
          </a:xfrm>
          <a:prstGeom prst="rect">
            <a:avLst/>
          </a:prstGeom>
          <a:noFill/>
        </p:spPr>
        <p:txBody>
          <a:bodyPr wrap="square" rtlCol="0">
            <a:spAutoFit/>
          </a:bodyPr>
          <a:lstStyle/>
          <a:p>
            <a:pPr algn="ctr"/>
            <a:r>
              <a:rPr lang="zh-CN" altLang="en-US" sz="4000" dirty="0" smtClean="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大力弘扬教育家精神</a:t>
            </a:r>
            <a:endPar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p:txBody>
      </p:sp>
      <p:grpSp>
        <p:nvGrpSpPr>
          <p:cNvPr id="8" name="组合 7"/>
          <p:cNvGrpSpPr/>
          <p:nvPr/>
        </p:nvGrpSpPr>
        <p:grpSpPr>
          <a:xfrm>
            <a:off x="3858178" y="2378414"/>
            <a:ext cx="4548517" cy="830997"/>
            <a:chOff x="6868264" y="4262632"/>
            <a:chExt cx="4379760" cy="1036082"/>
          </a:xfrm>
        </p:grpSpPr>
        <p:sp>
          <p:nvSpPr>
            <p:cNvPr id="9" name="圆角矩形 8"/>
            <p:cNvSpPr/>
            <p:nvPr/>
          </p:nvSpPr>
          <p:spPr>
            <a:xfrm>
              <a:off x="6868264" y="4392274"/>
              <a:ext cx="344083" cy="887896"/>
            </a:xfrm>
            <a:prstGeom prst="roundRect">
              <a:avLst>
                <a:gd name="adj" fmla="val 0"/>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汉仪粗宋简" panose="02010609000101010101" pitchFamily="49" charset="-122"/>
                <a:ea typeface="汉仪粗宋简" panose="02010609000101010101" pitchFamily="49" charset="-122"/>
              </a:endParaRPr>
            </a:p>
          </p:txBody>
        </p:sp>
        <p:grpSp>
          <p:nvGrpSpPr>
            <p:cNvPr id="10" name="组合 9"/>
            <p:cNvGrpSpPr/>
            <p:nvPr/>
          </p:nvGrpSpPr>
          <p:grpSpPr>
            <a:xfrm>
              <a:off x="7657159" y="4387834"/>
              <a:ext cx="3590865" cy="887897"/>
              <a:chOff x="5984222" y="2157918"/>
              <a:chExt cx="3590865" cy="887897"/>
            </a:xfrm>
          </p:grpSpPr>
          <p:sp>
            <p:nvSpPr>
              <p:cNvPr id="12" name="圆角矩形 11"/>
              <p:cNvSpPr/>
              <p:nvPr/>
            </p:nvSpPr>
            <p:spPr>
              <a:xfrm>
                <a:off x="5984222" y="2157918"/>
                <a:ext cx="3590865" cy="887897"/>
              </a:xfrm>
              <a:prstGeom prst="roundRect">
                <a:avLst>
                  <a:gd name="adj" fmla="val 0"/>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汉仪粗宋简" panose="02010609000101010101" pitchFamily="49" charset="-122"/>
                  <a:ea typeface="汉仪粗宋简" panose="02010609000101010101" pitchFamily="49" charset="-122"/>
                </a:endParaRPr>
              </a:p>
            </p:txBody>
          </p:sp>
          <p:sp>
            <p:nvSpPr>
              <p:cNvPr id="13" name="TextBox 9"/>
              <p:cNvSpPr txBox="1"/>
              <p:nvPr/>
            </p:nvSpPr>
            <p:spPr>
              <a:xfrm>
                <a:off x="6022458" y="2196099"/>
                <a:ext cx="3504905" cy="729094"/>
              </a:xfrm>
              <a:prstGeom prst="rect">
                <a:avLst/>
              </a:prstGeom>
              <a:noFill/>
              <a:ln>
                <a:noFill/>
              </a:ln>
            </p:spPr>
            <p:txBody>
              <a:bodyPr wrap="square" rtlCol="0">
                <a:spAutoFit/>
              </a:bodyPr>
              <a:lstStyle/>
              <a:p>
                <a:pPr algn="ctr"/>
                <a:r>
                  <a:rPr lang="zh-CN" altLang="en-US" sz="3200" b="1" spc="300" dirty="0" smtClean="0">
                    <a:solidFill>
                      <a:schemeClr val="bg1"/>
                    </a:solidFill>
                    <a:latin typeface="楷体" panose="02010609060101010101" pitchFamily="49" charset="-122"/>
                    <a:ea typeface="楷体" panose="02010609060101010101" pitchFamily="49" charset="-122"/>
                  </a:rPr>
                  <a:t>师 德 引 领</a:t>
                </a:r>
                <a:endParaRPr lang="zh-CN" altLang="en-US" sz="3200" b="1" spc="300" dirty="0">
                  <a:solidFill>
                    <a:schemeClr val="bg1"/>
                  </a:solidFill>
                  <a:latin typeface="楷体" panose="02010609060101010101" pitchFamily="49" charset="-122"/>
                  <a:ea typeface="楷体" panose="02010609060101010101" pitchFamily="49" charset="-122"/>
                </a:endParaRPr>
              </a:p>
            </p:txBody>
          </p:sp>
        </p:grpSp>
        <p:sp>
          <p:nvSpPr>
            <p:cNvPr id="11" name="TextBox 9"/>
            <p:cNvSpPr txBox="1"/>
            <p:nvPr/>
          </p:nvSpPr>
          <p:spPr>
            <a:xfrm>
              <a:off x="7256586" y="4262632"/>
              <a:ext cx="376175" cy="1036082"/>
            </a:xfrm>
            <a:prstGeom prst="rect">
              <a:avLst/>
            </a:prstGeom>
            <a:noFill/>
            <a:ln>
              <a:noFill/>
            </a:ln>
          </p:spPr>
          <p:txBody>
            <a:bodyPr wrap="square" rtlCol="0">
              <a:spAutoFit/>
            </a:bodyPr>
            <a:lstStyle/>
            <a:p>
              <a:pPr algn="ctr"/>
              <a:r>
                <a:rPr lang="en-US" altLang="zh-CN" sz="4800" spc="300" dirty="0" smtClean="0">
                  <a:solidFill>
                    <a:srgbClr val="990000"/>
                  </a:solidFill>
                  <a:latin typeface="黑体" panose="02010609060101010101" pitchFamily="49" charset="-122"/>
                  <a:ea typeface="黑体" panose="02010609060101010101" pitchFamily="49" charset="-122"/>
                </a:rPr>
                <a:t>1</a:t>
              </a:r>
              <a:endParaRPr lang="zh-CN" altLang="en-US" sz="4800" spc="300" dirty="0">
                <a:solidFill>
                  <a:srgbClr val="990000"/>
                </a:solidFill>
                <a:latin typeface="黑体" panose="02010609060101010101" pitchFamily="49" charset="-122"/>
                <a:ea typeface="黑体" panose="02010609060101010101" pitchFamily="49" charset="-122"/>
              </a:endParaRPr>
            </a:p>
          </p:txBody>
        </p:sp>
      </p:grpSp>
      <p:sp>
        <p:nvSpPr>
          <p:cNvPr id="14"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prstClr val="white"/>
                </a:solidFill>
                <a:effectLst/>
                <a:uLnTx/>
                <a:uFillTx/>
                <a:latin typeface="黑体" panose="02010609060101010101" pitchFamily="49" charset="-122"/>
                <a:ea typeface="黑体" panose="02010609060101010101" pitchFamily="49" charset="-122"/>
              </a:rPr>
              <a:t>师德引领：大力弘扬教育家精神</a:t>
            </a:r>
            <a:endPar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prstClr val="white"/>
                </a:solidFill>
                <a:effectLst/>
                <a:uLnTx/>
                <a:uFillTx/>
                <a:latin typeface="黑体" panose="02010609060101010101" pitchFamily="49" charset="-122"/>
                <a:ea typeface="黑体" panose="02010609060101010101" pitchFamily="49" charset="-122"/>
              </a:rPr>
              <a:t>师德引领：大力弘扬教育家精神</a:t>
            </a:r>
            <a:endPar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2" name="圆角矩形 1"/>
          <p:cNvSpPr/>
          <p:nvPr/>
        </p:nvSpPr>
        <p:spPr>
          <a:xfrm>
            <a:off x="2686368" y="1616624"/>
            <a:ext cx="6819265" cy="690880"/>
          </a:xfrm>
          <a:prstGeom prst="roundRect">
            <a:avLst/>
          </a:prstGeom>
          <a:solidFill>
            <a:srgbClr val="990000"/>
          </a:solidFill>
          <a:ln>
            <a:solidFill>
              <a:srgbClr val="C00000"/>
            </a:solidFill>
          </a:ln>
        </p:spPr>
        <p:style>
          <a:lnRef idx="0">
            <a:srgbClr val="FFFFFF"/>
          </a:lnRef>
          <a:fillRef idx="3">
            <a:schemeClr val="accent1"/>
          </a:fillRef>
          <a:effectRef idx="0">
            <a:srgbClr val="FFFFFF"/>
          </a:effectRef>
          <a:fontRef idx="minor">
            <a:schemeClr val="lt1"/>
          </a:fontRef>
        </p:style>
        <p:txBody>
          <a:bodyPr rtlCol="0" anchor="ctr"/>
          <a:lstStyle/>
          <a:p>
            <a:pPr algn="ctr"/>
            <a:r>
              <a:rPr lang="zh-CN" altLang="en-US" sz="2800" b="1" i="1" dirty="0">
                <a:solidFill>
                  <a:srgbClr val="FFFF00"/>
                </a:solidFill>
                <a:latin typeface="楷体" panose="02010609060101010101" pitchFamily="49" charset="-122"/>
                <a:ea typeface="楷体" panose="02010609060101010101" pitchFamily="49" charset="-122"/>
              </a:rPr>
              <a:t>以教育家精神培养堪当大任的时代新人</a:t>
            </a:r>
            <a:endParaRPr lang="zh-CN" altLang="en-US" sz="2800" b="1" i="1" dirty="0">
              <a:solidFill>
                <a:srgbClr val="FFFF00"/>
              </a:solidFill>
              <a:latin typeface="楷体" panose="02010609060101010101" pitchFamily="49" charset="-122"/>
              <a:ea typeface="楷体" panose="02010609060101010101" pitchFamily="49" charset="-122"/>
            </a:endParaRPr>
          </a:p>
        </p:txBody>
      </p:sp>
      <p:sp>
        <p:nvSpPr>
          <p:cNvPr id="3" name="矩形 2"/>
          <p:cNvSpPr/>
          <p:nvPr/>
        </p:nvSpPr>
        <p:spPr>
          <a:xfrm>
            <a:off x="1041400" y="2722159"/>
            <a:ext cx="5054600" cy="460375"/>
          </a:xfrm>
          <a:prstGeom prst="rect">
            <a:avLst/>
          </a:prstGeom>
          <a:noFill/>
          <a:ln>
            <a:noFill/>
          </a:ln>
        </p:spPr>
        <p:txBody>
          <a:bodyPr wrap="square" rtlCol="0" anchor="t">
            <a:spAutoFit/>
          </a:bodyPr>
          <a:lstStyle/>
          <a:p>
            <a:pPr algn="ctr"/>
            <a:r>
              <a:rPr lang="zh-CN" altLang="en-US" sz="2400" b="1" dirty="0">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rPr>
              <a:t>心有大我、至诚报国的理想信念</a:t>
            </a:r>
            <a:endParaRPr lang="zh-CN" altLang="en-US" sz="2400" b="1" dirty="0">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endParaRPr>
          </a:p>
        </p:txBody>
      </p:sp>
      <p:sp>
        <p:nvSpPr>
          <p:cNvPr id="4" name="矩形 3"/>
          <p:cNvSpPr/>
          <p:nvPr/>
        </p:nvSpPr>
        <p:spPr>
          <a:xfrm>
            <a:off x="1041400" y="3514004"/>
            <a:ext cx="5054600" cy="460375"/>
          </a:xfrm>
          <a:prstGeom prst="rect">
            <a:avLst/>
          </a:prstGeom>
          <a:noFill/>
          <a:ln>
            <a:noFill/>
          </a:ln>
        </p:spPr>
        <p:txBody>
          <a:bodyPr wrap="square" rtlCol="0" anchor="t">
            <a:spAutoFit/>
          </a:bodyPr>
          <a:lstStyle/>
          <a:p>
            <a:pPr algn="ctr"/>
            <a:r>
              <a:rPr lang="zh-CN" altLang="en-US" sz="2400" b="1" dirty="0">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rPr>
              <a:t>启智润心、因材施教的育人智慧</a:t>
            </a:r>
            <a:endParaRPr lang="zh-CN" altLang="en-US" sz="2400" b="1" dirty="0">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endParaRPr>
          </a:p>
        </p:txBody>
      </p:sp>
      <p:sp>
        <p:nvSpPr>
          <p:cNvPr id="5" name="矩形 4"/>
          <p:cNvSpPr/>
          <p:nvPr/>
        </p:nvSpPr>
        <p:spPr>
          <a:xfrm>
            <a:off x="1041400" y="4305849"/>
            <a:ext cx="5054600" cy="460375"/>
          </a:xfrm>
          <a:prstGeom prst="rect">
            <a:avLst/>
          </a:prstGeom>
          <a:noFill/>
          <a:ln>
            <a:noFill/>
          </a:ln>
        </p:spPr>
        <p:txBody>
          <a:bodyPr wrap="square" rtlCol="0" anchor="t">
            <a:spAutoFit/>
          </a:bodyPr>
          <a:lstStyle/>
          <a:p>
            <a:pPr algn="ctr"/>
            <a:r>
              <a:rPr lang="zh-CN" altLang="en-US" sz="2400" b="1" dirty="0">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rPr>
              <a:t>乐教爱生、甘于奉献的仁爱之心</a:t>
            </a:r>
            <a:endParaRPr lang="zh-CN" altLang="en-US" sz="2400" b="1" dirty="0">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endParaRPr>
          </a:p>
        </p:txBody>
      </p:sp>
      <p:sp>
        <p:nvSpPr>
          <p:cNvPr id="6" name="矩形 5"/>
          <p:cNvSpPr/>
          <p:nvPr/>
        </p:nvSpPr>
        <p:spPr>
          <a:xfrm>
            <a:off x="6096000" y="2744384"/>
            <a:ext cx="5054600" cy="460375"/>
          </a:xfrm>
          <a:prstGeom prst="rect">
            <a:avLst/>
          </a:prstGeom>
          <a:noFill/>
          <a:ln>
            <a:noFill/>
          </a:ln>
        </p:spPr>
        <p:txBody>
          <a:bodyPr wrap="square" rtlCol="0" anchor="t">
            <a:spAutoFit/>
          </a:bodyPr>
          <a:lstStyle/>
          <a:p>
            <a:pPr algn="ctr"/>
            <a:r>
              <a:rPr lang="zh-CN" altLang="en-US" sz="2400" b="1">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rPr>
              <a:t>言为士则、行为世范的道德情操</a:t>
            </a:r>
            <a:endParaRPr lang="zh-CN" altLang="en-US" sz="2400" b="1">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endParaRPr>
          </a:p>
        </p:txBody>
      </p:sp>
      <p:sp>
        <p:nvSpPr>
          <p:cNvPr id="7" name="矩形 6"/>
          <p:cNvSpPr/>
          <p:nvPr/>
        </p:nvSpPr>
        <p:spPr>
          <a:xfrm>
            <a:off x="6096000" y="3536229"/>
            <a:ext cx="5054600" cy="460375"/>
          </a:xfrm>
          <a:prstGeom prst="rect">
            <a:avLst/>
          </a:prstGeom>
          <a:noFill/>
          <a:ln>
            <a:noFill/>
          </a:ln>
        </p:spPr>
        <p:txBody>
          <a:bodyPr wrap="square" rtlCol="0" anchor="t">
            <a:spAutoFit/>
          </a:bodyPr>
          <a:lstStyle/>
          <a:p>
            <a:pPr algn="ctr"/>
            <a:r>
              <a:rPr lang="zh-CN" altLang="en-US" sz="2400" b="1">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rPr>
              <a:t>勤学笃行、求是创新的躬耕态度</a:t>
            </a:r>
            <a:endParaRPr lang="zh-CN" altLang="en-US" sz="2400" b="1">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endParaRPr>
          </a:p>
        </p:txBody>
      </p:sp>
      <p:sp>
        <p:nvSpPr>
          <p:cNvPr id="8" name="矩形 7"/>
          <p:cNvSpPr/>
          <p:nvPr/>
        </p:nvSpPr>
        <p:spPr>
          <a:xfrm>
            <a:off x="6096000" y="4328074"/>
            <a:ext cx="5054600" cy="460375"/>
          </a:xfrm>
          <a:prstGeom prst="rect">
            <a:avLst/>
          </a:prstGeom>
          <a:noFill/>
          <a:ln>
            <a:noFill/>
          </a:ln>
        </p:spPr>
        <p:txBody>
          <a:bodyPr wrap="square" rtlCol="0" anchor="t">
            <a:spAutoFit/>
          </a:bodyPr>
          <a:lstStyle/>
          <a:p>
            <a:pPr algn="ctr"/>
            <a:r>
              <a:rPr lang="zh-CN" altLang="en-US" sz="2400" b="1">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rPr>
              <a:t>胸怀天下、以文化人的弘道追求</a:t>
            </a:r>
            <a:endParaRPr lang="zh-CN" altLang="en-US" sz="2400" b="1">
              <a:ln w="10160">
                <a:solidFill>
                  <a:srgbClr val="FF0000"/>
                </a:solidFill>
                <a:prstDash val="solid"/>
              </a:ln>
              <a:solidFill>
                <a:srgbClr val="FF0000"/>
              </a:solidFill>
              <a:effectLst>
                <a:outerShdw blurRad="38100" dist="22860" dir="5400000" algn="tl" rotWithShape="0">
                  <a:srgbClr val="000000">
                    <a:alpha val="30000"/>
                  </a:srgbClr>
                </a:outerShdw>
              </a:effectLst>
              <a:latin typeface="楷体" panose="02010609060101010101" pitchFamily="49" charset="-122"/>
              <a:ea typeface="楷体" panose="02010609060101010101" pitchFamily="49" charset="-122"/>
            </a:endParaRPr>
          </a:p>
        </p:txBody>
      </p:sp>
      <p:sp>
        <p:nvSpPr>
          <p:cNvPr id="9" name="文本框 8"/>
          <p:cNvSpPr txBox="1"/>
          <p:nvPr/>
        </p:nvSpPr>
        <p:spPr>
          <a:xfrm>
            <a:off x="5386070" y="5225329"/>
            <a:ext cx="5874385" cy="368300"/>
          </a:xfrm>
          <a:prstGeom prst="rect">
            <a:avLst/>
          </a:prstGeom>
          <a:noFill/>
        </p:spPr>
        <p:txBody>
          <a:bodyPr wrap="square" rtlCol="0">
            <a:spAutoFit/>
          </a:bodyPr>
          <a:lstStyle/>
          <a:p>
            <a:r>
              <a:rPr lang="en-US" altLang="zh-CN" b="1" dirty="0">
                <a:solidFill>
                  <a:srgbClr val="C0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rPr>
              <a:t>——2023</a:t>
            </a:r>
            <a:r>
              <a:rPr lang="zh-CN" altLang="en-US" b="1" dirty="0">
                <a:solidFill>
                  <a:srgbClr val="C0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rPr>
              <a:t>年</a:t>
            </a:r>
            <a:r>
              <a:rPr lang="en-US" altLang="zh-CN" b="1" dirty="0">
                <a:solidFill>
                  <a:srgbClr val="C0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rPr>
              <a:t>9</a:t>
            </a:r>
            <a:r>
              <a:rPr lang="zh-CN" altLang="en-US" b="1" dirty="0">
                <a:solidFill>
                  <a:srgbClr val="C0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rPr>
              <a:t>月</a:t>
            </a:r>
            <a:r>
              <a:rPr lang="en-US" altLang="zh-CN" b="1" dirty="0">
                <a:solidFill>
                  <a:srgbClr val="C0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rPr>
              <a:t>9</a:t>
            </a:r>
            <a:r>
              <a:rPr lang="zh-CN" altLang="en-US" b="1" dirty="0">
                <a:solidFill>
                  <a:srgbClr val="C0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rPr>
              <a:t>日，习近平致全国优秀教师代表的信</a:t>
            </a:r>
            <a:endParaRPr lang="zh-CN" altLang="en-US" b="1" dirty="0">
              <a:solidFill>
                <a:srgbClr val="C0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r>
              <a:rPr kumimoji="0" lang="zh-CN" altLang="en-US" sz="3600" b="0" i="0" u="none" strike="noStrike" kern="1200" cap="none" spc="0" normalizeH="0" baseline="0" noProof="0" dirty="0" smtClean="0">
                <a:ln>
                  <a:noFill/>
                </a:ln>
                <a:solidFill>
                  <a:prstClr val="white"/>
                </a:solidFill>
                <a:effectLst/>
                <a:uLnTx/>
                <a:uFillTx/>
                <a:latin typeface="黑体" panose="02010609060101010101" pitchFamily="49" charset="-122"/>
                <a:ea typeface="黑体" panose="02010609060101010101" pitchFamily="49" charset="-122"/>
              </a:rPr>
              <a:t>师德引领：大力弘扬教育家精神</a:t>
            </a:r>
            <a:endPar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10" name="文本框 9"/>
          <p:cNvSpPr txBox="1"/>
          <p:nvPr/>
        </p:nvSpPr>
        <p:spPr>
          <a:xfrm>
            <a:off x="4936491" y="2569885"/>
            <a:ext cx="6026785" cy="2609215"/>
          </a:xfrm>
          <a:prstGeom prst="rect">
            <a:avLst/>
          </a:prstGeom>
          <a:noFill/>
        </p:spPr>
        <p:txBody>
          <a:bodyPr wrap="square">
            <a:spAutoFit/>
          </a:bodyPr>
          <a:lstStyle/>
          <a:p>
            <a:pPr indent="450215" algn="just" fontAlgn="t">
              <a:lnSpc>
                <a:spcPct val="130000"/>
              </a:lnSpc>
            </a:pPr>
            <a:r>
              <a:rPr dirty="0">
                <a:solidFill>
                  <a:prstClr val="black"/>
                </a:solidFill>
                <a:latin typeface="楷体" panose="02010609060101010101" pitchFamily="49" charset="-122"/>
                <a:ea typeface="楷体" panose="02010609060101010101" pitchFamily="49" charset="-122"/>
              </a:rPr>
              <a:t>她长期躬耕于中学语文教学事业，坚持教文育人，推动“人文性”写入全国《语文课程标准》。主张教育思想和教学实践同步创新，撰写数百万字教育著述，许多重要观点被教育部门采纳，为推动全国基础教育改革发展作出</a:t>
            </a:r>
            <a:r>
              <a:rPr spc="-30" dirty="0">
                <a:solidFill>
                  <a:prstClr val="black"/>
                </a:solidFill>
                <a:latin typeface="楷体" panose="02010609060101010101" pitchFamily="49" charset="-122"/>
                <a:ea typeface="楷体" panose="02010609060101010101" pitchFamily="49" charset="-122"/>
              </a:rPr>
              <a:t>突出贡献。荣获“全国三八红旗手”“全国先进工作者</a:t>
            </a:r>
            <a:r>
              <a:rPr spc="-30" dirty="0" smtClean="0">
                <a:solidFill>
                  <a:prstClr val="black"/>
                </a:solidFill>
                <a:latin typeface="楷体" panose="02010609060101010101" pitchFamily="49" charset="-122"/>
                <a:ea typeface="楷体" panose="02010609060101010101" pitchFamily="49" charset="-122"/>
              </a:rPr>
              <a:t>”</a:t>
            </a:r>
            <a:r>
              <a:rPr lang="en-US" spc="-30" dirty="0" smtClean="0">
                <a:solidFill>
                  <a:prstClr val="black"/>
                </a:solidFill>
                <a:latin typeface="楷体" panose="02010609060101010101" pitchFamily="49" charset="-122"/>
                <a:ea typeface="楷体" panose="02010609060101010101" pitchFamily="49" charset="-122"/>
              </a:rPr>
              <a:t> </a:t>
            </a:r>
            <a:r>
              <a:rPr dirty="0" smtClean="0">
                <a:solidFill>
                  <a:prstClr val="black"/>
                </a:solidFill>
                <a:latin typeface="楷体" panose="02010609060101010101" pitchFamily="49" charset="-122"/>
                <a:ea typeface="楷体" panose="02010609060101010101" pitchFamily="49" charset="-122"/>
              </a:rPr>
              <a:t>“</a:t>
            </a:r>
            <a:r>
              <a:rPr dirty="0">
                <a:solidFill>
                  <a:prstClr val="black"/>
                </a:solidFill>
                <a:latin typeface="楷体" panose="02010609060101010101" pitchFamily="49" charset="-122"/>
                <a:ea typeface="楷体" panose="02010609060101010101" pitchFamily="49" charset="-122"/>
              </a:rPr>
              <a:t>改革先锋”等称号。2019年9</a:t>
            </a:r>
            <a:r>
              <a:rPr dirty="0" smtClean="0">
                <a:solidFill>
                  <a:prstClr val="black"/>
                </a:solidFill>
                <a:latin typeface="楷体" panose="02010609060101010101" pitchFamily="49" charset="-122"/>
                <a:ea typeface="楷体" panose="02010609060101010101" pitchFamily="49" charset="-122"/>
              </a:rPr>
              <a:t>月国家主席习近平签署主席令</a:t>
            </a:r>
            <a:r>
              <a:rPr dirty="0">
                <a:solidFill>
                  <a:prstClr val="black"/>
                </a:solidFill>
                <a:latin typeface="楷体" panose="02010609060101010101" pitchFamily="49" charset="-122"/>
                <a:ea typeface="楷体" panose="02010609060101010101" pitchFamily="49" charset="-122"/>
              </a:rPr>
              <a:t>，授予于漪“人民教育家”国家荣誉称号。</a:t>
            </a:r>
            <a:endParaRPr dirty="0">
              <a:solidFill>
                <a:prstClr val="black"/>
              </a:solidFill>
              <a:latin typeface="楷体" panose="02010609060101010101" pitchFamily="49" charset="-122"/>
              <a:ea typeface="楷体" panose="02010609060101010101" pitchFamily="49" charset="-122"/>
            </a:endParaRPr>
          </a:p>
        </p:txBody>
      </p:sp>
      <p:sp>
        <p:nvSpPr>
          <p:cNvPr id="11" name="文本框 10"/>
          <p:cNvSpPr txBox="1"/>
          <p:nvPr/>
        </p:nvSpPr>
        <p:spPr>
          <a:xfrm>
            <a:off x="4936491" y="1646555"/>
            <a:ext cx="5941060" cy="923330"/>
          </a:xfrm>
          <a:prstGeom prst="rect">
            <a:avLst/>
          </a:prstGeom>
          <a:noFill/>
        </p:spPr>
        <p:txBody>
          <a:bodyPr wrap="square" rtlCol="0" anchor="t">
            <a:spAutoFit/>
          </a:bodyPr>
          <a:lstStyle/>
          <a:p>
            <a:pPr algn="just"/>
            <a:r>
              <a:rPr lang="en-US" dirty="0" smtClean="0">
                <a:solidFill>
                  <a:prstClr val="black"/>
                </a:solidFill>
                <a:latin typeface="楷体" panose="02010609060101010101" pitchFamily="49" charset="-122"/>
                <a:ea typeface="楷体" panose="02010609060101010101" pitchFamily="49" charset="-122"/>
                <a:sym typeface="+mn-ea"/>
              </a:rPr>
              <a:t>    </a:t>
            </a:r>
            <a:r>
              <a:rPr dirty="0" smtClean="0">
                <a:solidFill>
                  <a:prstClr val="black"/>
                </a:solidFill>
                <a:latin typeface="楷体" panose="02010609060101010101" pitchFamily="49" charset="-122"/>
                <a:ea typeface="楷体" panose="02010609060101010101" pitchFamily="49" charset="-122"/>
                <a:sym typeface="+mn-ea"/>
              </a:rPr>
              <a:t>于漪</a:t>
            </a:r>
            <a:r>
              <a:rPr dirty="0">
                <a:solidFill>
                  <a:prstClr val="black"/>
                </a:solidFill>
                <a:latin typeface="楷体" panose="02010609060101010101" pitchFamily="49" charset="-122"/>
                <a:ea typeface="楷体" panose="02010609060101010101" pitchFamily="49" charset="-122"/>
                <a:sym typeface="+mn-ea"/>
              </a:rPr>
              <a:t>，女，1929年2月生</a:t>
            </a:r>
            <a:r>
              <a:rPr lang="zh-CN" dirty="0">
                <a:solidFill>
                  <a:prstClr val="black"/>
                </a:solidFill>
                <a:latin typeface="楷体" panose="02010609060101010101" pitchFamily="49" charset="-122"/>
                <a:ea typeface="楷体" panose="02010609060101010101" pitchFamily="49" charset="-122"/>
                <a:sym typeface="+mn-ea"/>
              </a:rPr>
              <a:t>，</a:t>
            </a:r>
            <a:r>
              <a:rPr dirty="0">
                <a:solidFill>
                  <a:prstClr val="black"/>
                </a:solidFill>
                <a:latin typeface="楷体" panose="02010609060101010101" pitchFamily="49" charset="-122"/>
                <a:ea typeface="楷体" panose="02010609060101010101" pitchFamily="49" charset="-122"/>
                <a:sym typeface="+mn-ea"/>
              </a:rPr>
              <a:t>上海市杨浦高级中学名誉校长，曾任全国语言学会理事、全国中学语文教学研究会副会长。</a:t>
            </a:r>
            <a:endParaRPr lang="zh-CN" altLang="en-US" dirty="0">
              <a:solidFill>
                <a:prstClr val="black"/>
              </a:solidFill>
              <a:latin typeface="楷体" panose="02010609060101010101" pitchFamily="49" charset="-122"/>
              <a:ea typeface="楷体" panose="02010609060101010101" pitchFamily="49" charset="-122"/>
              <a:sym typeface="+mn-ea"/>
            </a:endParaRPr>
          </a:p>
        </p:txBody>
      </p:sp>
      <p:pic>
        <p:nvPicPr>
          <p:cNvPr id="12" name="图片 11"/>
          <p:cNvPicPr>
            <a:picLocks noChangeAspect="1"/>
          </p:cNvPicPr>
          <p:nvPr/>
        </p:nvPicPr>
        <p:blipFill>
          <a:blip r:embed="rId1"/>
          <a:stretch>
            <a:fillRect/>
          </a:stretch>
        </p:blipFill>
        <p:spPr>
          <a:xfrm>
            <a:off x="1194435" y="1684655"/>
            <a:ext cx="3569335" cy="3315970"/>
          </a:xfrm>
          <a:prstGeom prst="rect">
            <a:avLst/>
          </a:prstGeom>
          <a:noFill/>
          <a:ln w="9525">
            <a:noFill/>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师德引领：大力弘扬教育家精神</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3" name="文本框 2"/>
          <p:cNvSpPr txBox="1"/>
          <p:nvPr/>
        </p:nvSpPr>
        <p:spPr>
          <a:xfrm>
            <a:off x="0" y="6037600"/>
            <a:ext cx="857249" cy="523220"/>
          </a:xfrm>
          <a:prstGeom prst="rect">
            <a:avLst/>
          </a:prstGeom>
          <a:noFill/>
        </p:spPr>
        <p:txBody>
          <a:bodyPr wrap="square" rtlCol="0">
            <a:spAutoFit/>
          </a:bodyPr>
          <a:lstStyle/>
          <a:p>
            <a:pPr algn="ctr"/>
            <a:r>
              <a:rPr lang="zh-CN" altLang="en-US" sz="1400" spc="-100" dirty="0" smtClean="0">
                <a:solidFill>
                  <a:schemeClr val="bg1">
                    <a:lumMod val="50000"/>
                  </a:schemeClr>
                </a:solidFill>
                <a:latin typeface="楷体" panose="02010609060101010101" pitchFamily="49" charset="-122"/>
                <a:ea typeface="楷体" panose="02010609060101010101" pitchFamily="49" charset="-122"/>
                <a:hlinkClick r:id="rId1" tooltip="" action="ppaction://hlinkfile"/>
              </a:rPr>
              <a:t>点击</a:t>
            </a:r>
            <a:endParaRPr lang="en-US" altLang="zh-CN" sz="1400" spc="-100" dirty="0" smtClean="0">
              <a:solidFill>
                <a:schemeClr val="bg1">
                  <a:lumMod val="50000"/>
                </a:schemeClr>
              </a:solidFill>
              <a:latin typeface="楷体" panose="02010609060101010101" pitchFamily="49" charset="-122"/>
              <a:ea typeface="楷体" panose="02010609060101010101" pitchFamily="49" charset="-122"/>
            </a:endParaRPr>
          </a:p>
          <a:p>
            <a:pPr algn="ctr"/>
            <a:r>
              <a:rPr lang="zh-CN" altLang="en-US" sz="1400" spc="-100" dirty="0" smtClean="0">
                <a:solidFill>
                  <a:schemeClr val="bg1">
                    <a:lumMod val="50000"/>
                  </a:schemeClr>
                </a:solidFill>
                <a:latin typeface="楷体" panose="02010609060101010101" pitchFamily="49" charset="-122"/>
                <a:ea typeface="楷体" panose="02010609060101010101" pitchFamily="49" charset="-122"/>
              </a:rPr>
              <a:t>播放视频</a:t>
            </a:r>
            <a:endParaRPr lang="zh-CN" altLang="en-US" sz="1400" spc="-100" dirty="0">
              <a:solidFill>
                <a:schemeClr val="bg1">
                  <a:lumMod val="50000"/>
                </a:schemeClr>
              </a:solidFill>
              <a:latin typeface="楷体" panose="02010609060101010101" pitchFamily="49" charset="-122"/>
              <a:ea typeface="楷体" panose="02010609060101010101" pitchFamily="49" charset="-122"/>
            </a:endParaRPr>
          </a:p>
        </p:txBody>
      </p:sp>
      <p:pic>
        <p:nvPicPr>
          <p:cNvPr id="2" name="图片 1"/>
          <p:cNvPicPr/>
          <p:nvPr/>
        </p:nvPicPr>
        <p:blipFill rotWithShape="1">
          <a:blip r:embed="rId2"/>
          <a:srcRect l="14808" t="14448" r="13316" b="10102"/>
          <a:stretch>
            <a:fillRect/>
          </a:stretch>
        </p:blipFill>
        <p:spPr bwMode="auto">
          <a:xfrm>
            <a:off x="1015365" y="569595"/>
            <a:ext cx="10136505" cy="6009005"/>
          </a:xfrm>
          <a:prstGeom prst="rect">
            <a:avLst/>
          </a:prstGeom>
          <a:ln>
            <a:noFill/>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师德引领：大力弘扬教育家精神</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10" name="文本框 9"/>
          <p:cNvSpPr txBox="1"/>
          <p:nvPr/>
        </p:nvSpPr>
        <p:spPr>
          <a:xfrm>
            <a:off x="4887595" y="1265555"/>
            <a:ext cx="6207125" cy="1529715"/>
          </a:xfrm>
          <a:prstGeom prst="rect">
            <a:avLst/>
          </a:prstGeom>
          <a:noFill/>
        </p:spPr>
        <p:txBody>
          <a:bodyPr wrap="square">
            <a:spAutoFit/>
          </a:bodyPr>
          <a:lstStyle/>
          <a:p>
            <a:pPr indent="450215" algn="just" fontAlgn="t">
              <a:lnSpc>
                <a:spcPct val="130000"/>
              </a:lnSpc>
            </a:pPr>
            <a:r>
              <a:rPr dirty="0">
                <a:solidFill>
                  <a:prstClr val="black"/>
                </a:solidFill>
                <a:latin typeface="楷体" panose="02010609060101010101" pitchFamily="49" charset="-122"/>
                <a:ea typeface="楷体" panose="02010609060101010101" pitchFamily="49" charset="-122"/>
              </a:rPr>
              <a:t>顾明远，男，1929年10月生，北京师范大学资深教授，新中国比较教育学科创始人之一。现任中国教育学会名誉会长,国家教育咨询委员会委员，曾任世界比较教育学会联合会联合主席。</a:t>
            </a:r>
            <a:endParaRPr dirty="0">
              <a:solidFill>
                <a:prstClr val="black"/>
              </a:solidFill>
              <a:latin typeface="楷体" panose="02010609060101010101" pitchFamily="49" charset="-122"/>
              <a:ea typeface="楷体" panose="02010609060101010101" pitchFamily="49" charset="-122"/>
            </a:endParaRPr>
          </a:p>
        </p:txBody>
      </p:sp>
      <p:sp>
        <p:nvSpPr>
          <p:cNvPr id="2" name="文本框 1"/>
          <p:cNvSpPr txBox="1"/>
          <p:nvPr/>
        </p:nvSpPr>
        <p:spPr>
          <a:xfrm>
            <a:off x="4850129" y="3070860"/>
            <a:ext cx="6360795" cy="2249170"/>
          </a:xfrm>
          <a:prstGeom prst="rect">
            <a:avLst/>
          </a:prstGeom>
          <a:noFill/>
        </p:spPr>
        <p:txBody>
          <a:bodyPr wrap="square" rtlCol="0" anchor="t">
            <a:spAutoFit/>
          </a:bodyPr>
          <a:lstStyle/>
          <a:p>
            <a:pPr indent="450215" algn="just" fontAlgn="t">
              <a:lnSpc>
                <a:spcPct val="130000"/>
              </a:lnSpc>
            </a:pPr>
            <a:r>
              <a:rPr dirty="0">
                <a:solidFill>
                  <a:prstClr val="black"/>
                </a:solidFill>
                <a:latin typeface="楷体" panose="02010609060101010101" pitchFamily="49" charset="-122"/>
                <a:ea typeface="楷体" panose="02010609060101010101" pitchFamily="49" charset="-122"/>
                <a:sym typeface="+mn-ea"/>
              </a:rPr>
              <a:t>他从事教学、科研和管理工作60余年，始终坚持以“立足中国，放眼世界”的宏大视野勤勉治学、积极探索，在教育理论建设方面卓有建树，多次担任国家及教育部重大项目的负责人。他对教育实践领域也产生了重要的影响。60年来，参与了若干次重大教育改革政策研究和咨询工作。获全国优秀教师荣誉称号，是教育领域在国内外享誉盛名的教育家。</a:t>
            </a:r>
            <a:endParaRPr lang="zh-CN" altLang="en-US" dirty="0">
              <a:solidFill>
                <a:prstClr val="black"/>
              </a:solidFill>
              <a:latin typeface="楷体" panose="02010609060101010101" pitchFamily="49" charset="-122"/>
              <a:ea typeface="楷体" panose="02010609060101010101" pitchFamily="49" charset="-122"/>
              <a:sym typeface="+mn-ea"/>
            </a:endParaRPr>
          </a:p>
        </p:txBody>
      </p:sp>
      <p:pic>
        <p:nvPicPr>
          <p:cNvPr id="3" name="图片 2"/>
          <p:cNvPicPr>
            <a:picLocks noChangeAspect="1"/>
          </p:cNvPicPr>
          <p:nvPr/>
        </p:nvPicPr>
        <p:blipFill>
          <a:blip r:embed="rId1"/>
          <a:stretch>
            <a:fillRect/>
          </a:stretch>
        </p:blipFill>
        <p:spPr>
          <a:xfrm>
            <a:off x="873760" y="1426210"/>
            <a:ext cx="3809365" cy="2686685"/>
          </a:xfrm>
          <a:prstGeom prst="rect">
            <a:avLst/>
          </a:prstGeom>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师德引领：大力弘扬教育家精神</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8" name="文本框 7"/>
          <p:cNvSpPr txBox="1"/>
          <p:nvPr/>
        </p:nvSpPr>
        <p:spPr>
          <a:xfrm>
            <a:off x="0" y="6037600"/>
            <a:ext cx="857249" cy="523220"/>
          </a:xfrm>
          <a:prstGeom prst="rect">
            <a:avLst/>
          </a:prstGeom>
          <a:noFill/>
        </p:spPr>
        <p:txBody>
          <a:bodyPr wrap="square" rtlCol="0">
            <a:spAutoFit/>
          </a:bodyPr>
          <a:lstStyle/>
          <a:p>
            <a:pPr algn="ctr"/>
            <a:r>
              <a:rPr lang="zh-CN" altLang="en-US" sz="1400" spc="-100" dirty="0" smtClean="0">
                <a:solidFill>
                  <a:schemeClr val="bg1">
                    <a:lumMod val="50000"/>
                  </a:schemeClr>
                </a:solidFill>
                <a:latin typeface="楷体" panose="02010609060101010101" pitchFamily="49" charset="-122"/>
                <a:ea typeface="楷体" panose="02010609060101010101" pitchFamily="49" charset="-122"/>
                <a:hlinkClick r:id="rId1" tooltip="" action="ppaction://hlinkfile"/>
              </a:rPr>
              <a:t>点击</a:t>
            </a:r>
            <a:endParaRPr lang="en-US" altLang="zh-CN" sz="1400" spc="-100" dirty="0" smtClean="0">
              <a:solidFill>
                <a:schemeClr val="bg1">
                  <a:lumMod val="50000"/>
                </a:schemeClr>
              </a:solidFill>
              <a:latin typeface="楷体" panose="02010609060101010101" pitchFamily="49" charset="-122"/>
              <a:ea typeface="楷体" panose="02010609060101010101" pitchFamily="49" charset="-122"/>
            </a:endParaRPr>
          </a:p>
          <a:p>
            <a:pPr algn="ctr"/>
            <a:r>
              <a:rPr lang="zh-CN" altLang="en-US" sz="1400" spc="-100" dirty="0" smtClean="0">
                <a:solidFill>
                  <a:schemeClr val="bg1">
                    <a:lumMod val="50000"/>
                  </a:schemeClr>
                </a:solidFill>
                <a:latin typeface="楷体" panose="02010609060101010101" pitchFamily="49" charset="-122"/>
                <a:ea typeface="楷体" panose="02010609060101010101" pitchFamily="49" charset="-122"/>
              </a:rPr>
              <a:t>播放视频</a:t>
            </a:r>
            <a:endParaRPr lang="zh-CN" altLang="en-US" sz="1400" spc="-100" dirty="0">
              <a:solidFill>
                <a:schemeClr val="bg1">
                  <a:lumMod val="50000"/>
                </a:schemeClr>
              </a:solidFill>
              <a:latin typeface="楷体" panose="02010609060101010101" pitchFamily="49" charset="-122"/>
              <a:ea typeface="楷体" panose="02010609060101010101" pitchFamily="49" charset="-122"/>
            </a:endParaRPr>
          </a:p>
        </p:txBody>
      </p:sp>
      <p:pic>
        <p:nvPicPr>
          <p:cNvPr id="5" name="图片 2"/>
          <p:cNvPicPr/>
          <p:nvPr/>
        </p:nvPicPr>
        <p:blipFill rotWithShape="1">
          <a:blip r:embed="rId2"/>
          <a:srcRect l="12822" t="15411" r="12413" b="11066"/>
          <a:stretch>
            <a:fillRect/>
          </a:stretch>
        </p:blipFill>
        <p:spPr bwMode="auto">
          <a:xfrm>
            <a:off x="857885" y="569595"/>
            <a:ext cx="10485120" cy="6009005"/>
          </a:xfrm>
          <a:prstGeom prst="rect">
            <a:avLst/>
          </a:prstGeom>
          <a:ln>
            <a:noFill/>
          </a:ln>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2" name="文本框 1"/>
          <p:cNvSpPr txBox="1"/>
          <p:nvPr/>
        </p:nvSpPr>
        <p:spPr>
          <a:xfrm>
            <a:off x="3416158" y="3498691"/>
            <a:ext cx="5556392" cy="707886"/>
          </a:xfrm>
          <a:prstGeom prst="rect">
            <a:avLst/>
          </a:prstGeom>
          <a:noFill/>
        </p:spPr>
        <p:txBody>
          <a:bodyPr wrap="square" rtlCol="0">
            <a:spAutoFit/>
          </a:bodyPr>
          <a:lstStyle/>
          <a:p>
            <a:pPr algn="ctr"/>
            <a:r>
              <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公开</a:t>
            </a:r>
            <a:r>
              <a:rPr lang="zh-CN" altLang="en-US" sz="4000" dirty="0" smtClean="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曝光师德</a:t>
            </a:r>
            <a:r>
              <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违规案例</a:t>
            </a:r>
            <a:endPar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p:txBody>
      </p:sp>
      <p:grpSp>
        <p:nvGrpSpPr>
          <p:cNvPr id="8" name="组合 7"/>
          <p:cNvGrpSpPr/>
          <p:nvPr/>
        </p:nvGrpSpPr>
        <p:grpSpPr>
          <a:xfrm>
            <a:off x="3858178" y="2378414"/>
            <a:ext cx="4548517" cy="830997"/>
            <a:chOff x="6868264" y="4262632"/>
            <a:chExt cx="4379760" cy="1036082"/>
          </a:xfrm>
        </p:grpSpPr>
        <p:sp>
          <p:nvSpPr>
            <p:cNvPr id="9" name="圆角矩形 8"/>
            <p:cNvSpPr/>
            <p:nvPr/>
          </p:nvSpPr>
          <p:spPr>
            <a:xfrm>
              <a:off x="6868264" y="4392274"/>
              <a:ext cx="344083" cy="887896"/>
            </a:xfrm>
            <a:prstGeom prst="roundRect">
              <a:avLst>
                <a:gd name="adj" fmla="val 0"/>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汉仪粗宋简" panose="02010609000101010101" pitchFamily="49" charset="-122"/>
                <a:ea typeface="汉仪粗宋简" panose="02010609000101010101" pitchFamily="49" charset="-122"/>
              </a:endParaRPr>
            </a:p>
          </p:txBody>
        </p:sp>
        <p:grpSp>
          <p:nvGrpSpPr>
            <p:cNvPr id="10" name="组合 9"/>
            <p:cNvGrpSpPr/>
            <p:nvPr/>
          </p:nvGrpSpPr>
          <p:grpSpPr>
            <a:xfrm>
              <a:off x="7657159" y="4387834"/>
              <a:ext cx="3590865" cy="887897"/>
              <a:chOff x="5984222" y="2157918"/>
              <a:chExt cx="3590865" cy="887897"/>
            </a:xfrm>
          </p:grpSpPr>
          <p:sp>
            <p:nvSpPr>
              <p:cNvPr id="12" name="圆角矩形 11"/>
              <p:cNvSpPr/>
              <p:nvPr/>
            </p:nvSpPr>
            <p:spPr>
              <a:xfrm>
                <a:off x="5984222" y="2157918"/>
                <a:ext cx="3590865" cy="887897"/>
              </a:xfrm>
              <a:prstGeom prst="roundRect">
                <a:avLst>
                  <a:gd name="adj" fmla="val 0"/>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汉仪粗宋简" panose="02010609000101010101" pitchFamily="49" charset="-122"/>
                  <a:ea typeface="汉仪粗宋简" panose="02010609000101010101" pitchFamily="49" charset="-122"/>
                </a:endParaRPr>
              </a:p>
            </p:txBody>
          </p:sp>
          <p:sp>
            <p:nvSpPr>
              <p:cNvPr id="13" name="TextBox 9"/>
              <p:cNvSpPr txBox="1"/>
              <p:nvPr/>
            </p:nvSpPr>
            <p:spPr>
              <a:xfrm>
                <a:off x="6022458" y="2196099"/>
                <a:ext cx="3504905" cy="729094"/>
              </a:xfrm>
              <a:prstGeom prst="rect">
                <a:avLst/>
              </a:prstGeom>
              <a:noFill/>
              <a:ln>
                <a:noFill/>
              </a:ln>
            </p:spPr>
            <p:txBody>
              <a:bodyPr wrap="square" rtlCol="0">
                <a:spAutoFit/>
              </a:bodyPr>
              <a:lstStyle/>
              <a:p>
                <a:pPr algn="ctr"/>
                <a:r>
                  <a:rPr lang="zh-CN" altLang="en-US" sz="3200" b="1" spc="300" dirty="0" smtClean="0">
                    <a:solidFill>
                      <a:schemeClr val="bg1"/>
                    </a:solidFill>
                    <a:latin typeface="楷体" panose="02010609060101010101" pitchFamily="49" charset="-122"/>
                    <a:ea typeface="楷体" panose="02010609060101010101" pitchFamily="49" charset="-122"/>
                  </a:rPr>
                  <a:t>警 示 教 育</a:t>
                </a:r>
                <a:endParaRPr lang="zh-CN" altLang="en-US" sz="3200" b="1" spc="300" dirty="0">
                  <a:solidFill>
                    <a:schemeClr val="bg1"/>
                  </a:solidFill>
                  <a:latin typeface="楷体" panose="02010609060101010101" pitchFamily="49" charset="-122"/>
                  <a:ea typeface="楷体" panose="02010609060101010101" pitchFamily="49" charset="-122"/>
                </a:endParaRPr>
              </a:p>
            </p:txBody>
          </p:sp>
        </p:grpSp>
        <p:sp>
          <p:nvSpPr>
            <p:cNvPr id="11" name="TextBox 9"/>
            <p:cNvSpPr txBox="1"/>
            <p:nvPr/>
          </p:nvSpPr>
          <p:spPr>
            <a:xfrm>
              <a:off x="7256586" y="4262632"/>
              <a:ext cx="376175" cy="1036082"/>
            </a:xfrm>
            <a:prstGeom prst="rect">
              <a:avLst/>
            </a:prstGeom>
            <a:noFill/>
            <a:ln>
              <a:noFill/>
            </a:ln>
          </p:spPr>
          <p:txBody>
            <a:bodyPr wrap="square" rtlCol="0">
              <a:spAutoFit/>
            </a:bodyPr>
            <a:lstStyle/>
            <a:p>
              <a:pPr algn="ctr"/>
              <a:r>
                <a:rPr lang="en-US" altLang="zh-CN" sz="4800" spc="300" dirty="0" smtClean="0">
                  <a:solidFill>
                    <a:srgbClr val="990000"/>
                  </a:solidFill>
                  <a:latin typeface="黑体" panose="02010609060101010101" pitchFamily="49" charset="-122"/>
                  <a:ea typeface="黑体" panose="02010609060101010101" pitchFamily="49" charset="-122"/>
                </a:rPr>
                <a:t>2</a:t>
              </a:r>
              <a:endParaRPr lang="zh-CN" altLang="en-US" sz="4800" spc="300" dirty="0">
                <a:solidFill>
                  <a:srgbClr val="990000"/>
                </a:solidFill>
                <a:latin typeface="黑体" panose="02010609060101010101" pitchFamily="49" charset="-122"/>
                <a:ea typeface="黑体" panose="02010609060101010101" pitchFamily="49" charset="-122"/>
              </a:endParaRPr>
            </a:p>
          </p:txBody>
        </p:sp>
      </p:grpSp>
      <p:sp>
        <p:nvSpPr>
          <p:cNvPr id="14"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endParaRPr lang="zh-CN" altLang="en-US" sz="3600" dirty="0">
              <a:solidFill>
                <a:prstClr val="white"/>
              </a:solidFill>
              <a:latin typeface="黑体" panose="02010609060101010101" pitchFamily="49" charset="-122"/>
              <a:ea typeface="黑体" panose="02010609060101010101" pitchFamily="49"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p="http://schemas.openxmlformats.org/presentationml/2006/main">
  <p:tag name="ISLIDE.ICON" val="#174291;#168195;#113423;#404832;"/>
</p:tagLst>
</file>

<file path=ppt/tags/tag2.xml><?xml version="1.0" encoding="utf-8"?>
<p:tagLst xmlns:p="http://schemas.openxmlformats.org/presentationml/2006/main">
  <p:tag name="ISLIDE.ICON" val="#174291;#168195;#113423;#404832;"/>
</p:tagLst>
</file>

<file path=ppt/tags/tag3.xml><?xml version="1.0" encoding="utf-8"?>
<p:tagLst xmlns:p="http://schemas.openxmlformats.org/presentationml/2006/main">
  <p:tag name="ISLIDE.ICON" val="#174291;#168195;#113423;#404832;"/>
</p:tagLst>
</file>

<file path=ppt/tags/tag4.xml><?xml version="1.0" encoding="utf-8"?>
<p:tagLst xmlns:p="http://schemas.openxmlformats.org/presentationml/2006/main">
  <p:tag name="KSO_WPP_MARK_KEY" val="6744fb07-4a1f-4e5d-bc04-c37ca864ff26"/>
  <p:tag name="COMMONDATA" val="eyJoZGlkIjoiZDkxODIxZGQ4OTk3MzU3NDcyMDAwZWQ3ZTJkMmViYTAifQ=="/>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6009</Words>
  <Application>WPS 演示</Application>
  <PresentationFormat>宽屏</PresentationFormat>
  <Paragraphs>318</Paragraphs>
  <Slides>20</Slides>
  <Notes>3</Notes>
  <HiddenSlides>0</HiddenSlides>
  <MMClips>2</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20</vt:i4>
      </vt:variant>
    </vt:vector>
  </HeadingPairs>
  <TitlesOfParts>
    <vt:vector size="36" baseType="lpstr">
      <vt:lpstr>Arial</vt:lpstr>
      <vt:lpstr>宋体</vt:lpstr>
      <vt:lpstr>Wingdings</vt:lpstr>
      <vt:lpstr>楷体</vt:lpstr>
      <vt:lpstr>隶书</vt:lpstr>
      <vt:lpstr>微软雅黑</vt:lpstr>
      <vt:lpstr>Calibri</vt:lpstr>
      <vt:lpstr>黑体</vt:lpstr>
      <vt:lpstr>汉仪粗宋简</vt:lpstr>
      <vt:lpstr>等线</vt:lpstr>
      <vt:lpstr>Arial Unicode MS</vt:lpstr>
      <vt:lpstr>Calibri</vt:lpstr>
      <vt:lpstr>等线 Light</vt:lpstr>
      <vt:lpstr>自定义设计方案</vt:lpstr>
      <vt:lpstr>1_自定义设计方案</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赵泽超</cp:lastModifiedBy>
  <cp:revision>448</cp:revision>
  <cp:lastPrinted>2024-05-30T06:21:00Z</cp:lastPrinted>
  <dcterms:created xsi:type="dcterms:W3CDTF">2022-11-23T01:36:00Z</dcterms:created>
  <dcterms:modified xsi:type="dcterms:W3CDTF">2024-09-02T09:26:26Z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FCE72F2BB9E141199380E63D91F68262_13</vt:lpwstr>
  </property>
  <property fmtid="{D5CDD505-2E9C-101B-9397-08002B2CF9AE}" pid="3" name="KSOProductBuildVer">
    <vt:lpwstr>2052-12.1.0.16929</vt:lpwstr>
  </property>
</Properties>
</file>